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60" r:id="rId5"/>
    <p:sldId id="267" r:id="rId6"/>
    <p:sldId id="317" r:id="rId7"/>
    <p:sldId id="772" r:id="rId8"/>
    <p:sldId id="282" r:id="rId9"/>
    <p:sldId id="346" r:id="rId10"/>
    <p:sldId id="777" r:id="rId11"/>
    <p:sldId id="658" r:id="rId12"/>
    <p:sldId id="775" r:id="rId13"/>
    <p:sldId id="776" r:id="rId14"/>
    <p:sldId id="334" r:id="rId15"/>
    <p:sldId id="717" r:id="rId16"/>
    <p:sldId id="773" r:id="rId17"/>
    <p:sldId id="779" r:id="rId18"/>
    <p:sldId id="780" r:id="rId19"/>
    <p:sldId id="778" r:id="rId20"/>
    <p:sldId id="781" r:id="rId21"/>
    <p:sldId id="782" r:id="rId22"/>
    <p:sldId id="720" r:id="rId23"/>
    <p:sldId id="336" r:id="rId24"/>
    <p:sldId id="721" r:id="rId25"/>
    <p:sldId id="768" r:id="rId26"/>
    <p:sldId id="770" r:id="rId27"/>
    <p:sldId id="767" r:id="rId28"/>
    <p:sldId id="766" r:id="rId29"/>
    <p:sldId id="341" r:id="rId30"/>
    <p:sldId id="665" r:id="rId31"/>
    <p:sldId id="745" r:id="rId32"/>
    <p:sldId id="771" r:id="rId33"/>
    <p:sldId id="783" r:id="rId34"/>
    <p:sldId id="294" r:id="rId3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C62"/>
    <a:srgbClr val="FF61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2"/>
    <p:restoredTop sz="94626"/>
  </p:normalViewPr>
  <p:slideViewPr>
    <p:cSldViewPr snapToGrid="0">
      <p:cViewPr varScale="1">
        <p:scale>
          <a:sx n="104" d="100"/>
          <a:sy n="104" d="100"/>
        </p:scale>
        <p:origin x="232" y="5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FF9AA2-33CE-D0F0-2CEE-2085F86BEF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0F5E9F6-0E5C-16BB-A5DB-184FFABE238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A24A128-E51D-448A-BF9E-D50067AD209D}" type="datetimeFigureOut">
              <a:rPr lang="en-US"/>
              <a:pPr>
                <a:defRPr/>
              </a:pPr>
              <a:t>4/21/26</a:t>
            </a:fld>
            <a:endParaRPr lang="en-US"/>
          </a:p>
        </p:txBody>
      </p:sp>
      <p:sp>
        <p:nvSpPr>
          <p:cNvPr id="4" name="Slide Image Placeholder 3">
            <a:extLst>
              <a:ext uri="{FF2B5EF4-FFF2-40B4-BE49-F238E27FC236}">
                <a16:creationId xmlns:a16="http://schemas.microsoft.com/office/drawing/2014/main" id="{6DC7EB66-D715-5FDF-620B-ABB95DA864B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51EA03E-FCF6-5DFB-4BA8-C02BF42A142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7ABBE01-CAE7-96CE-F94F-D9B81904A83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D67E680C-7017-8586-EF2D-C6D997C458B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13EA80E-DDBF-428A-9017-8AC0BEC319B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3EA80E-DDBF-428A-9017-8AC0BEC319B7}" type="slidenum">
              <a:rPr lang="en-US" smtClean="0"/>
              <a:pPr>
                <a:defRPr/>
              </a:pPr>
              <a:t>5</a:t>
            </a:fld>
            <a:endParaRPr lang="en-US"/>
          </a:p>
        </p:txBody>
      </p:sp>
    </p:spTree>
    <p:extLst>
      <p:ext uri="{BB962C8B-B14F-4D97-AF65-F5344CB8AC3E}">
        <p14:creationId xmlns:p14="http://schemas.microsoft.com/office/powerpoint/2010/main" val="1506580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E662F-62BF-C8DF-B246-DCDDB9F35A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DEAD0-9C20-B22D-219D-471DE80B7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ED99F-A225-76D3-0D17-237E8EA6942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7D21CAB-6182-89B8-6CE0-E93F26F56E87}"/>
              </a:ext>
            </a:extLst>
          </p:cNvPr>
          <p:cNvSpPr>
            <a:spLocks noGrp="1"/>
          </p:cNvSpPr>
          <p:nvPr>
            <p:ph type="sldNum" sz="quarter" idx="5"/>
          </p:nvPr>
        </p:nvSpPr>
        <p:spPr/>
        <p:txBody>
          <a:bodyPr/>
          <a:lstStyle/>
          <a:p>
            <a:fld id="{D844DAD8-1BB4-4A70-B2D3-7EB890D5C76B}" type="slidenum">
              <a:rPr lang="en-GB" smtClean="0"/>
              <a:t>15</a:t>
            </a:fld>
            <a:endParaRPr lang="en-GB"/>
          </a:p>
        </p:txBody>
      </p:sp>
    </p:spTree>
    <p:extLst>
      <p:ext uri="{BB962C8B-B14F-4D97-AF65-F5344CB8AC3E}">
        <p14:creationId xmlns:p14="http://schemas.microsoft.com/office/powerpoint/2010/main" val="3291744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77A77-D349-F023-7FCE-904384C86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B6275-236F-72A8-5C6E-B6C84D538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F37666-195E-B88B-5A48-1CE18B8BC3E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E6B4064-BEFA-08FD-9837-C5BAABD3BE7E}"/>
              </a:ext>
            </a:extLst>
          </p:cNvPr>
          <p:cNvSpPr>
            <a:spLocks noGrp="1"/>
          </p:cNvSpPr>
          <p:nvPr>
            <p:ph type="sldNum" sz="quarter" idx="5"/>
          </p:nvPr>
        </p:nvSpPr>
        <p:spPr/>
        <p:txBody>
          <a:bodyPr/>
          <a:lstStyle/>
          <a:p>
            <a:fld id="{D844DAD8-1BB4-4A70-B2D3-7EB890D5C76B}" type="slidenum">
              <a:rPr lang="en-GB" smtClean="0"/>
              <a:t>16</a:t>
            </a:fld>
            <a:endParaRPr lang="en-GB"/>
          </a:p>
        </p:txBody>
      </p:sp>
    </p:spTree>
    <p:extLst>
      <p:ext uri="{BB962C8B-B14F-4D97-AF65-F5344CB8AC3E}">
        <p14:creationId xmlns:p14="http://schemas.microsoft.com/office/powerpoint/2010/main" val="1800160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8403A-BCC5-FFD9-E093-C04FF950D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D49E4-F1B1-7E39-EA30-6150A23FE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B02FC-1A77-F62E-9304-10C548B2C8E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7438E4B-380E-0FC9-6CC1-B0B2ADD13262}"/>
              </a:ext>
            </a:extLst>
          </p:cNvPr>
          <p:cNvSpPr>
            <a:spLocks noGrp="1"/>
          </p:cNvSpPr>
          <p:nvPr>
            <p:ph type="sldNum" sz="quarter" idx="5"/>
          </p:nvPr>
        </p:nvSpPr>
        <p:spPr/>
        <p:txBody>
          <a:bodyPr/>
          <a:lstStyle/>
          <a:p>
            <a:fld id="{D844DAD8-1BB4-4A70-B2D3-7EB890D5C76B}" type="slidenum">
              <a:rPr lang="en-GB" smtClean="0"/>
              <a:t>17</a:t>
            </a:fld>
            <a:endParaRPr lang="en-GB"/>
          </a:p>
        </p:txBody>
      </p:sp>
    </p:spTree>
    <p:extLst>
      <p:ext uri="{BB962C8B-B14F-4D97-AF65-F5344CB8AC3E}">
        <p14:creationId xmlns:p14="http://schemas.microsoft.com/office/powerpoint/2010/main" val="3642672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D77CE-3EE4-AB3E-C283-95953C03D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74848-E1C4-3A9F-25BA-E8E4DD05AD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9D0E1-F49C-38B9-0883-DC08B675ABB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0ED1379-F354-077E-58A3-491A38565C5F}"/>
              </a:ext>
            </a:extLst>
          </p:cNvPr>
          <p:cNvSpPr>
            <a:spLocks noGrp="1"/>
          </p:cNvSpPr>
          <p:nvPr>
            <p:ph type="sldNum" sz="quarter" idx="5"/>
          </p:nvPr>
        </p:nvSpPr>
        <p:spPr/>
        <p:txBody>
          <a:bodyPr/>
          <a:lstStyle/>
          <a:p>
            <a:fld id="{D844DAD8-1BB4-4A70-B2D3-7EB890D5C76B}" type="slidenum">
              <a:rPr lang="en-GB" smtClean="0"/>
              <a:t>18</a:t>
            </a:fld>
            <a:endParaRPr lang="en-GB"/>
          </a:p>
        </p:txBody>
      </p:sp>
    </p:spTree>
    <p:extLst>
      <p:ext uri="{BB962C8B-B14F-4D97-AF65-F5344CB8AC3E}">
        <p14:creationId xmlns:p14="http://schemas.microsoft.com/office/powerpoint/2010/main" val="2580346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D51A-CE40-5499-5095-273B778AD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D35F0-46BB-F422-0B8F-912E75AF7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70CC2-AC7B-6264-2515-AB7CD5CCD65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231AD1E-556C-D819-4920-ACF2E5BD70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EA80E-DDBF-428A-9017-8AC0BEC319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2553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C7196-AF6C-B3B7-2918-607108588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34A79-05EA-5424-295D-791EC95812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92FAA-C942-1179-7159-9734E8AAAEB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9B99202-083F-F8D5-0B0A-A2F9DC695B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EA80E-DDBF-428A-9017-8AC0BEC319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9064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C8E0E-026D-82A5-A732-1B0C1B46C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7AD58-80CF-DE10-F76D-E56FDD3E49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BB66B4-53E0-803A-F0E9-7A8C7F1521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5D8F7C9-DAEC-EEEE-D7D4-DF125395A9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EA80E-DDBF-428A-9017-8AC0BEC319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7708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9EBD7-6092-9839-BEB3-B4DA80962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623CB3-77AD-B8FE-EC53-D35C54A8D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78D79-ED57-FC0C-84B7-DF5382F98CC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53DBC8C-6703-758A-0657-A3E14B7A2E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EA80E-DDBF-428A-9017-8AC0BEC319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8502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44DAD8-1BB4-4A70-B2D3-7EB890D5C76B}" type="slidenum">
              <a:rPr lang="en-GB" smtClean="0"/>
              <a:t>25</a:t>
            </a:fld>
            <a:endParaRPr lang="en-GB"/>
          </a:p>
        </p:txBody>
      </p:sp>
    </p:spTree>
    <p:extLst>
      <p:ext uri="{BB962C8B-B14F-4D97-AF65-F5344CB8AC3E}">
        <p14:creationId xmlns:p14="http://schemas.microsoft.com/office/powerpoint/2010/main" val="3092173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accf87a57a_2_29:notes"/>
          <p:cNvSpPr>
            <a:spLocks noGrp="1" noRot="1" noChangeAspect="1"/>
          </p:cNvSpPr>
          <p:nvPr>
            <p:ph type="sldImg" idx="2"/>
          </p:nvPr>
        </p:nvSpPr>
        <p:spPr>
          <a:xfrm>
            <a:off x="166688" y="1373188"/>
            <a:ext cx="6584950" cy="3705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gaccf87a57a_2_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1"/>
              <a:t>Our approach to the global network</a:t>
            </a:r>
          </a:p>
          <a:p>
            <a:pPr marL="171450" marR="0" lvl="0" indent="-171450" algn="l" defTabSz="914400" rtl="0" eaLnBrk="0" fontAlgn="base" latinLnBrk="0" hangingPunct="0">
              <a:lnSpc>
                <a:spcPct val="100000"/>
              </a:lnSpc>
              <a:spcBef>
                <a:spcPct val="30000"/>
              </a:spcBef>
              <a:spcAft>
                <a:spcPct val="0"/>
              </a:spcAft>
              <a:buClrTx/>
              <a:buSzTx/>
              <a:buFontTx/>
              <a:buNone/>
              <a:tabLst/>
              <a:defRPr/>
            </a:pPr>
            <a:r>
              <a:rPr lang="en-GB" sz="1200"/>
              <a:t>We believe our approach to generating and using evidence to improve teaching and learning is internationally relevant. That is why we are committed to </a:t>
            </a:r>
            <a:r>
              <a:rPr lang="en-GB" sz="1200">
                <a:solidFill>
                  <a:srgbClr val="000000"/>
                </a:solidFill>
                <a:effectLst/>
                <a:latin typeface="Calibri" panose="020F0502020204030204" pitchFamily="34" charset="0"/>
                <a:ea typeface="Calibri" panose="020F0502020204030204" pitchFamily="34" charset="0"/>
              </a:rPr>
              <a:t>global </a:t>
            </a:r>
            <a:r>
              <a:rPr lang="en-GB" sz="1200" b="1">
                <a:solidFill>
                  <a:srgbClr val="000000"/>
                </a:solidFill>
                <a:effectLst/>
                <a:latin typeface="Calibri" panose="020F0502020204030204" pitchFamily="34" charset="0"/>
                <a:ea typeface="Calibri" panose="020F0502020204030204" pitchFamily="34" charset="0"/>
              </a:rPr>
              <a:t>collaboration - </a:t>
            </a:r>
            <a:r>
              <a:rPr lang="en-GB" sz="1200">
                <a:effectLst/>
                <a:latin typeface="Calibri" panose="020F0502020204030204" pitchFamily="34" charset="0"/>
                <a:ea typeface="Calibri" panose="020F0502020204030204" pitchFamily="34" charset="0"/>
              </a:rPr>
              <a:t>More and better evidence of high-potential approaches and programmes will feed directly into the global evidence synthesis on which our Teaching and Learning is based. This will also help us to </a:t>
            </a:r>
            <a:r>
              <a:rPr lang="en-GB" sz="1200" b="1">
                <a:effectLst/>
                <a:latin typeface="Calibri" panose="020F0502020204030204" pitchFamily="34" charset="0"/>
                <a:ea typeface="Calibri" panose="020F0502020204030204" pitchFamily="34" charset="0"/>
              </a:rPr>
              <a:t>fill gaps more quickly </a:t>
            </a:r>
            <a:r>
              <a:rPr lang="en-GB" sz="1200">
                <a:effectLst/>
                <a:latin typeface="Calibri" panose="020F0502020204030204" pitchFamily="34" charset="0"/>
                <a:ea typeface="Calibri" panose="020F0502020204030204" pitchFamily="34" charset="0"/>
              </a:rPr>
              <a:t>in the evidence base for the benefit of </a:t>
            </a:r>
            <a:r>
              <a:rPr lang="en-GB" sz="1200" b="1">
                <a:effectLst/>
                <a:latin typeface="Calibri" panose="020F0502020204030204" pitchFamily="34" charset="0"/>
                <a:ea typeface="Calibri" panose="020F0502020204030204" pitchFamily="34" charset="0"/>
              </a:rPr>
              <a:t>all</a:t>
            </a:r>
            <a:r>
              <a:rPr lang="en-GB" sz="1200">
                <a:effectLst/>
                <a:latin typeface="Calibri" panose="020F0502020204030204" pitchFamily="34" charset="0"/>
                <a:ea typeface="Calibri" panose="020F0502020204030204" pitchFamily="34" charset="0"/>
              </a:rPr>
              <a:t> teachers and students. </a:t>
            </a:r>
          </a:p>
          <a:p>
            <a:pPr marL="171450" marR="0" lvl="0" indent="-171450" algn="l" defTabSz="914400" rtl="0" eaLnBrk="0" fontAlgn="base" latinLnBrk="0" hangingPunct="0">
              <a:lnSpc>
                <a:spcPct val="100000"/>
              </a:lnSpc>
              <a:spcBef>
                <a:spcPct val="30000"/>
              </a:spcBef>
              <a:spcAft>
                <a:spcPct val="0"/>
              </a:spcAft>
              <a:buClrTx/>
              <a:buSzTx/>
              <a:buFontTx/>
              <a:buNone/>
              <a:tabLst/>
              <a:defRPr/>
            </a:pPr>
            <a:endParaRPr lang="en-GB" sz="1200" b="1"/>
          </a:p>
          <a:p>
            <a:pPr marL="171450" marR="0" lvl="0" indent="-171450" algn="l" defTabSz="914400" rtl="0" eaLnBrk="0" fontAlgn="base" latinLnBrk="0" hangingPunct="0">
              <a:lnSpc>
                <a:spcPct val="100000"/>
              </a:lnSpc>
              <a:spcBef>
                <a:spcPct val="30000"/>
              </a:spcBef>
              <a:spcAft>
                <a:spcPct val="0"/>
              </a:spcAft>
              <a:buClrTx/>
              <a:buSzTx/>
              <a:tabLst/>
              <a:defRPr/>
            </a:pPr>
            <a:r>
              <a:rPr lang="en-GB" sz="1200" b="0"/>
              <a:t>Thanks to the generous support of the BHP Foundation, the EEF has established </a:t>
            </a:r>
            <a:r>
              <a:rPr lang="en-GB" sz="1200" b="1"/>
              <a:t>6 international partnerships covering 20 countries across the globe</a:t>
            </a:r>
            <a:r>
              <a:rPr lang="en-GB" sz="1200" b="0"/>
              <a:t> that are keen to </a:t>
            </a:r>
            <a:r>
              <a:rPr lang="en-GB" sz="1200" b="1"/>
              <a:t>further</a:t>
            </a:r>
            <a:r>
              <a:rPr lang="en-GB" sz="1200" b="0"/>
              <a:t> integrate evidence into their education systems. </a:t>
            </a:r>
          </a:p>
          <a:p>
            <a:pPr marL="171450" marR="0" lvl="0" indent="-171450" algn="l" defTabSz="914400" rtl="0" eaLnBrk="0" fontAlgn="base" latinLnBrk="0" hangingPunct="0">
              <a:lnSpc>
                <a:spcPct val="100000"/>
              </a:lnSpc>
              <a:spcBef>
                <a:spcPct val="30000"/>
              </a:spcBef>
              <a:spcAft>
                <a:spcPct val="0"/>
              </a:spcAft>
              <a:buClrTx/>
              <a:buSzTx/>
              <a:tabLst/>
              <a:defRPr/>
            </a:pPr>
            <a:endParaRPr lang="en-GB" sz="1200" b="0"/>
          </a:p>
          <a:p>
            <a:pPr marL="171450" marR="0" lvl="0" indent="-171450" algn="l" defTabSz="914400" rtl="0" eaLnBrk="0" fontAlgn="base" latinLnBrk="0" hangingPunct="0">
              <a:lnSpc>
                <a:spcPct val="100000"/>
              </a:lnSpc>
              <a:spcBef>
                <a:spcPct val="30000"/>
              </a:spcBef>
              <a:spcAft>
                <a:spcPct val="0"/>
              </a:spcAft>
              <a:buClrTx/>
              <a:buSzTx/>
              <a:tabLst/>
              <a:defRPr/>
            </a:pPr>
            <a:r>
              <a:rPr lang="en-GB" sz="1200" b="0"/>
              <a:t>Through this work we aim to support the emergence of a network of organisations across the globe with the collective capacity to increase the volume, quality, and use of evidence, leading to better decisions in schools and better learning outcomes for students.</a:t>
            </a:r>
          </a:p>
          <a:p>
            <a:pPr marL="0" marR="0" lvl="0" indent="0" algn="l" defTabSz="914400" rtl="0" eaLnBrk="0" fontAlgn="base" latinLnBrk="0" hangingPunct="0">
              <a:lnSpc>
                <a:spcPct val="100000"/>
              </a:lnSpc>
              <a:spcBef>
                <a:spcPct val="30000"/>
              </a:spcBef>
              <a:spcAft>
                <a:spcPct val="0"/>
              </a:spcAft>
              <a:buClrTx/>
              <a:buSzTx/>
              <a:buFont typeface="Arial"/>
              <a:buNone/>
              <a:tabLst/>
              <a:defRPr/>
            </a:pPr>
            <a:endParaRPr lang="en-GB" sz="1200"/>
          </a:p>
          <a:p>
            <a:pPr marL="0" marR="0" lvl="0" indent="0" algn="l" defTabSz="914400" rtl="0" eaLnBrk="0" fontAlgn="base" latinLnBrk="0" hangingPunct="0">
              <a:lnSpc>
                <a:spcPct val="100000"/>
              </a:lnSpc>
              <a:spcBef>
                <a:spcPct val="30000"/>
              </a:spcBef>
              <a:spcAft>
                <a:spcPct val="0"/>
              </a:spcAft>
              <a:buClrTx/>
              <a:buSzTx/>
              <a:buFont typeface="Arial"/>
              <a:buNone/>
              <a:tabLst/>
              <a:defRPr/>
            </a:pPr>
            <a:r>
              <a:rPr lang="en-GB" sz="1200"/>
              <a:t>Our key partnerships are:  SUMMA working across Latin America and the Caribbean, Queen Rania Foundation in Jordan, La Caixa in Spain, Evidence for Learning in Australia and, The Netherlands Initiative for Education Research and </a:t>
            </a:r>
            <a:r>
              <a:rPr lang="en-GB" sz="1200" err="1"/>
              <a:t>eBASE</a:t>
            </a:r>
            <a:r>
              <a:rPr lang="en-GB" sz="1200"/>
              <a:t> in Cameroon working across  The Lake Chad Basin.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endParaRPr lang="en-GB" sz="1200"/>
          </a:p>
          <a:p>
            <a:pPr marL="0" marR="0" lvl="0" indent="0" algn="l" defTabSz="914400" rtl="0" eaLnBrk="0" fontAlgn="base" latinLnBrk="0" hangingPunct="0">
              <a:lnSpc>
                <a:spcPct val="100000"/>
              </a:lnSpc>
              <a:spcBef>
                <a:spcPct val="30000"/>
              </a:spcBef>
              <a:spcAft>
                <a:spcPct val="0"/>
              </a:spcAft>
              <a:buClrTx/>
              <a:buSzTx/>
              <a:buFont typeface="Arial"/>
              <a:buNone/>
              <a:tabLst/>
              <a:defRPr/>
            </a:pPr>
            <a:r>
              <a:rPr lang="en-GB" sz="1200"/>
              <a:t>Much like our work in England, the work we undertake with our international partners has three elements: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1"/>
              <a:t>Evidence Synthesis – </a:t>
            </a:r>
            <a:r>
              <a:rPr lang="en-GB" sz="1200"/>
              <a:t>Contextualising and translating the Teaching and Learning Toolkit for other contexts – as you can see from the map the Toolkit has been translated by all our partners. </a:t>
            </a:r>
            <a:endParaRPr lang="en-GB" sz="100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u="none" strike="noStrike" baseline="0">
                <a:solidFill>
                  <a:srgbClr val="000000"/>
                </a:solidFill>
                <a:latin typeface="Calibri" panose="020F0502020204030204" pitchFamily="34" charset="0"/>
              </a:rPr>
              <a:t>To date, the Toolkit has been translated into Arabic, Catalan, Spanish, Portuguese, Dutch and French</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u="none" strike="noStrike" baseline="0">
                <a:solidFill>
                  <a:srgbClr val="000000"/>
                </a:solidFill>
                <a:latin typeface="Calibri" panose="020F0502020204030204" pitchFamily="34" charset="0"/>
              </a:rPr>
              <a:t>The Toolkit has been contextualised for audiences in countries spanning four continents including an intensive contextualisation process to make the Toolkit more transferable to Low and Middle-Income Countries (LMCIs) with the inclusion of additional studies produced in LMIC settings. </a:t>
            </a:r>
          </a:p>
          <a:p>
            <a:pPr>
              <a:lnSpc>
                <a:spcPct val="150000"/>
              </a:lnSpc>
              <a:buClrTx/>
            </a:pPr>
            <a:endParaRPr lang="en-GB" sz="1200"/>
          </a:p>
          <a:p>
            <a:pPr>
              <a:lnSpc>
                <a:spcPct val="150000"/>
              </a:lnSpc>
              <a:buClrTx/>
            </a:pPr>
            <a:r>
              <a:rPr lang="en-GB" sz="1200" b="1"/>
              <a:t>Evidence Generation – </a:t>
            </a:r>
            <a:r>
              <a:rPr lang="en-GB" sz="1200"/>
              <a:t>Funding trials to fill evidence gaps in partner countries through the £5 million Global Trials Fund, supported by the BHP Foundation, which establishes a pipeline of high-quality trials, targeted at the most significant data gaps in the global evidence base, and/or targeted to themes of strategic interest to partners. More and better evidence of high-potential approaches and programmes will feed directly into the global evidence synthesis on which our Teaching and Learning is based. This will also help us to fill gaps more quickly in the evidence base for the benefit of all teachers and students. The GTF has currently funded 11 evaluations spanning four continents </a:t>
            </a:r>
          </a:p>
          <a:p>
            <a:pPr>
              <a:lnSpc>
                <a:spcPct val="150000"/>
              </a:lnSpc>
              <a:buClrTx/>
            </a:pPr>
            <a:endParaRPr lang="en-GB" sz="1200">
              <a:cs typeface="Calibri"/>
            </a:endParaRPr>
          </a:p>
          <a:p>
            <a:pPr>
              <a:lnSpc>
                <a:spcPct val="150000"/>
              </a:lnSpc>
              <a:buClrTx/>
            </a:pPr>
            <a:r>
              <a:rPr lang="en-GB" sz="1200" b="1"/>
              <a:t>Evidence Dissemination – </a:t>
            </a:r>
            <a:r>
              <a:rPr lang="en-GB" sz="1200"/>
              <a:t>Developing effective means of dissemination in different contexts, for example, a network of research schools or evidence hubs which guide and support practitioners in the development and implementation of locally generated ideas to ensure they are aligned with evidence, implemented with fidelity and evaluated.</a:t>
            </a:r>
          </a:p>
          <a:p>
            <a:pPr marL="0" marR="0" lvl="0" indent="0" algn="l" defTabSz="914400" rtl="0" eaLnBrk="0" fontAlgn="base" latinLnBrk="0" hangingPunct="0">
              <a:lnSpc>
                <a:spcPct val="100000"/>
              </a:lnSpc>
              <a:spcBef>
                <a:spcPct val="30000"/>
              </a:spcBef>
              <a:spcAft>
                <a:spcPct val="0"/>
              </a:spcAft>
              <a:buClrTx/>
              <a:buSzTx/>
              <a:buFont typeface="Arial"/>
              <a:buNone/>
              <a:tabLst/>
              <a:defRPr/>
            </a:pPr>
            <a:endParaRPr lang="en-GB" sz="1200"/>
          </a:p>
          <a:p>
            <a:pPr marL="0" marR="0" lvl="0" indent="0" algn="l" defTabSz="914400" rtl="0" eaLnBrk="0" fontAlgn="base" latinLnBrk="0" hangingPunct="0">
              <a:lnSpc>
                <a:spcPct val="100000"/>
              </a:lnSpc>
              <a:spcBef>
                <a:spcPct val="30000"/>
              </a:spcBef>
              <a:spcAft>
                <a:spcPct val="0"/>
              </a:spcAft>
              <a:buClrTx/>
              <a:buSzTx/>
              <a:buFont typeface="Arial"/>
              <a:buNone/>
              <a:tabLst/>
              <a:defRPr/>
            </a:pPr>
            <a:r>
              <a:rPr lang="en-GB" sz="1200"/>
              <a:t>The tragedy of COVID-19 pandemic has also revealed </a:t>
            </a:r>
            <a:r>
              <a:rPr lang="en-GB" sz="1200" b="1"/>
              <a:t>an underlying need for urgent collaboration and research co-construction across the globe </a:t>
            </a:r>
            <a:r>
              <a:rPr lang="en-GB" sz="1200"/>
              <a:t>and we have worked with our partners to address the common global education challenges impacting children and young people’s outcomes. </a:t>
            </a:r>
          </a:p>
          <a:p>
            <a:pPr marL="0" marR="0" lvl="0" indent="0" algn="l" defTabSz="914400" rtl="0" eaLnBrk="0" fontAlgn="base" latinLnBrk="0" hangingPunct="0">
              <a:lnSpc>
                <a:spcPct val="100000"/>
              </a:lnSpc>
              <a:spcBef>
                <a:spcPct val="30000"/>
              </a:spcBef>
              <a:spcAft>
                <a:spcPct val="0"/>
              </a:spcAft>
              <a:buClrTx/>
              <a:buSzTx/>
              <a:buFont typeface="Arial"/>
              <a:buNone/>
              <a:tabLst/>
              <a:defRPr/>
            </a:pPr>
            <a:endParaRPr lang="en-GB" sz="1200"/>
          </a:p>
          <a:p>
            <a:pPr marL="0" lvl="0" indent="0" algn="l" rtl="0">
              <a:spcBef>
                <a:spcPts val="0"/>
              </a:spcBef>
              <a:spcAft>
                <a:spcPts val="0"/>
              </a:spcAft>
              <a:buNone/>
            </a:pPr>
            <a:endParaRPr/>
          </a:p>
        </p:txBody>
      </p:sp>
      <p:sp>
        <p:nvSpPr>
          <p:cNvPr id="76" name="Google Shape;76;gaccf87a57a_2_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53681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1A6CE-79C9-1F74-C115-2668F2AF7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1196F-54A0-B6A1-FD77-67EAEED1E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7876AF-0ED6-CAD2-5546-E8F6CAD4A2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BA39DB-E7C3-914D-1B7A-6E5A388DA406}"/>
              </a:ext>
            </a:extLst>
          </p:cNvPr>
          <p:cNvSpPr>
            <a:spLocks noGrp="1"/>
          </p:cNvSpPr>
          <p:nvPr>
            <p:ph type="sldNum" sz="quarter" idx="5"/>
          </p:nvPr>
        </p:nvSpPr>
        <p:spPr/>
        <p:txBody>
          <a:bodyPr/>
          <a:lstStyle/>
          <a:p>
            <a:pPr>
              <a:defRPr/>
            </a:pPr>
            <a:fld id="{D13EA80E-DDBF-428A-9017-8AC0BEC319B7}" type="slidenum">
              <a:rPr lang="en-US" smtClean="0"/>
              <a:pPr>
                <a:defRPr/>
              </a:pPr>
              <a:t>6</a:t>
            </a:fld>
            <a:endParaRPr lang="en-US"/>
          </a:p>
        </p:txBody>
      </p:sp>
    </p:spTree>
    <p:extLst>
      <p:ext uri="{BB962C8B-B14F-4D97-AF65-F5344CB8AC3E}">
        <p14:creationId xmlns:p14="http://schemas.microsoft.com/office/powerpoint/2010/main" val="3591152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5DF957-7E88-4883-BAB4-3265B5E2B7D2}" type="slidenum">
              <a:rPr lang="en-GB" smtClean="0"/>
              <a:t>28</a:t>
            </a:fld>
            <a:endParaRPr lang="en-GB"/>
          </a:p>
        </p:txBody>
      </p:sp>
    </p:spTree>
    <p:extLst>
      <p:ext uri="{BB962C8B-B14F-4D97-AF65-F5344CB8AC3E}">
        <p14:creationId xmlns:p14="http://schemas.microsoft.com/office/powerpoint/2010/main" val="24276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accf87a57a_2_29:notes"/>
          <p:cNvSpPr>
            <a:spLocks noGrp="1" noRot="1" noChangeAspect="1"/>
          </p:cNvSpPr>
          <p:nvPr>
            <p:ph type="sldImg" idx="2"/>
          </p:nvPr>
        </p:nvSpPr>
        <p:spPr>
          <a:xfrm>
            <a:off x="166688" y="1373188"/>
            <a:ext cx="6584950" cy="3705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gaccf87a57a_2_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accf87a57a_2_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9724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6ADF8-13B4-9112-C7B2-237EEFF62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444C3D-70A6-0F18-9002-6339F64FE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AD92A6-CE12-5EC2-DE39-7933FD73307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5A05ADA-F14A-CEBB-57BC-3F52E190387E}"/>
              </a:ext>
            </a:extLst>
          </p:cNvPr>
          <p:cNvSpPr>
            <a:spLocks noGrp="1"/>
          </p:cNvSpPr>
          <p:nvPr>
            <p:ph type="sldNum" sz="quarter" idx="5"/>
          </p:nvPr>
        </p:nvSpPr>
        <p:spPr/>
        <p:txBody>
          <a:bodyPr/>
          <a:lstStyle/>
          <a:p>
            <a:fld id="{D844DAD8-1BB4-4A70-B2D3-7EB890D5C76B}" type="slidenum">
              <a:rPr lang="en-GB" smtClean="0"/>
              <a:t>30</a:t>
            </a:fld>
            <a:endParaRPr lang="en-GB"/>
          </a:p>
        </p:txBody>
      </p:sp>
    </p:spTree>
    <p:extLst>
      <p:ext uri="{BB962C8B-B14F-4D97-AF65-F5344CB8AC3E}">
        <p14:creationId xmlns:p14="http://schemas.microsoft.com/office/powerpoint/2010/main" val="16126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19378-AF0B-F26F-FD31-C3B44153A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1F324-6D0C-C5F8-844A-185CB08E6C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4273B-2C02-FB4D-C1A6-DCFA0EE058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44AAE4-84BE-3056-2E76-52183FAC1B6B}"/>
              </a:ext>
            </a:extLst>
          </p:cNvPr>
          <p:cNvSpPr>
            <a:spLocks noGrp="1"/>
          </p:cNvSpPr>
          <p:nvPr>
            <p:ph type="sldNum" sz="quarter" idx="5"/>
          </p:nvPr>
        </p:nvSpPr>
        <p:spPr/>
        <p:txBody>
          <a:bodyPr/>
          <a:lstStyle/>
          <a:p>
            <a:pPr>
              <a:defRPr/>
            </a:pPr>
            <a:fld id="{D13EA80E-DDBF-428A-9017-8AC0BEC319B7}" type="slidenum">
              <a:rPr lang="en-US" smtClean="0"/>
              <a:pPr>
                <a:defRPr/>
              </a:pPr>
              <a:t>7</a:t>
            </a:fld>
            <a:endParaRPr lang="en-US"/>
          </a:p>
        </p:txBody>
      </p:sp>
    </p:spTree>
    <p:extLst>
      <p:ext uri="{BB962C8B-B14F-4D97-AF65-F5344CB8AC3E}">
        <p14:creationId xmlns:p14="http://schemas.microsoft.com/office/powerpoint/2010/main" val="402661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accf87a57a_2_29:notes"/>
          <p:cNvSpPr>
            <a:spLocks noGrp="1" noRot="1" noChangeAspect="1"/>
          </p:cNvSpPr>
          <p:nvPr>
            <p:ph type="sldImg" idx="2"/>
          </p:nvPr>
        </p:nvSpPr>
        <p:spPr>
          <a:xfrm>
            <a:off x="166688" y="1373188"/>
            <a:ext cx="6584950" cy="3705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gaccf87a57a_2_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GB"/>
              <a:t>Toolkit is our flagship evidence resource – which is used by 70% of school leaders</a:t>
            </a:r>
          </a:p>
          <a:p>
            <a:pPr marL="171450" lvl="0" indent="-171450" algn="l" rtl="0">
              <a:spcBef>
                <a:spcPts val="0"/>
              </a:spcBef>
              <a:spcAft>
                <a:spcPts val="0"/>
              </a:spcAft>
              <a:buFont typeface="Arial" panose="020B0604020202020204" pitchFamily="34" charset="0"/>
              <a:buChar char="•"/>
            </a:pPr>
            <a:r>
              <a:rPr lang="en-GB"/>
              <a:t>It is based on a systematic search from the evidence base – it is possible to cherry pick evidence to prove what you want – but we avoid this through a transparent and pre-specified process</a:t>
            </a:r>
          </a:p>
          <a:p>
            <a:pPr marL="171450" lvl="0" indent="-171450" algn="l" rtl="0">
              <a:spcBef>
                <a:spcPts val="0"/>
              </a:spcBef>
              <a:spcAft>
                <a:spcPts val="0"/>
              </a:spcAft>
              <a:buFont typeface="Arial" panose="020B0604020202020204" pitchFamily="34" charset="0"/>
              <a:buChar char="•"/>
            </a:pPr>
            <a:r>
              <a:rPr lang="en-GB" b="0"/>
              <a:t>When using the Toolkit it is crucial to:</a:t>
            </a:r>
          </a:p>
          <a:p>
            <a:pPr marL="628650" lvl="1" indent="-171450" algn="l" rtl="0">
              <a:spcBef>
                <a:spcPts val="0"/>
              </a:spcBef>
              <a:spcAft>
                <a:spcPts val="0"/>
              </a:spcAft>
              <a:buFont typeface="Arial" panose="020B0604020202020204" pitchFamily="34" charset="0"/>
              <a:buChar char="•"/>
            </a:pPr>
            <a:r>
              <a:rPr lang="en-GB" b="0"/>
              <a:t>Consider cost, security and impact together – some approaches may be effective but very expensive – like reducing class size</a:t>
            </a:r>
          </a:p>
          <a:p>
            <a:pPr marL="628650" lvl="1" indent="-171450" algn="l" rtl="0">
              <a:spcBef>
                <a:spcPts val="0"/>
              </a:spcBef>
              <a:spcAft>
                <a:spcPts val="0"/>
              </a:spcAft>
              <a:buFont typeface="Arial" panose="020B0604020202020204" pitchFamily="34" charset="0"/>
              <a:buChar char="•"/>
            </a:pPr>
            <a:r>
              <a:rPr lang="en-GB" b="0"/>
              <a:t>Look beyond the headlines – behind every average impact there is variation – it is possible to implement approaches with much higher or much lower impact than the average. Within the text of each topic area we discuss the things that have influenced the impact in the past – e.g. whether approaches are more suitable for younger children or in maths rather than English</a:t>
            </a:r>
          </a:p>
          <a:p>
            <a:pPr marL="628650" lvl="1" indent="-171450" algn="l" rtl="0">
              <a:spcBef>
                <a:spcPts val="0"/>
              </a:spcBef>
              <a:spcAft>
                <a:spcPts val="0"/>
              </a:spcAft>
              <a:buFont typeface="Arial" panose="020B0604020202020204" pitchFamily="34" charset="0"/>
              <a:buChar char="•"/>
            </a:pPr>
            <a:r>
              <a:rPr lang="en-GB" b="0"/>
              <a:t>Combine the evidence with your professional expertise – the Toolkit provides a summary of past research, but applying research requires you to think about your context and how to implement the approach successfully. </a:t>
            </a:r>
          </a:p>
          <a:p>
            <a:pPr marL="171450" lvl="0" indent="-171450" algn="l" rtl="0">
              <a:spcBef>
                <a:spcPts val="0"/>
              </a:spcBef>
              <a:spcAft>
                <a:spcPts val="0"/>
              </a:spcAft>
              <a:buFont typeface="Arial" panose="020B0604020202020204" pitchFamily="34" charset="0"/>
              <a:buChar char="•"/>
            </a:pPr>
            <a:endParaRPr/>
          </a:p>
        </p:txBody>
      </p:sp>
      <p:sp>
        <p:nvSpPr>
          <p:cNvPr id="76" name="Google Shape;76;gaccf87a57a_2_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20320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BD813-C4E4-40BC-6B47-9C924C7C9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E50B61-4ADE-1D6B-DF24-0488BEF63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E842B-BA78-DC7C-4104-6702BCDE03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4EFE6D-E139-86AB-E740-7EB805A61D2A}"/>
              </a:ext>
            </a:extLst>
          </p:cNvPr>
          <p:cNvSpPr>
            <a:spLocks noGrp="1"/>
          </p:cNvSpPr>
          <p:nvPr>
            <p:ph type="sldNum" sz="quarter" idx="5"/>
          </p:nvPr>
        </p:nvSpPr>
        <p:spPr/>
        <p:txBody>
          <a:bodyPr/>
          <a:lstStyle/>
          <a:p>
            <a:pPr>
              <a:defRPr/>
            </a:pPr>
            <a:fld id="{D13EA80E-DDBF-428A-9017-8AC0BEC319B7}" type="slidenum">
              <a:rPr lang="en-US" smtClean="0"/>
              <a:pPr>
                <a:defRPr/>
              </a:pPr>
              <a:t>9</a:t>
            </a:fld>
            <a:endParaRPr lang="en-US"/>
          </a:p>
        </p:txBody>
      </p:sp>
    </p:spTree>
    <p:extLst>
      <p:ext uri="{BB962C8B-B14F-4D97-AF65-F5344CB8AC3E}">
        <p14:creationId xmlns:p14="http://schemas.microsoft.com/office/powerpoint/2010/main" val="1634341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9D318-E0C5-9C2F-8C98-10CF261D09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F86C3-1542-5983-39E0-5CDB3EB687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BF596-83C9-E78B-0F3D-2084719939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277754-704B-C0E8-7E47-5B0E950142E6}"/>
              </a:ext>
            </a:extLst>
          </p:cNvPr>
          <p:cNvSpPr>
            <a:spLocks noGrp="1"/>
          </p:cNvSpPr>
          <p:nvPr>
            <p:ph type="sldNum" sz="quarter" idx="5"/>
          </p:nvPr>
        </p:nvSpPr>
        <p:spPr/>
        <p:txBody>
          <a:bodyPr/>
          <a:lstStyle/>
          <a:p>
            <a:pPr>
              <a:defRPr/>
            </a:pPr>
            <a:fld id="{D13EA80E-DDBF-428A-9017-8AC0BEC319B7}" type="slidenum">
              <a:rPr lang="en-US" smtClean="0"/>
              <a:pPr>
                <a:defRPr/>
              </a:pPr>
              <a:t>10</a:t>
            </a:fld>
            <a:endParaRPr lang="en-US"/>
          </a:p>
        </p:txBody>
      </p:sp>
    </p:spTree>
    <p:extLst>
      <p:ext uri="{BB962C8B-B14F-4D97-AF65-F5344CB8AC3E}">
        <p14:creationId xmlns:p14="http://schemas.microsoft.com/office/powerpoint/2010/main" val="59198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a:t>
            </a:r>
            <a:r>
              <a:rPr lang="en-GB" sz="1200" b="1" i="0" u="none" strike="noStrike" kern="1200" dirty="0">
                <a:solidFill>
                  <a:schemeClr val="tx1"/>
                </a:solidFill>
                <a:effectLst/>
                <a:latin typeface="+mn-lt"/>
                <a:ea typeface="+mn-ea"/>
                <a:cs typeface="+mn-cs"/>
              </a:rPr>
              <a:t>National Professional Qualification for Leading Literacy (NPQLL)</a:t>
            </a:r>
            <a:r>
              <a:rPr lang="en-GB" sz="1200" b="0" i="0" u="none" strike="noStrike" kern="1200" dirty="0">
                <a:solidFill>
                  <a:schemeClr val="tx1"/>
                </a:solidFill>
                <a:effectLst/>
                <a:latin typeface="+mn-lt"/>
                <a:ea typeface="+mn-ea"/>
                <a:cs typeface="+mn-cs"/>
              </a:rPr>
              <a:t> in England was </a:t>
            </a:r>
            <a:r>
              <a:rPr lang="en-GB" sz="1200" b="1" i="0" u="none" strike="noStrike" kern="1200" dirty="0">
                <a:solidFill>
                  <a:schemeClr val="tx1"/>
                </a:solidFill>
                <a:effectLst/>
                <a:latin typeface="+mn-lt"/>
                <a:ea typeface="+mn-ea"/>
                <a:cs typeface="+mn-cs"/>
              </a:rPr>
              <a:t>introduced in 2023</a:t>
            </a:r>
            <a:r>
              <a:rPr lang="en-GB" sz="1200" b="0" i="0" u="none" strike="noStrike" kern="1200" dirty="0">
                <a:solidFill>
                  <a:schemeClr val="tx1"/>
                </a:solidFill>
                <a:effectLst/>
                <a:latin typeface="+mn-lt"/>
                <a:ea typeface="+mn-ea"/>
                <a:cs typeface="+mn-cs"/>
              </a:rPr>
              <a:t> by the Department for Education.</a:t>
            </a:r>
            <a:endParaRPr lang="en-GB" dirty="0"/>
          </a:p>
        </p:txBody>
      </p:sp>
      <p:sp>
        <p:nvSpPr>
          <p:cNvPr id="4" name="Slide Number Placeholder 3"/>
          <p:cNvSpPr>
            <a:spLocks noGrp="1"/>
          </p:cNvSpPr>
          <p:nvPr>
            <p:ph type="sldNum" sz="quarter" idx="5"/>
          </p:nvPr>
        </p:nvSpPr>
        <p:spPr/>
        <p:txBody>
          <a:bodyPr/>
          <a:lstStyle/>
          <a:p>
            <a:fld id="{D844DAD8-1BB4-4A70-B2D3-7EB890D5C76B}" type="slidenum">
              <a:rPr lang="en-GB" smtClean="0"/>
              <a:t>12</a:t>
            </a:fld>
            <a:endParaRPr lang="en-GB"/>
          </a:p>
        </p:txBody>
      </p:sp>
    </p:spTree>
    <p:extLst>
      <p:ext uri="{BB962C8B-B14F-4D97-AF65-F5344CB8AC3E}">
        <p14:creationId xmlns:p14="http://schemas.microsoft.com/office/powerpoint/2010/main" val="2779998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D949A-910A-26B0-28FC-2918163B1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CC91B-D2C0-A034-F5EC-DE93975B1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EFFCEE-4D95-B910-A463-9BBDB510857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87527F-292D-B8FA-4F12-B3A72D41044B}"/>
              </a:ext>
            </a:extLst>
          </p:cNvPr>
          <p:cNvSpPr>
            <a:spLocks noGrp="1"/>
          </p:cNvSpPr>
          <p:nvPr>
            <p:ph type="sldNum" sz="quarter" idx="5"/>
          </p:nvPr>
        </p:nvSpPr>
        <p:spPr/>
        <p:txBody>
          <a:bodyPr/>
          <a:lstStyle/>
          <a:p>
            <a:fld id="{D844DAD8-1BB4-4A70-B2D3-7EB890D5C76B}" type="slidenum">
              <a:rPr lang="en-GB" smtClean="0"/>
              <a:t>13</a:t>
            </a:fld>
            <a:endParaRPr lang="en-GB"/>
          </a:p>
        </p:txBody>
      </p:sp>
    </p:spTree>
    <p:extLst>
      <p:ext uri="{BB962C8B-B14F-4D97-AF65-F5344CB8AC3E}">
        <p14:creationId xmlns:p14="http://schemas.microsoft.com/office/powerpoint/2010/main" val="4159050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F9CB1-9ACA-D1AE-22BD-24456A815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4B905-FDD4-363C-4B91-CCA6EE789F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EBCF8-C556-C2F6-CA27-800C3E9BA05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7BDAFEE-3CA8-379C-8F07-740370442F59}"/>
              </a:ext>
            </a:extLst>
          </p:cNvPr>
          <p:cNvSpPr>
            <a:spLocks noGrp="1"/>
          </p:cNvSpPr>
          <p:nvPr>
            <p:ph type="sldNum" sz="quarter" idx="5"/>
          </p:nvPr>
        </p:nvSpPr>
        <p:spPr/>
        <p:txBody>
          <a:bodyPr/>
          <a:lstStyle/>
          <a:p>
            <a:fld id="{D844DAD8-1BB4-4A70-B2D3-7EB890D5C76B}" type="slidenum">
              <a:rPr lang="en-GB" smtClean="0"/>
              <a:t>14</a:t>
            </a:fld>
            <a:endParaRPr lang="en-GB"/>
          </a:p>
        </p:txBody>
      </p:sp>
    </p:spTree>
    <p:extLst>
      <p:ext uri="{BB962C8B-B14F-4D97-AF65-F5344CB8AC3E}">
        <p14:creationId xmlns:p14="http://schemas.microsoft.com/office/powerpoint/2010/main" val="2897620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04AF61F-B667-9698-4663-0473D3E4C404}"/>
              </a:ext>
            </a:extLst>
          </p:cNvPr>
          <p:cNvSpPr>
            <a:spLocks noGrp="1"/>
          </p:cNvSpPr>
          <p:nvPr>
            <p:ph type="dt" sz="half" idx="10"/>
          </p:nvPr>
        </p:nvSpPr>
        <p:spPr/>
        <p:txBody>
          <a:bodyPr/>
          <a:lstStyle>
            <a:lvl1pPr>
              <a:defRPr/>
            </a:lvl1pPr>
          </a:lstStyle>
          <a:p>
            <a:pPr>
              <a:defRPr/>
            </a:pPr>
            <a:fld id="{BAF2709A-9355-4AF2-9601-A4A6B2CC536D}" type="datetimeFigureOut">
              <a:rPr lang="en-US"/>
              <a:pPr>
                <a:defRPr/>
              </a:pPr>
              <a:t>4/21/26</a:t>
            </a:fld>
            <a:endParaRPr lang="en-US"/>
          </a:p>
        </p:txBody>
      </p:sp>
      <p:sp>
        <p:nvSpPr>
          <p:cNvPr id="5" name="Footer Placeholder 4">
            <a:extLst>
              <a:ext uri="{FF2B5EF4-FFF2-40B4-BE49-F238E27FC236}">
                <a16:creationId xmlns:a16="http://schemas.microsoft.com/office/drawing/2014/main" id="{0F940AED-C6FC-A39E-E925-B8C2440F96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2D1A23-8808-DC8A-D768-CB4C85BA8897}"/>
              </a:ext>
            </a:extLst>
          </p:cNvPr>
          <p:cNvSpPr>
            <a:spLocks noGrp="1"/>
          </p:cNvSpPr>
          <p:nvPr>
            <p:ph type="sldNum" sz="quarter" idx="12"/>
          </p:nvPr>
        </p:nvSpPr>
        <p:spPr/>
        <p:txBody>
          <a:bodyPr/>
          <a:lstStyle>
            <a:lvl1pPr>
              <a:defRPr/>
            </a:lvl1pPr>
          </a:lstStyle>
          <a:p>
            <a:pPr>
              <a:defRPr/>
            </a:pPr>
            <a:fld id="{ADA7F893-C45D-44C8-AE54-02099BA3F7EC}" type="slidenum">
              <a:rPr lang="en-US"/>
              <a:pPr>
                <a:defRPr/>
              </a:pPr>
              <a:t>‹#›</a:t>
            </a:fld>
            <a:endParaRPr lang="en-US"/>
          </a:p>
        </p:txBody>
      </p:sp>
    </p:spTree>
    <p:extLst>
      <p:ext uri="{BB962C8B-B14F-4D97-AF65-F5344CB8AC3E}">
        <p14:creationId xmlns:p14="http://schemas.microsoft.com/office/powerpoint/2010/main" val="306898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C2F16B-6A79-7ADA-37E5-2D8A970D5ED8}"/>
              </a:ext>
            </a:extLst>
          </p:cNvPr>
          <p:cNvSpPr>
            <a:spLocks noGrp="1"/>
          </p:cNvSpPr>
          <p:nvPr>
            <p:ph type="dt" sz="half" idx="10"/>
          </p:nvPr>
        </p:nvSpPr>
        <p:spPr/>
        <p:txBody>
          <a:bodyPr/>
          <a:lstStyle>
            <a:lvl1pPr>
              <a:defRPr/>
            </a:lvl1pPr>
          </a:lstStyle>
          <a:p>
            <a:pPr>
              <a:defRPr/>
            </a:pPr>
            <a:fld id="{6730A523-D5C4-4D45-B6D1-7B5BF68F095F}" type="datetimeFigureOut">
              <a:rPr lang="en-US"/>
              <a:pPr>
                <a:defRPr/>
              </a:pPr>
              <a:t>4/21/26</a:t>
            </a:fld>
            <a:endParaRPr lang="en-US"/>
          </a:p>
        </p:txBody>
      </p:sp>
      <p:sp>
        <p:nvSpPr>
          <p:cNvPr id="5" name="Footer Placeholder 4">
            <a:extLst>
              <a:ext uri="{FF2B5EF4-FFF2-40B4-BE49-F238E27FC236}">
                <a16:creationId xmlns:a16="http://schemas.microsoft.com/office/drawing/2014/main" id="{EC811458-3B0C-564C-6F7E-AF950E3494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28407A-798E-B8D0-2DB0-A44F332F6278}"/>
              </a:ext>
            </a:extLst>
          </p:cNvPr>
          <p:cNvSpPr>
            <a:spLocks noGrp="1"/>
          </p:cNvSpPr>
          <p:nvPr>
            <p:ph type="sldNum" sz="quarter" idx="12"/>
          </p:nvPr>
        </p:nvSpPr>
        <p:spPr/>
        <p:txBody>
          <a:bodyPr/>
          <a:lstStyle>
            <a:lvl1pPr>
              <a:defRPr/>
            </a:lvl1pPr>
          </a:lstStyle>
          <a:p>
            <a:pPr>
              <a:defRPr/>
            </a:pPr>
            <a:fld id="{D85646A5-B968-4DE7-AB0E-55BD698EA9AF}" type="slidenum">
              <a:rPr lang="en-US"/>
              <a:pPr>
                <a:defRPr/>
              </a:pPr>
              <a:t>‹#›</a:t>
            </a:fld>
            <a:endParaRPr lang="en-US"/>
          </a:p>
        </p:txBody>
      </p:sp>
    </p:spTree>
    <p:extLst>
      <p:ext uri="{BB962C8B-B14F-4D97-AF65-F5344CB8AC3E}">
        <p14:creationId xmlns:p14="http://schemas.microsoft.com/office/powerpoint/2010/main" val="4056063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58C264-1000-8F8B-7AAC-ADFFE02DEEBA}"/>
              </a:ext>
            </a:extLst>
          </p:cNvPr>
          <p:cNvSpPr>
            <a:spLocks noGrp="1"/>
          </p:cNvSpPr>
          <p:nvPr>
            <p:ph type="dt" sz="half" idx="10"/>
          </p:nvPr>
        </p:nvSpPr>
        <p:spPr/>
        <p:txBody>
          <a:bodyPr/>
          <a:lstStyle>
            <a:lvl1pPr>
              <a:defRPr/>
            </a:lvl1pPr>
          </a:lstStyle>
          <a:p>
            <a:pPr>
              <a:defRPr/>
            </a:pPr>
            <a:fld id="{C924049C-408F-4E76-A273-50093BBB3DC2}" type="datetimeFigureOut">
              <a:rPr lang="en-US"/>
              <a:pPr>
                <a:defRPr/>
              </a:pPr>
              <a:t>4/21/26</a:t>
            </a:fld>
            <a:endParaRPr lang="en-US"/>
          </a:p>
        </p:txBody>
      </p:sp>
      <p:sp>
        <p:nvSpPr>
          <p:cNvPr id="5" name="Footer Placeholder 4">
            <a:extLst>
              <a:ext uri="{FF2B5EF4-FFF2-40B4-BE49-F238E27FC236}">
                <a16:creationId xmlns:a16="http://schemas.microsoft.com/office/drawing/2014/main" id="{C55B0BFD-584A-02A7-0D38-5747D23FA1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AF448A-4334-EBC2-DE18-6B1F1BE3CAED}"/>
              </a:ext>
            </a:extLst>
          </p:cNvPr>
          <p:cNvSpPr>
            <a:spLocks noGrp="1"/>
          </p:cNvSpPr>
          <p:nvPr>
            <p:ph type="sldNum" sz="quarter" idx="12"/>
          </p:nvPr>
        </p:nvSpPr>
        <p:spPr/>
        <p:txBody>
          <a:bodyPr/>
          <a:lstStyle>
            <a:lvl1pPr>
              <a:defRPr/>
            </a:lvl1pPr>
          </a:lstStyle>
          <a:p>
            <a:pPr>
              <a:defRPr/>
            </a:pPr>
            <a:fld id="{F317B0AA-D09B-4BFC-B7AA-C13E3139BB61}" type="slidenum">
              <a:rPr lang="en-US"/>
              <a:pPr>
                <a:defRPr/>
              </a:pPr>
              <a:t>‹#›</a:t>
            </a:fld>
            <a:endParaRPr lang="en-US"/>
          </a:p>
        </p:txBody>
      </p:sp>
    </p:spTree>
    <p:extLst>
      <p:ext uri="{BB962C8B-B14F-4D97-AF65-F5344CB8AC3E}">
        <p14:creationId xmlns:p14="http://schemas.microsoft.com/office/powerpoint/2010/main" val="2776278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4183893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mall Text">
    <p:spTree>
      <p:nvGrpSpPr>
        <p:cNvPr id="1" name=""/>
        <p:cNvGrpSpPr/>
        <p:nvPr/>
      </p:nvGrpSpPr>
      <p:grpSpPr>
        <a:xfrm>
          <a:off x="0" y="0"/>
          <a:ext cx="0" cy="0"/>
          <a:chOff x="0" y="0"/>
          <a:chExt cx="0" cy="0"/>
        </a:xfrm>
      </p:grpSpPr>
      <p:sp>
        <p:nvSpPr>
          <p:cNvPr id="18" name="Text Placeholder 11"/>
          <p:cNvSpPr>
            <a:spLocks noGrp="1"/>
          </p:cNvSpPr>
          <p:nvPr>
            <p:ph type="body" sz="quarter" idx="11"/>
          </p:nvPr>
        </p:nvSpPr>
        <p:spPr>
          <a:xfrm>
            <a:off x="1524001" y="1532691"/>
            <a:ext cx="9249833" cy="3741880"/>
          </a:xfrm>
          <a:prstGeom prst="rect">
            <a:avLst/>
          </a:prstGeom>
        </p:spPr>
        <p:txBody>
          <a:bodyPr vert="horz" anchor="ctr" anchorCtr="0"/>
          <a:lstStyle>
            <a:lvl1pPr marL="0" indent="0" algn="l">
              <a:lnSpc>
                <a:spcPct val="110000"/>
              </a:lnSpc>
              <a:buFontTx/>
              <a:buNone/>
              <a:tabLst/>
              <a:defRPr sz="1598" b="0" i="0">
                <a:solidFill>
                  <a:srgbClr val="405866"/>
                </a:solidFill>
                <a:latin typeface="Arial" panose="020B0604020202020204" pitchFamily="34" charset="0"/>
                <a:ea typeface="Helvetica Neue Light" charset="0"/>
                <a:cs typeface="Arial" panose="020B0604020202020204" pitchFamily="34" charset="0"/>
              </a:defRPr>
            </a:lvl1pPr>
            <a:lvl2pPr marL="608853" indent="0" algn="ctr">
              <a:buNone/>
              <a:defRPr sz="2663">
                <a:latin typeface="Gotham Book"/>
                <a:cs typeface="Gotham Book"/>
              </a:defRPr>
            </a:lvl2pPr>
            <a:lvl3pPr marL="1217706" indent="0" algn="ctr">
              <a:buNone/>
              <a:defRPr sz="2663">
                <a:latin typeface="Gotham Book"/>
                <a:cs typeface="Gotham Book"/>
              </a:defRPr>
            </a:lvl3pPr>
            <a:lvl4pPr marL="1826560" indent="0" algn="ctr">
              <a:buNone/>
              <a:defRPr sz="2663">
                <a:latin typeface="Gotham Book"/>
                <a:cs typeface="Gotham Book"/>
              </a:defRPr>
            </a:lvl4pPr>
            <a:lvl5pPr marL="2435413" indent="0" algn="ctr">
              <a:buNone/>
              <a:defRPr sz="2663">
                <a:latin typeface="Gotham Book"/>
                <a:cs typeface="Gotham Book"/>
              </a:defRPr>
            </a:lvl5pPr>
          </a:lstStyle>
          <a:p>
            <a:pPr lvl="0"/>
            <a:r>
              <a:rPr lang="en-US"/>
              <a:t>Click to edit Master text styles</a:t>
            </a:r>
          </a:p>
        </p:txBody>
      </p:sp>
      <p:sp>
        <p:nvSpPr>
          <p:cNvPr id="15" name="Text Placeholder 9"/>
          <p:cNvSpPr>
            <a:spLocks noGrp="1"/>
          </p:cNvSpPr>
          <p:nvPr>
            <p:ph type="body" sz="quarter" idx="12" hasCustomPrompt="1"/>
          </p:nvPr>
        </p:nvSpPr>
        <p:spPr>
          <a:xfrm>
            <a:off x="452829" y="283284"/>
            <a:ext cx="9410700" cy="873372"/>
          </a:xfrm>
          <a:prstGeom prst="rect">
            <a:avLst/>
          </a:prstGeom>
        </p:spPr>
        <p:txBody>
          <a:bodyPr vert="horz"/>
          <a:lstStyle>
            <a:lvl1pPr marL="0" indent="0">
              <a:lnSpc>
                <a:spcPct val="110000"/>
              </a:lnSpc>
              <a:buNone/>
              <a:defRPr sz="1998" b="0" i="0" spc="400">
                <a:solidFill>
                  <a:srgbClr val="405866"/>
                </a:solidFill>
                <a:latin typeface="Arial" panose="020B0604020202020204" pitchFamily="34" charset="0"/>
                <a:ea typeface="Helvetica Neue" charset="0"/>
                <a:cs typeface="Arial" panose="020B0604020202020204" pitchFamily="34" charset="0"/>
              </a:defRPr>
            </a:lvl1pPr>
            <a:lvl2pPr marL="608853" indent="0">
              <a:buNone/>
              <a:defRPr sz="1998" spc="400">
                <a:latin typeface="Gotham Bold"/>
                <a:cs typeface="Gotham Bold"/>
              </a:defRPr>
            </a:lvl2pPr>
            <a:lvl3pPr marL="1217706" indent="0">
              <a:buNone/>
              <a:defRPr sz="1998" spc="400">
                <a:latin typeface="Gotham Bold"/>
                <a:cs typeface="Gotham Bold"/>
              </a:defRPr>
            </a:lvl3pPr>
            <a:lvl4pPr marL="1826560" indent="0">
              <a:buNone/>
              <a:defRPr sz="1998" spc="400">
                <a:latin typeface="Gotham Bold"/>
                <a:cs typeface="Gotham Bold"/>
              </a:defRPr>
            </a:lvl4pPr>
            <a:lvl5pPr marL="2435413" indent="0">
              <a:buNone/>
              <a:defRPr sz="1998" spc="400">
                <a:latin typeface="Gotham Bold"/>
                <a:cs typeface="Gotham Bold"/>
              </a:defRPr>
            </a:lvl5pPr>
          </a:lstStyle>
          <a:p>
            <a:pPr lvl="0"/>
            <a:r>
              <a:rPr lang="en-GB"/>
              <a:t>CLICK TO EDIT MASTER TEXT STYLES</a:t>
            </a:r>
          </a:p>
        </p:txBody>
      </p:sp>
      <p:sp>
        <p:nvSpPr>
          <p:cNvPr id="3" name="object 15">
            <a:extLst>
              <a:ext uri="{FF2B5EF4-FFF2-40B4-BE49-F238E27FC236}">
                <a16:creationId xmlns:a16="http://schemas.microsoft.com/office/drawing/2014/main" id="{4643118A-0116-FD11-656F-342593AE7862}"/>
              </a:ext>
            </a:extLst>
          </p:cNvPr>
          <p:cNvSpPr txBox="1">
            <a:spLocks/>
          </p:cNvSpPr>
          <p:nvPr userDrawn="1"/>
        </p:nvSpPr>
        <p:spPr>
          <a:xfrm>
            <a:off x="415253" y="6351503"/>
            <a:ext cx="1931132" cy="154081"/>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rgbClr val="405866"/>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913">
              <a:lnSpc>
                <a:spcPts val="1212"/>
              </a:lnSpc>
            </a:pPr>
            <a:r>
              <a:rPr lang="en-GB" sz="1065" spc="-7"/>
              <a:t>@</a:t>
            </a:r>
            <a:r>
              <a:rPr lang="en-GB" sz="1332" spc="-7">
                <a:latin typeface="Helvetica Neue"/>
              </a:rPr>
              <a:t>EducEndowFoundn</a:t>
            </a:r>
          </a:p>
        </p:txBody>
      </p:sp>
    </p:spTree>
    <p:extLst>
      <p:ext uri="{BB962C8B-B14F-4D97-AF65-F5344CB8AC3E}">
        <p14:creationId xmlns:p14="http://schemas.microsoft.com/office/powerpoint/2010/main" val="419034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038AA3-58C0-12A7-9529-DD69F4420E1D}"/>
              </a:ext>
            </a:extLst>
          </p:cNvPr>
          <p:cNvSpPr>
            <a:spLocks noGrp="1"/>
          </p:cNvSpPr>
          <p:nvPr>
            <p:ph type="dt" sz="half" idx="10"/>
          </p:nvPr>
        </p:nvSpPr>
        <p:spPr/>
        <p:txBody>
          <a:bodyPr/>
          <a:lstStyle>
            <a:lvl1pPr>
              <a:defRPr/>
            </a:lvl1pPr>
          </a:lstStyle>
          <a:p>
            <a:pPr>
              <a:defRPr/>
            </a:pPr>
            <a:fld id="{7989F00A-533C-4EB2-90C3-FB837EADCD89}" type="datetimeFigureOut">
              <a:rPr lang="en-US"/>
              <a:pPr>
                <a:defRPr/>
              </a:pPr>
              <a:t>4/21/26</a:t>
            </a:fld>
            <a:endParaRPr lang="en-US"/>
          </a:p>
        </p:txBody>
      </p:sp>
      <p:sp>
        <p:nvSpPr>
          <p:cNvPr id="5" name="Footer Placeholder 4">
            <a:extLst>
              <a:ext uri="{FF2B5EF4-FFF2-40B4-BE49-F238E27FC236}">
                <a16:creationId xmlns:a16="http://schemas.microsoft.com/office/drawing/2014/main" id="{D29A0016-4D21-FE82-97BB-793D47611A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F50E94-9EC6-A11A-AC18-CBD967041C7B}"/>
              </a:ext>
            </a:extLst>
          </p:cNvPr>
          <p:cNvSpPr>
            <a:spLocks noGrp="1"/>
          </p:cNvSpPr>
          <p:nvPr>
            <p:ph type="sldNum" sz="quarter" idx="12"/>
          </p:nvPr>
        </p:nvSpPr>
        <p:spPr/>
        <p:txBody>
          <a:bodyPr/>
          <a:lstStyle>
            <a:lvl1pPr>
              <a:defRPr/>
            </a:lvl1pPr>
          </a:lstStyle>
          <a:p>
            <a:pPr>
              <a:defRPr/>
            </a:pPr>
            <a:fld id="{9E5C6908-E437-49E6-BBC1-C8A20BC6520D}" type="slidenum">
              <a:rPr lang="en-US"/>
              <a:pPr>
                <a:defRPr/>
              </a:pPr>
              <a:t>‹#›</a:t>
            </a:fld>
            <a:endParaRPr lang="en-US"/>
          </a:p>
        </p:txBody>
      </p:sp>
    </p:spTree>
    <p:extLst>
      <p:ext uri="{BB962C8B-B14F-4D97-AF65-F5344CB8AC3E}">
        <p14:creationId xmlns:p14="http://schemas.microsoft.com/office/powerpoint/2010/main" val="2809288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1D417D2-8E72-7839-A19E-9FE98008D00B}"/>
              </a:ext>
            </a:extLst>
          </p:cNvPr>
          <p:cNvSpPr>
            <a:spLocks noGrp="1"/>
          </p:cNvSpPr>
          <p:nvPr>
            <p:ph type="dt" sz="half" idx="10"/>
          </p:nvPr>
        </p:nvSpPr>
        <p:spPr/>
        <p:txBody>
          <a:bodyPr/>
          <a:lstStyle>
            <a:lvl1pPr>
              <a:defRPr/>
            </a:lvl1pPr>
          </a:lstStyle>
          <a:p>
            <a:pPr>
              <a:defRPr/>
            </a:pPr>
            <a:fld id="{007361DA-7ADE-4CF5-9B3E-03A0393351D3}" type="datetimeFigureOut">
              <a:rPr lang="en-US"/>
              <a:pPr>
                <a:defRPr/>
              </a:pPr>
              <a:t>4/21/26</a:t>
            </a:fld>
            <a:endParaRPr lang="en-US"/>
          </a:p>
        </p:txBody>
      </p:sp>
      <p:sp>
        <p:nvSpPr>
          <p:cNvPr id="5" name="Footer Placeholder 4">
            <a:extLst>
              <a:ext uri="{FF2B5EF4-FFF2-40B4-BE49-F238E27FC236}">
                <a16:creationId xmlns:a16="http://schemas.microsoft.com/office/drawing/2014/main" id="{B0653E49-0398-1EAB-ED1B-977EC129A3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4F28F62-5282-1328-C0A4-7AF24E66C739}"/>
              </a:ext>
            </a:extLst>
          </p:cNvPr>
          <p:cNvSpPr>
            <a:spLocks noGrp="1"/>
          </p:cNvSpPr>
          <p:nvPr>
            <p:ph type="sldNum" sz="quarter" idx="12"/>
          </p:nvPr>
        </p:nvSpPr>
        <p:spPr/>
        <p:txBody>
          <a:bodyPr/>
          <a:lstStyle>
            <a:lvl1pPr>
              <a:defRPr/>
            </a:lvl1pPr>
          </a:lstStyle>
          <a:p>
            <a:pPr>
              <a:defRPr/>
            </a:pPr>
            <a:fld id="{719BBD5A-C60F-456E-8410-A1785E954CA9}" type="slidenum">
              <a:rPr lang="en-US"/>
              <a:pPr>
                <a:defRPr/>
              </a:pPr>
              <a:t>‹#›</a:t>
            </a:fld>
            <a:endParaRPr lang="en-US"/>
          </a:p>
        </p:txBody>
      </p:sp>
    </p:spTree>
    <p:extLst>
      <p:ext uri="{BB962C8B-B14F-4D97-AF65-F5344CB8AC3E}">
        <p14:creationId xmlns:p14="http://schemas.microsoft.com/office/powerpoint/2010/main" val="1676667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6366C9B3-7017-6EBC-113F-9A6C1F022634}"/>
              </a:ext>
            </a:extLst>
          </p:cNvPr>
          <p:cNvSpPr>
            <a:spLocks noGrp="1"/>
          </p:cNvSpPr>
          <p:nvPr>
            <p:ph type="dt" sz="half" idx="10"/>
          </p:nvPr>
        </p:nvSpPr>
        <p:spPr/>
        <p:txBody>
          <a:bodyPr/>
          <a:lstStyle>
            <a:lvl1pPr>
              <a:defRPr/>
            </a:lvl1pPr>
          </a:lstStyle>
          <a:p>
            <a:pPr>
              <a:defRPr/>
            </a:pPr>
            <a:fld id="{1CED221E-1CD6-4E87-9447-6D5530A70627}" type="datetimeFigureOut">
              <a:rPr lang="en-US"/>
              <a:pPr>
                <a:defRPr/>
              </a:pPr>
              <a:t>4/21/26</a:t>
            </a:fld>
            <a:endParaRPr lang="en-US"/>
          </a:p>
        </p:txBody>
      </p:sp>
      <p:sp>
        <p:nvSpPr>
          <p:cNvPr id="6" name="Footer Placeholder 4">
            <a:extLst>
              <a:ext uri="{FF2B5EF4-FFF2-40B4-BE49-F238E27FC236}">
                <a16:creationId xmlns:a16="http://schemas.microsoft.com/office/drawing/2014/main" id="{9BE8A334-895A-3FE1-F9B1-93D1594992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E88E63A-2E18-A99D-A7FB-B8BB9E5F9BD4}"/>
              </a:ext>
            </a:extLst>
          </p:cNvPr>
          <p:cNvSpPr>
            <a:spLocks noGrp="1"/>
          </p:cNvSpPr>
          <p:nvPr>
            <p:ph type="sldNum" sz="quarter" idx="12"/>
          </p:nvPr>
        </p:nvSpPr>
        <p:spPr/>
        <p:txBody>
          <a:bodyPr/>
          <a:lstStyle>
            <a:lvl1pPr>
              <a:defRPr/>
            </a:lvl1pPr>
          </a:lstStyle>
          <a:p>
            <a:pPr>
              <a:defRPr/>
            </a:pPr>
            <a:fld id="{19E73A02-F2D6-4E4F-B55C-C336DAFE7E15}" type="slidenum">
              <a:rPr lang="en-US"/>
              <a:pPr>
                <a:defRPr/>
              </a:pPr>
              <a:t>‹#›</a:t>
            </a:fld>
            <a:endParaRPr lang="en-US"/>
          </a:p>
        </p:txBody>
      </p:sp>
    </p:spTree>
    <p:extLst>
      <p:ext uri="{BB962C8B-B14F-4D97-AF65-F5344CB8AC3E}">
        <p14:creationId xmlns:p14="http://schemas.microsoft.com/office/powerpoint/2010/main" val="3456141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0825B084-1A55-FCBB-8B24-294F0FC990E4}"/>
              </a:ext>
            </a:extLst>
          </p:cNvPr>
          <p:cNvSpPr>
            <a:spLocks noGrp="1"/>
          </p:cNvSpPr>
          <p:nvPr>
            <p:ph type="dt" sz="half" idx="10"/>
          </p:nvPr>
        </p:nvSpPr>
        <p:spPr/>
        <p:txBody>
          <a:bodyPr/>
          <a:lstStyle>
            <a:lvl1pPr>
              <a:defRPr/>
            </a:lvl1pPr>
          </a:lstStyle>
          <a:p>
            <a:pPr>
              <a:defRPr/>
            </a:pPr>
            <a:fld id="{2A9F8184-CF82-4036-BAC8-F4AAC594386C}" type="datetimeFigureOut">
              <a:rPr lang="en-US"/>
              <a:pPr>
                <a:defRPr/>
              </a:pPr>
              <a:t>4/21/26</a:t>
            </a:fld>
            <a:endParaRPr lang="en-US"/>
          </a:p>
        </p:txBody>
      </p:sp>
      <p:sp>
        <p:nvSpPr>
          <p:cNvPr id="8" name="Footer Placeholder 4">
            <a:extLst>
              <a:ext uri="{FF2B5EF4-FFF2-40B4-BE49-F238E27FC236}">
                <a16:creationId xmlns:a16="http://schemas.microsoft.com/office/drawing/2014/main" id="{909D0666-5EFA-1D4F-F0D1-0C4D3B4BA6B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4F93C89-B664-25B4-ABAA-E26AEA26B0C9}"/>
              </a:ext>
            </a:extLst>
          </p:cNvPr>
          <p:cNvSpPr>
            <a:spLocks noGrp="1"/>
          </p:cNvSpPr>
          <p:nvPr>
            <p:ph type="sldNum" sz="quarter" idx="12"/>
          </p:nvPr>
        </p:nvSpPr>
        <p:spPr/>
        <p:txBody>
          <a:bodyPr/>
          <a:lstStyle>
            <a:lvl1pPr>
              <a:defRPr/>
            </a:lvl1pPr>
          </a:lstStyle>
          <a:p>
            <a:pPr>
              <a:defRPr/>
            </a:pPr>
            <a:fld id="{08FD1DF6-BBB4-483F-91D8-AE7FB9B0B896}" type="slidenum">
              <a:rPr lang="en-US"/>
              <a:pPr>
                <a:defRPr/>
              </a:pPr>
              <a:t>‹#›</a:t>
            </a:fld>
            <a:endParaRPr lang="en-US"/>
          </a:p>
        </p:txBody>
      </p:sp>
    </p:spTree>
    <p:extLst>
      <p:ext uri="{BB962C8B-B14F-4D97-AF65-F5344CB8AC3E}">
        <p14:creationId xmlns:p14="http://schemas.microsoft.com/office/powerpoint/2010/main" val="73051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26BB6D6C-380A-DE5F-8F7D-A258D61715CD}"/>
              </a:ext>
            </a:extLst>
          </p:cNvPr>
          <p:cNvSpPr>
            <a:spLocks noGrp="1"/>
          </p:cNvSpPr>
          <p:nvPr>
            <p:ph type="dt" sz="half" idx="10"/>
          </p:nvPr>
        </p:nvSpPr>
        <p:spPr/>
        <p:txBody>
          <a:bodyPr/>
          <a:lstStyle>
            <a:lvl1pPr>
              <a:defRPr/>
            </a:lvl1pPr>
          </a:lstStyle>
          <a:p>
            <a:pPr>
              <a:defRPr/>
            </a:pPr>
            <a:fld id="{A96D767E-F16A-4B77-AAD3-CD734BCBBBF9}" type="datetimeFigureOut">
              <a:rPr lang="en-US"/>
              <a:pPr>
                <a:defRPr/>
              </a:pPr>
              <a:t>4/21/26</a:t>
            </a:fld>
            <a:endParaRPr lang="en-US"/>
          </a:p>
        </p:txBody>
      </p:sp>
      <p:sp>
        <p:nvSpPr>
          <p:cNvPr id="4" name="Footer Placeholder 4">
            <a:extLst>
              <a:ext uri="{FF2B5EF4-FFF2-40B4-BE49-F238E27FC236}">
                <a16:creationId xmlns:a16="http://schemas.microsoft.com/office/drawing/2014/main" id="{562CFFD4-60C7-A99E-E73E-B8BC0202CFD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1CC0BD3-BFD5-BB29-CCC1-1493354DC45C}"/>
              </a:ext>
            </a:extLst>
          </p:cNvPr>
          <p:cNvSpPr>
            <a:spLocks noGrp="1"/>
          </p:cNvSpPr>
          <p:nvPr>
            <p:ph type="sldNum" sz="quarter" idx="12"/>
          </p:nvPr>
        </p:nvSpPr>
        <p:spPr/>
        <p:txBody>
          <a:bodyPr/>
          <a:lstStyle>
            <a:lvl1pPr>
              <a:defRPr/>
            </a:lvl1pPr>
          </a:lstStyle>
          <a:p>
            <a:pPr>
              <a:defRPr/>
            </a:pPr>
            <a:fld id="{2C6E1AC7-143A-4176-9DD7-EEEA09BAFCE8}" type="slidenum">
              <a:rPr lang="en-US"/>
              <a:pPr>
                <a:defRPr/>
              </a:pPr>
              <a:t>‹#›</a:t>
            </a:fld>
            <a:endParaRPr lang="en-US"/>
          </a:p>
        </p:txBody>
      </p:sp>
    </p:spTree>
    <p:extLst>
      <p:ext uri="{BB962C8B-B14F-4D97-AF65-F5344CB8AC3E}">
        <p14:creationId xmlns:p14="http://schemas.microsoft.com/office/powerpoint/2010/main" val="3060976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15FAA2E-DDAA-D32F-D3FD-A72BA2C54087}"/>
              </a:ext>
            </a:extLst>
          </p:cNvPr>
          <p:cNvSpPr>
            <a:spLocks noGrp="1"/>
          </p:cNvSpPr>
          <p:nvPr>
            <p:ph type="dt" sz="half" idx="10"/>
          </p:nvPr>
        </p:nvSpPr>
        <p:spPr/>
        <p:txBody>
          <a:bodyPr/>
          <a:lstStyle>
            <a:lvl1pPr>
              <a:defRPr/>
            </a:lvl1pPr>
          </a:lstStyle>
          <a:p>
            <a:pPr>
              <a:defRPr/>
            </a:pPr>
            <a:fld id="{0F2A2361-B8E1-4670-AD2C-BB34928F45A3}" type="datetimeFigureOut">
              <a:rPr lang="en-US"/>
              <a:pPr>
                <a:defRPr/>
              </a:pPr>
              <a:t>4/21/26</a:t>
            </a:fld>
            <a:endParaRPr lang="en-US"/>
          </a:p>
        </p:txBody>
      </p:sp>
      <p:sp>
        <p:nvSpPr>
          <p:cNvPr id="3" name="Footer Placeholder 4">
            <a:extLst>
              <a:ext uri="{FF2B5EF4-FFF2-40B4-BE49-F238E27FC236}">
                <a16:creationId xmlns:a16="http://schemas.microsoft.com/office/drawing/2014/main" id="{6BE04C73-F30E-0208-20AF-FB93FCADC9C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58BC099-BC79-5754-13E4-D271D9E0DA73}"/>
              </a:ext>
            </a:extLst>
          </p:cNvPr>
          <p:cNvSpPr>
            <a:spLocks noGrp="1"/>
          </p:cNvSpPr>
          <p:nvPr>
            <p:ph type="sldNum" sz="quarter" idx="12"/>
          </p:nvPr>
        </p:nvSpPr>
        <p:spPr/>
        <p:txBody>
          <a:bodyPr/>
          <a:lstStyle>
            <a:lvl1pPr>
              <a:defRPr/>
            </a:lvl1pPr>
          </a:lstStyle>
          <a:p>
            <a:pPr>
              <a:defRPr/>
            </a:pPr>
            <a:fld id="{2A95CC61-F704-4B02-B983-FD7223F6C1CE}" type="slidenum">
              <a:rPr lang="en-US"/>
              <a:pPr>
                <a:defRPr/>
              </a:pPr>
              <a:t>‹#›</a:t>
            </a:fld>
            <a:endParaRPr lang="en-US"/>
          </a:p>
        </p:txBody>
      </p:sp>
    </p:spTree>
    <p:extLst>
      <p:ext uri="{BB962C8B-B14F-4D97-AF65-F5344CB8AC3E}">
        <p14:creationId xmlns:p14="http://schemas.microsoft.com/office/powerpoint/2010/main" val="314104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B74066F-2E4A-71E7-2755-9FF2ABA71EDA}"/>
              </a:ext>
            </a:extLst>
          </p:cNvPr>
          <p:cNvSpPr>
            <a:spLocks noGrp="1"/>
          </p:cNvSpPr>
          <p:nvPr>
            <p:ph type="dt" sz="half" idx="10"/>
          </p:nvPr>
        </p:nvSpPr>
        <p:spPr/>
        <p:txBody>
          <a:bodyPr/>
          <a:lstStyle>
            <a:lvl1pPr>
              <a:defRPr/>
            </a:lvl1pPr>
          </a:lstStyle>
          <a:p>
            <a:pPr>
              <a:defRPr/>
            </a:pPr>
            <a:fld id="{0C860B63-E056-4DAE-A2A1-597A714386B1}" type="datetimeFigureOut">
              <a:rPr lang="en-US"/>
              <a:pPr>
                <a:defRPr/>
              </a:pPr>
              <a:t>4/21/26</a:t>
            </a:fld>
            <a:endParaRPr lang="en-US"/>
          </a:p>
        </p:txBody>
      </p:sp>
      <p:sp>
        <p:nvSpPr>
          <p:cNvPr id="6" name="Footer Placeholder 4">
            <a:extLst>
              <a:ext uri="{FF2B5EF4-FFF2-40B4-BE49-F238E27FC236}">
                <a16:creationId xmlns:a16="http://schemas.microsoft.com/office/drawing/2014/main" id="{34F00C32-BEA6-A22B-E494-259432F0B2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A519CEB-F158-7FE1-DA5D-DF4CA7FB5E44}"/>
              </a:ext>
            </a:extLst>
          </p:cNvPr>
          <p:cNvSpPr>
            <a:spLocks noGrp="1"/>
          </p:cNvSpPr>
          <p:nvPr>
            <p:ph type="sldNum" sz="quarter" idx="12"/>
          </p:nvPr>
        </p:nvSpPr>
        <p:spPr/>
        <p:txBody>
          <a:bodyPr/>
          <a:lstStyle>
            <a:lvl1pPr>
              <a:defRPr/>
            </a:lvl1pPr>
          </a:lstStyle>
          <a:p>
            <a:pPr>
              <a:defRPr/>
            </a:pPr>
            <a:fld id="{ABD7EAF5-C166-41A5-807D-361777BC7513}" type="slidenum">
              <a:rPr lang="en-US"/>
              <a:pPr>
                <a:defRPr/>
              </a:pPr>
              <a:t>‹#›</a:t>
            </a:fld>
            <a:endParaRPr lang="en-US"/>
          </a:p>
        </p:txBody>
      </p:sp>
    </p:spTree>
    <p:extLst>
      <p:ext uri="{BB962C8B-B14F-4D97-AF65-F5344CB8AC3E}">
        <p14:creationId xmlns:p14="http://schemas.microsoft.com/office/powerpoint/2010/main" val="412954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0DEAACBD-5520-0E59-A1A4-D3DE695E0E45}"/>
              </a:ext>
            </a:extLst>
          </p:cNvPr>
          <p:cNvSpPr>
            <a:spLocks noGrp="1"/>
          </p:cNvSpPr>
          <p:nvPr>
            <p:ph type="dt" sz="half" idx="10"/>
          </p:nvPr>
        </p:nvSpPr>
        <p:spPr/>
        <p:txBody>
          <a:bodyPr/>
          <a:lstStyle>
            <a:lvl1pPr>
              <a:defRPr/>
            </a:lvl1pPr>
          </a:lstStyle>
          <a:p>
            <a:pPr>
              <a:defRPr/>
            </a:pPr>
            <a:fld id="{C9D6734F-780D-4803-B6DA-A0BCC9798CA7}" type="datetimeFigureOut">
              <a:rPr lang="en-US"/>
              <a:pPr>
                <a:defRPr/>
              </a:pPr>
              <a:t>4/21/26</a:t>
            </a:fld>
            <a:endParaRPr lang="en-US"/>
          </a:p>
        </p:txBody>
      </p:sp>
      <p:sp>
        <p:nvSpPr>
          <p:cNvPr id="6" name="Footer Placeholder 4">
            <a:extLst>
              <a:ext uri="{FF2B5EF4-FFF2-40B4-BE49-F238E27FC236}">
                <a16:creationId xmlns:a16="http://schemas.microsoft.com/office/drawing/2014/main" id="{01EA09E0-E451-5DFC-4B58-427F31CAE3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D3012F8-FE4A-8F42-DD33-C9DB25A74482}"/>
              </a:ext>
            </a:extLst>
          </p:cNvPr>
          <p:cNvSpPr>
            <a:spLocks noGrp="1"/>
          </p:cNvSpPr>
          <p:nvPr>
            <p:ph type="sldNum" sz="quarter" idx="12"/>
          </p:nvPr>
        </p:nvSpPr>
        <p:spPr/>
        <p:txBody>
          <a:bodyPr/>
          <a:lstStyle>
            <a:lvl1pPr>
              <a:defRPr/>
            </a:lvl1pPr>
          </a:lstStyle>
          <a:p>
            <a:pPr>
              <a:defRPr/>
            </a:pPr>
            <a:fld id="{F16948E5-F6B5-4784-91EB-CF9FA6A86819}" type="slidenum">
              <a:rPr lang="en-US"/>
              <a:pPr>
                <a:defRPr/>
              </a:pPr>
              <a:t>‹#›</a:t>
            </a:fld>
            <a:endParaRPr lang="en-US"/>
          </a:p>
        </p:txBody>
      </p:sp>
    </p:spTree>
    <p:extLst>
      <p:ext uri="{BB962C8B-B14F-4D97-AF65-F5344CB8AC3E}">
        <p14:creationId xmlns:p14="http://schemas.microsoft.com/office/powerpoint/2010/main" val="16229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0EB9FCF-A71F-3392-D815-0249B3AEB1E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CBF69828-E6DF-6F5A-C86E-9B66C32DF18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6D2209E5-0417-9431-4940-C2FFC461E2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82000"/>
                  </a:schemeClr>
                </a:solidFill>
                <a:latin typeface="+mn-lt"/>
              </a:defRPr>
            </a:lvl1pPr>
          </a:lstStyle>
          <a:p>
            <a:pPr>
              <a:defRPr/>
            </a:pPr>
            <a:fld id="{C12B3811-D87C-48C4-8669-63A208A0BFC6}" type="datetimeFigureOut">
              <a:rPr lang="en-US"/>
              <a:pPr>
                <a:defRPr/>
              </a:pPr>
              <a:t>4/21/26</a:t>
            </a:fld>
            <a:endParaRPr lang="en-US"/>
          </a:p>
        </p:txBody>
      </p:sp>
      <p:sp>
        <p:nvSpPr>
          <p:cNvPr id="5" name="Footer Placeholder 4">
            <a:extLst>
              <a:ext uri="{FF2B5EF4-FFF2-40B4-BE49-F238E27FC236}">
                <a16:creationId xmlns:a16="http://schemas.microsoft.com/office/drawing/2014/main" id="{560C4FC9-FD68-A793-ACE6-9556D059ED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82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847A8AC-DE4A-7539-521D-21DA116927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82000"/>
                  </a:schemeClr>
                </a:solidFill>
                <a:latin typeface="+mn-lt"/>
              </a:defRPr>
            </a:lvl1pPr>
          </a:lstStyle>
          <a:p>
            <a:pPr>
              <a:defRPr/>
            </a:pPr>
            <a:fld id="{99222E4E-7D09-43AB-894D-0DE13FED0F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ptos Display" panose="020B0004020202020204" pitchFamily="34" charset="0"/>
        </a:defRPr>
      </a:lvl2pPr>
      <a:lvl3pPr algn="l" rtl="0" fontAlgn="base">
        <a:lnSpc>
          <a:spcPct val="90000"/>
        </a:lnSpc>
        <a:spcBef>
          <a:spcPct val="0"/>
        </a:spcBef>
        <a:spcAft>
          <a:spcPct val="0"/>
        </a:spcAft>
        <a:defRPr sz="4400">
          <a:solidFill>
            <a:schemeClr val="tx1"/>
          </a:solidFill>
          <a:latin typeface="Aptos Display" panose="020B0004020202020204" pitchFamily="34" charset="0"/>
        </a:defRPr>
      </a:lvl3pPr>
      <a:lvl4pPr algn="l" rtl="0" fontAlgn="base">
        <a:lnSpc>
          <a:spcPct val="90000"/>
        </a:lnSpc>
        <a:spcBef>
          <a:spcPct val="0"/>
        </a:spcBef>
        <a:spcAft>
          <a:spcPct val="0"/>
        </a:spcAft>
        <a:defRPr sz="4400">
          <a:solidFill>
            <a:schemeClr val="tx1"/>
          </a:solidFill>
          <a:latin typeface="Aptos Display" panose="020B0004020202020204" pitchFamily="34" charset="0"/>
        </a:defRPr>
      </a:lvl4pPr>
      <a:lvl5pPr algn="l" rtl="0" fontAlgn="base">
        <a:lnSpc>
          <a:spcPct val="90000"/>
        </a:lnSpc>
        <a:spcBef>
          <a:spcPct val="0"/>
        </a:spcBef>
        <a:spcAft>
          <a:spcPct val="0"/>
        </a:spcAft>
        <a:defRPr sz="4400">
          <a:solidFill>
            <a:schemeClr val="tx1"/>
          </a:solidFill>
          <a:latin typeface="Aptos Display" panose="020B0004020202020204" pitchFamily="34" charset="0"/>
        </a:defRPr>
      </a:lvl5pPr>
      <a:lvl6pPr marL="457200" algn="l"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0.xml"/><Relationship Id="rId16"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jpeg"/><Relationship Id="rId15" Type="http://schemas.openxmlformats.org/officeDocument/2006/relationships/image" Target="../media/image8.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4D01E08B-9BC1-78EA-93F2-08F0593FDDD2}"/>
              </a:ext>
            </a:extLst>
          </p:cNvPr>
          <p:cNvSpPr>
            <a:spLocks noGrp="1" noChangeArrowheads="1"/>
          </p:cNvSpPr>
          <p:nvPr>
            <p:ph type="ctrTitle"/>
          </p:nvPr>
        </p:nvSpPr>
        <p:spPr>
          <a:xfrm>
            <a:off x="442281" y="2248741"/>
            <a:ext cx="6451600" cy="1576388"/>
          </a:xfrm>
        </p:spPr>
        <p:txBody>
          <a:bodyPr anchor="t"/>
          <a:lstStyle/>
          <a:p>
            <a:pPr algn="l"/>
            <a:br>
              <a:rPr lang="en-US" altLang="en-US" sz="3600" b="1" dirty="0">
                <a:solidFill>
                  <a:srgbClr val="FFDED6"/>
                </a:solidFill>
              </a:rPr>
            </a:br>
            <a:r>
              <a:rPr lang="en-US" altLang="en-US" sz="3600" b="1" dirty="0">
                <a:solidFill>
                  <a:srgbClr val="FFDED6"/>
                </a:solidFill>
              </a:rPr>
              <a:t>‘Early literacy: National policies and evidence-based guidance’</a:t>
            </a:r>
            <a:endParaRPr lang="en-US" altLang="en-US" sz="3600" dirty="0">
              <a:solidFill>
                <a:srgbClr val="FFDED6"/>
              </a:solidFill>
            </a:endParaRPr>
          </a:p>
        </p:txBody>
      </p:sp>
      <p:sp>
        <p:nvSpPr>
          <p:cNvPr id="10" name="Subtitle 2">
            <a:extLst>
              <a:ext uri="{FF2B5EF4-FFF2-40B4-BE49-F238E27FC236}">
                <a16:creationId xmlns:a16="http://schemas.microsoft.com/office/drawing/2014/main" id="{AD99AB1D-9D8B-EA65-DFA9-D9F70A9837F8}"/>
              </a:ext>
            </a:extLst>
          </p:cNvPr>
          <p:cNvSpPr>
            <a:spLocks noGrp="1"/>
          </p:cNvSpPr>
          <p:nvPr>
            <p:ph type="subTitle" idx="1"/>
          </p:nvPr>
        </p:nvSpPr>
        <p:spPr>
          <a:xfrm>
            <a:off x="552450" y="6010275"/>
            <a:ext cx="2814638" cy="441325"/>
          </a:xfrm>
        </p:spPr>
        <p:txBody>
          <a:bodyPr rtlCol="0" anchor="ctr">
            <a:normAutofit/>
          </a:bodyPr>
          <a:lstStyle/>
          <a:p>
            <a:pPr algn="l">
              <a:spcAft>
                <a:spcPts val="0"/>
              </a:spcAft>
              <a:defRPr/>
            </a:pPr>
            <a:r>
              <a:rPr lang="en-US" sz="1800">
                <a:solidFill>
                  <a:srgbClr val="FFDED6"/>
                </a:solidFill>
                <a:latin typeface="+mj-lt"/>
              </a:rPr>
              <a:t>May 2026</a:t>
            </a:r>
            <a:endParaRPr lang="en-US" dirty="0"/>
          </a:p>
        </p:txBody>
      </p:sp>
      <p:pic>
        <p:nvPicPr>
          <p:cNvPr id="7172" name="Picture 2">
            <a:extLst>
              <a:ext uri="{FF2B5EF4-FFF2-40B4-BE49-F238E27FC236}">
                <a16:creationId xmlns:a16="http://schemas.microsoft.com/office/drawing/2014/main" id="{426CCD9D-0116-49C0-704E-ABA90303A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376BA-9BC3-2E30-C927-A3549F1724CA}"/>
            </a:ext>
          </a:extLst>
        </p:cNvPr>
        <p:cNvGrpSpPr/>
        <p:nvPr/>
      </p:nvGrpSpPr>
      <p:grpSpPr>
        <a:xfrm>
          <a:off x="0" y="0"/>
          <a:ext cx="0" cy="0"/>
          <a:chOff x="0" y="0"/>
          <a:chExt cx="0" cy="0"/>
        </a:xfrm>
      </p:grpSpPr>
      <p:sp>
        <p:nvSpPr>
          <p:cNvPr id="9" name="Subtitle 2">
            <a:extLst>
              <a:ext uri="{FF2B5EF4-FFF2-40B4-BE49-F238E27FC236}">
                <a16:creationId xmlns:a16="http://schemas.microsoft.com/office/drawing/2014/main" id="{4184FC6F-D193-BEB3-571A-210C59E7412D}"/>
              </a:ext>
            </a:extLst>
          </p:cNvPr>
          <p:cNvSpPr txBox="1">
            <a:spLocks/>
          </p:cNvSpPr>
          <p:nvPr/>
        </p:nvSpPr>
        <p:spPr>
          <a:xfrm>
            <a:off x="693738" y="644525"/>
            <a:ext cx="6042025"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Evidence Mobilisation:</a:t>
            </a:r>
            <a:endParaRPr lang="en-US" sz="2000" dirty="0">
              <a:solidFill>
                <a:srgbClr val="131C62"/>
              </a:solidFill>
              <a:latin typeface="+mj-lt"/>
            </a:endParaRPr>
          </a:p>
        </p:txBody>
      </p:sp>
      <p:pic>
        <p:nvPicPr>
          <p:cNvPr id="40963" name="Picture 3">
            <a:extLst>
              <a:ext uri="{FF2B5EF4-FFF2-40B4-BE49-F238E27FC236}">
                <a16:creationId xmlns:a16="http://schemas.microsoft.com/office/drawing/2014/main" id="{5D03488F-BE23-3CEB-0783-5BAC24E87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itle 1">
            <a:extLst>
              <a:ext uri="{FF2B5EF4-FFF2-40B4-BE49-F238E27FC236}">
                <a16:creationId xmlns:a16="http://schemas.microsoft.com/office/drawing/2014/main" id="{CC47D1C9-F553-E391-5A07-296156A516BC}"/>
              </a:ext>
            </a:extLst>
          </p:cNvPr>
          <p:cNvSpPr txBox="1">
            <a:spLocks noChangeArrowheads="1"/>
          </p:cNvSpPr>
          <p:nvPr/>
        </p:nvSpPr>
        <p:spPr bwMode="auto">
          <a:xfrm>
            <a:off x="693738" y="1009650"/>
            <a:ext cx="82883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2400" b="1" dirty="0">
                <a:solidFill>
                  <a:srgbClr val="131C62"/>
                </a:solidFill>
                <a:latin typeface="Aptos Display" panose="020B0004020202020204" pitchFamily="34" charset="0"/>
              </a:rPr>
              <a:t>Research School Network</a:t>
            </a:r>
            <a:endParaRPr lang="en-US" altLang="en-US" sz="2400" dirty="0">
              <a:solidFill>
                <a:srgbClr val="131C62"/>
              </a:solidFill>
              <a:latin typeface="Aptos Display" panose="020B0004020202020204" pitchFamily="34" charset="0"/>
            </a:endParaRPr>
          </a:p>
        </p:txBody>
      </p:sp>
      <p:pic>
        <p:nvPicPr>
          <p:cNvPr id="2" name="Picture 4" descr="Map&#10;&#10;Description automatically generated">
            <a:extLst>
              <a:ext uri="{FF2B5EF4-FFF2-40B4-BE49-F238E27FC236}">
                <a16:creationId xmlns:a16="http://schemas.microsoft.com/office/drawing/2014/main" id="{20C9D945-238A-5E09-ED7B-F57E5C4796C9}"/>
              </a:ext>
            </a:extLst>
          </p:cNvPr>
          <p:cNvPicPr>
            <a:picLocks noChangeAspect="1"/>
          </p:cNvPicPr>
          <p:nvPr/>
        </p:nvPicPr>
        <p:blipFill>
          <a:blip r:embed="rId4"/>
          <a:stretch>
            <a:fillRect/>
          </a:stretch>
        </p:blipFill>
        <p:spPr>
          <a:xfrm>
            <a:off x="6529263" y="962969"/>
            <a:ext cx="4538787" cy="5357192"/>
          </a:xfrm>
          <a:prstGeom prst="rect">
            <a:avLst/>
          </a:prstGeom>
        </p:spPr>
      </p:pic>
      <p:sp>
        <p:nvSpPr>
          <p:cNvPr id="3" name="TextBox 2">
            <a:extLst>
              <a:ext uri="{FF2B5EF4-FFF2-40B4-BE49-F238E27FC236}">
                <a16:creationId xmlns:a16="http://schemas.microsoft.com/office/drawing/2014/main" id="{70232E79-9D75-2A02-A511-550B5CE4511A}"/>
              </a:ext>
            </a:extLst>
          </p:cNvPr>
          <p:cNvSpPr txBox="1"/>
          <p:nvPr/>
        </p:nvSpPr>
        <p:spPr>
          <a:xfrm>
            <a:off x="798842" y="3013501"/>
            <a:ext cx="5389643" cy="830997"/>
          </a:xfrm>
          <a:prstGeom prst="rect">
            <a:avLst/>
          </a:prstGeom>
          <a:noFill/>
        </p:spPr>
        <p:txBody>
          <a:bodyPr wrap="square" rtlCol="0">
            <a:spAutoFit/>
          </a:bodyPr>
          <a:lstStyle/>
          <a:p>
            <a:r>
              <a:rPr lang="en-US" sz="2400" dirty="0">
                <a:solidFill>
                  <a:srgbClr val="131C62"/>
                </a:solidFill>
              </a:rPr>
              <a:t>The </a:t>
            </a:r>
            <a:r>
              <a:rPr lang="en-US" sz="2400" b="1" dirty="0">
                <a:solidFill>
                  <a:srgbClr val="131C62"/>
                </a:solidFill>
              </a:rPr>
              <a:t>Research School Network </a:t>
            </a:r>
            <a:r>
              <a:rPr lang="en-US" sz="2400" dirty="0">
                <a:solidFill>
                  <a:srgbClr val="131C62"/>
                </a:solidFill>
              </a:rPr>
              <a:t>acts as a bridge between evidence and practice</a:t>
            </a:r>
          </a:p>
        </p:txBody>
      </p:sp>
    </p:spTree>
    <p:extLst>
      <p:ext uri="{BB962C8B-B14F-4D97-AF65-F5344CB8AC3E}">
        <p14:creationId xmlns:p14="http://schemas.microsoft.com/office/powerpoint/2010/main" val="327190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8B3C4-CB89-D5CD-DE9C-863ED2605D23}"/>
            </a:ext>
          </a:extLst>
        </p:cNvPr>
        <p:cNvGrpSpPr/>
        <p:nvPr/>
      </p:nvGrpSpPr>
      <p:grpSpPr>
        <a:xfrm>
          <a:off x="0" y="0"/>
          <a:ext cx="0" cy="0"/>
          <a:chOff x="0" y="0"/>
          <a:chExt cx="0" cy="0"/>
        </a:xfrm>
      </p:grpSpPr>
      <p:sp>
        <p:nvSpPr>
          <p:cNvPr id="10242" name="Title 1">
            <a:extLst>
              <a:ext uri="{FF2B5EF4-FFF2-40B4-BE49-F238E27FC236}">
                <a16:creationId xmlns:a16="http://schemas.microsoft.com/office/drawing/2014/main" id="{799E5AF4-76B9-170B-10E7-8B3A3A14D3AD}"/>
              </a:ext>
            </a:extLst>
          </p:cNvPr>
          <p:cNvSpPr txBox="1">
            <a:spLocks noChangeArrowheads="1"/>
          </p:cNvSpPr>
          <p:nvPr/>
        </p:nvSpPr>
        <p:spPr bwMode="auto">
          <a:xfrm>
            <a:off x="0" y="2527300"/>
            <a:ext cx="121920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lnSpc>
                <a:spcPct val="90000"/>
              </a:lnSpc>
            </a:pPr>
            <a:r>
              <a:rPr lang="en-US" altLang="en-US" sz="4400" b="1" dirty="0">
                <a:solidFill>
                  <a:srgbClr val="5B1207"/>
                </a:solidFill>
                <a:latin typeface="Aptos Display"/>
              </a:rPr>
              <a:t>National policies </a:t>
            </a:r>
          </a:p>
        </p:txBody>
      </p:sp>
      <p:pic>
        <p:nvPicPr>
          <p:cNvPr id="10244" name="Picture 5" descr="A red and black sign with text&#10;&#10;Description automatically generated">
            <a:extLst>
              <a:ext uri="{FF2B5EF4-FFF2-40B4-BE49-F238E27FC236}">
                <a16:creationId xmlns:a16="http://schemas.microsoft.com/office/drawing/2014/main" id="{296D208B-4C2F-4A73-21B2-43C7E18A0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950" y="5929313"/>
            <a:ext cx="15621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646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E559D99-19BD-1160-B49F-E2D36BD169B3}"/>
              </a:ext>
            </a:extLst>
          </p:cNvPr>
          <p:cNvSpPr txBox="1">
            <a:spLocks/>
          </p:cNvSpPr>
          <p:nvPr/>
        </p:nvSpPr>
        <p:spPr>
          <a:xfrm>
            <a:off x="693738" y="644525"/>
            <a:ext cx="6042025"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National policies:</a:t>
            </a:r>
            <a:endParaRPr lang="en-US" sz="2000" dirty="0">
              <a:solidFill>
                <a:srgbClr val="131C62"/>
              </a:solidFill>
              <a:latin typeface="+mj-lt"/>
            </a:endParaRPr>
          </a:p>
        </p:txBody>
      </p:sp>
      <p:pic>
        <p:nvPicPr>
          <p:cNvPr id="6" name="Picture 3">
            <a:extLst>
              <a:ext uri="{FF2B5EF4-FFF2-40B4-BE49-F238E27FC236}">
                <a16:creationId xmlns:a16="http://schemas.microsoft.com/office/drawing/2014/main" id="{DCAD8F0C-2C8A-7752-4458-BA7A7B208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a:extLst>
              <a:ext uri="{FF2B5EF4-FFF2-40B4-BE49-F238E27FC236}">
                <a16:creationId xmlns:a16="http://schemas.microsoft.com/office/drawing/2014/main" id="{AEB1F300-E511-1937-AB06-A46845262EDB}"/>
              </a:ext>
            </a:extLst>
          </p:cNvPr>
          <p:cNvSpPr>
            <a:spLocks noGrp="1"/>
          </p:cNvSpPr>
          <p:nvPr>
            <p:ph idx="1"/>
          </p:nvPr>
        </p:nvSpPr>
        <p:spPr>
          <a:xfrm>
            <a:off x="677945" y="1451087"/>
            <a:ext cx="10836110" cy="4351338"/>
          </a:xfrm>
        </p:spPr>
        <p:txBody>
          <a:bodyPr/>
          <a:lstStyle/>
          <a:p>
            <a:pPr>
              <a:buFont typeface="Wingdings" pitchFamily="2" charset="2"/>
              <a:buChar char="q"/>
            </a:pPr>
            <a:r>
              <a:rPr lang="en-US" sz="2200" dirty="0">
                <a:solidFill>
                  <a:srgbClr val="131C62"/>
                </a:solidFill>
              </a:rPr>
              <a:t>In 2011, the EEF launched with a £125 million endowment to build research evidence into the school system to inform decision-making in schools e.g. EEF Toolkit</a:t>
            </a:r>
          </a:p>
          <a:p>
            <a:pPr>
              <a:buFont typeface="Wingdings" pitchFamily="2" charset="2"/>
              <a:buChar char="q"/>
            </a:pPr>
            <a:r>
              <a:rPr lang="en-US" sz="2200" dirty="0">
                <a:solidFill>
                  <a:srgbClr val="131C62"/>
                </a:solidFill>
              </a:rPr>
              <a:t>The Phonics Screening Check was piloted in 2011 – it became statutory in 2012 for year 1 pupils </a:t>
            </a:r>
          </a:p>
          <a:p>
            <a:pPr>
              <a:buFont typeface="Wingdings" pitchFamily="2" charset="2"/>
              <a:buChar char="q"/>
            </a:pPr>
            <a:r>
              <a:rPr lang="en-US" sz="2200" dirty="0">
                <a:solidFill>
                  <a:srgbClr val="131C62"/>
                </a:solidFill>
              </a:rPr>
              <a:t>In 2011, the Department for Education began formally validating systematic phonics </a:t>
            </a:r>
            <a:r>
              <a:rPr lang="en-US" sz="2200" dirty="0" err="1">
                <a:solidFill>
                  <a:srgbClr val="131C62"/>
                </a:solidFill>
              </a:rPr>
              <a:t>programmes</a:t>
            </a:r>
            <a:r>
              <a:rPr lang="en-US" sz="2200" dirty="0">
                <a:solidFill>
                  <a:srgbClr val="131C62"/>
                </a:solidFill>
              </a:rPr>
              <a:t> </a:t>
            </a:r>
          </a:p>
          <a:p>
            <a:pPr>
              <a:buFont typeface="Wingdings" pitchFamily="2" charset="2"/>
              <a:buChar char="q"/>
            </a:pPr>
            <a:r>
              <a:rPr lang="en-US" sz="2200" dirty="0">
                <a:solidFill>
                  <a:srgbClr val="131C62"/>
                </a:solidFill>
              </a:rPr>
              <a:t>In 2013, </a:t>
            </a:r>
            <a:r>
              <a:rPr lang="en-US" sz="2200" dirty="0" err="1">
                <a:solidFill>
                  <a:srgbClr val="131C62"/>
                </a:solidFill>
              </a:rPr>
              <a:t>researchED</a:t>
            </a:r>
            <a:r>
              <a:rPr lang="en-US" sz="2200" dirty="0">
                <a:solidFill>
                  <a:srgbClr val="131C62"/>
                </a:solidFill>
              </a:rPr>
              <a:t> and similar grassroots teacher movements became more popular with English school teachers and leaders (including engaging with evidence on reading)</a:t>
            </a:r>
          </a:p>
          <a:p>
            <a:pPr>
              <a:buFont typeface="Wingdings" pitchFamily="2" charset="2"/>
              <a:buChar char="q"/>
            </a:pPr>
            <a:r>
              <a:rPr lang="en-US" sz="2200" dirty="0">
                <a:solidFill>
                  <a:srgbClr val="131C62"/>
                </a:solidFill>
              </a:rPr>
              <a:t>In 2015 onwards, OFSTED inspection reports increasingly highlighted phonics as an important component of effective early reading instruction </a:t>
            </a:r>
          </a:p>
          <a:p>
            <a:pPr>
              <a:buFont typeface="Wingdings" pitchFamily="2" charset="2"/>
              <a:buChar char="q"/>
            </a:pPr>
            <a:r>
              <a:rPr lang="en-US" sz="2200" dirty="0">
                <a:solidFill>
                  <a:srgbClr val="131C62"/>
                </a:solidFill>
              </a:rPr>
              <a:t>In 2018, a small number of primary school ‘English Hubs’ (34) were created to support implementation of early reading (particularly phonics and ‘reading for pleasure’) </a:t>
            </a:r>
          </a:p>
          <a:p>
            <a:pPr>
              <a:buFont typeface="Wingdings" pitchFamily="2" charset="2"/>
              <a:buChar char="q"/>
            </a:pPr>
            <a:r>
              <a:rPr lang="en-US" sz="2200" dirty="0">
                <a:solidFill>
                  <a:srgbClr val="131C62"/>
                </a:solidFill>
              </a:rPr>
              <a:t> In 2023, the Department for Education introduced the National Professional Qualification for Leading Literacy (NPQLL)</a:t>
            </a:r>
          </a:p>
          <a:p>
            <a:endParaRPr lang="en-US" sz="2200" dirty="0">
              <a:solidFill>
                <a:srgbClr val="131C62"/>
              </a:solidFill>
            </a:endParaRPr>
          </a:p>
          <a:p>
            <a:endParaRPr lang="en-US" sz="2200" dirty="0"/>
          </a:p>
        </p:txBody>
      </p:sp>
    </p:spTree>
    <p:extLst>
      <p:ext uri="{BB962C8B-B14F-4D97-AF65-F5344CB8AC3E}">
        <p14:creationId xmlns:p14="http://schemas.microsoft.com/office/powerpoint/2010/main" val="382347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14893-AE6D-C6CB-D261-DE7E8D335B20}"/>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A5C368FF-2071-04B0-F416-B7493122DD25}"/>
              </a:ext>
            </a:extLst>
          </p:cNvPr>
          <p:cNvSpPr txBox="1">
            <a:spLocks/>
          </p:cNvSpPr>
          <p:nvPr/>
        </p:nvSpPr>
        <p:spPr>
          <a:xfrm>
            <a:off x="483531" y="405606"/>
            <a:ext cx="6042025"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National policies:</a:t>
            </a:r>
            <a:endParaRPr lang="en-US" sz="2000" dirty="0">
              <a:solidFill>
                <a:srgbClr val="131C62"/>
              </a:solidFill>
              <a:latin typeface="+mj-lt"/>
            </a:endParaRPr>
          </a:p>
        </p:txBody>
      </p:sp>
      <p:pic>
        <p:nvPicPr>
          <p:cNvPr id="6" name="Picture 3">
            <a:extLst>
              <a:ext uri="{FF2B5EF4-FFF2-40B4-BE49-F238E27FC236}">
                <a16:creationId xmlns:a16="http://schemas.microsoft.com/office/drawing/2014/main" id="{6B1BF2C3-B2B2-E682-774C-076A44CA0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BC15550-B1A5-7B9D-DE55-CEB6EF1A489E}"/>
              </a:ext>
            </a:extLst>
          </p:cNvPr>
          <p:cNvPicPr>
            <a:picLocks noChangeAspect="1"/>
          </p:cNvPicPr>
          <p:nvPr/>
        </p:nvPicPr>
        <p:blipFill>
          <a:blip r:embed="rId4"/>
          <a:stretch>
            <a:fillRect/>
          </a:stretch>
        </p:blipFill>
        <p:spPr>
          <a:xfrm>
            <a:off x="2060028" y="1569827"/>
            <a:ext cx="3510454" cy="4643648"/>
          </a:xfrm>
          <a:prstGeom prst="rect">
            <a:avLst/>
          </a:prstGeom>
        </p:spPr>
      </p:pic>
      <p:pic>
        <p:nvPicPr>
          <p:cNvPr id="10" name="Picture 9">
            <a:extLst>
              <a:ext uri="{FF2B5EF4-FFF2-40B4-BE49-F238E27FC236}">
                <a16:creationId xmlns:a16="http://schemas.microsoft.com/office/drawing/2014/main" id="{5D783B97-054F-7353-5EF5-44B7BA6E3FA7}"/>
              </a:ext>
            </a:extLst>
          </p:cNvPr>
          <p:cNvPicPr>
            <a:picLocks noChangeAspect="1"/>
          </p:cNvPicPr>
          <p:nvPr/>
        </p:nvPicPr>
        <p:blipFill>
          <a:blip r:embed="rId5"/>
          <a:stretch>
            <a:fillRect/>
          </a:stretch>
        </p:blipFill>
        <p:spPr>
          <a:xfrm>
            <a:off x="5905551" y="1569827"/>
            <a:ext cx="3732436" cy="4643648"/>
          </a:xfrm>
          <a:prstGeom prst="rect">
            <a:avLst/>
          </a:prstGeom>
        </p:spPr>
      </p:pic>
      <p:sp>
        <p:nvSpPr>
          <p:cNvPr id="11" name="TextBox 10">
            <a:extLst>
              <a:ext uri="{FF2B5EF4-FFF2-40B4-BE49-F238E27FC236}">
                <a16:creationId xmlns:a16="http://schemas.microsoft.com/office/drawing/2014/main" id="{93FB5DB6-C6EA-A960-1ED5-874740FCEC56}"/>
              </a:ext>
            </a:extLst>
          </p:cNvPr>
          <p:cNvSpPr txBox="1"/>
          <p:nvPr/>
        </p:nvSpPr>
        <p:spPr>
          <a:xfrm>
            <a:off x="2858814" y="882650"/>
            <a:ext cx="6474372" cy="584775"/>
          </a:xfrm>
          <a:prstGeom prst="rect">
            <a:avLst/>
          </a:prstGeom>
          <a:noFill/>
        </p:spPr>
        <p:txBody>
          <a:bodyPr wrap="square" rtlCol="0">
            <a:spAutoFit/>
          </a:bodyPr>
          <a:lstStyle/>
          <a:p>
            <a:r>
              <a:rPr lang="en-US" sz="2200" b="1" dirty="0">
                <a:solidFill>
                  <a:srgbClr val="131C62"/>
                </a:solidFill>
              </a:rPr>
              <a:t>National policies          </a:t>
            </a:r>
            <a:r>
              <a:rPr lang="en-US" sz="3200" dirty="0">
                <a:solidFill>
                  <a:srgbClr val="131C62"/>
                </a:solidFill>
              </a:rPr>
              <a:t>+</a:t>
            </a:r>
            <a:r>
              <a:rPr lang="en-US" dirty="0"/>
              <a:t>           </a:t>
            </a:r>
            <a:r>
              <a:rPr lang="en-US" sz="2000" b="1" dirty="0">
                <a:solidFill>
                  <a:srgbClr val="131C62"/>
                </a:solidFill>
              </a:rPr>
              <a:t>Grassroots engagement</a:t>
            </a:r>
            <a:endParaRPr lang="en-US" b="1" dirty="0">
              <a:solidFill>
                <a:srgbClr val="131C62"/>
              </a:solidFill>
            </a:endParaRPr>
          </a:p>
        </p:txBody>
      </p:sp>
    </p:spTree>
    <p:extLst>
      <p:ext uri="{BB962C8B-B14F-4D97-AF65-F5344CB8AC3E}">
        <p14:creationId xmlns:p14="http://schemas.microsoft.com/office/powerpoint/2010/main" val="3672692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60612-BFD9-8C49-4939-7289F39A0080}"/>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32A7790A-D266-F18A-6504-32B05BF15CDF}"/>
              </a:ext>
            </a:extLst>
          </p:cNvPr>
          <p:cNvSpPr txBox="1">
            <a:spLocks/>
          </p:cNvSpPr>
          <p:nvPr/>
        </p:nvSpPr>
        <p:spPr>
          <a:xfrm>
            <a:off x="483531" y="405606"/>
            <a:ext cx="9151209"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National policies:</a:t>
            </a:r>
          </a:p>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Reading successes in PIRLS (Progress in International Reading Literacy Study, 2021) </a:t>
            </a:r>
            <a:endParaRPr lang="en-US" sz="2000" dirty="0">
              <a:solidFill>
                <a:srgbClr val="131C62"/>
              </a:solidFill>
              <a:latin typeface="+mj-lt"/>
            </a:endParaRPr>
          </a:p>
        </p:txBody>
      </p:sp>
      <p:pic>
        <p:nvPicPr>
          <p:cNvPr id="6" name="Picture 3">
            <a:extLst>
              <a:ext uri="{FF2B5EF4-FFF2-40B4-BE49-F238E27FC236}">
                <a16:creationId xmlns:a16="http://schemas.microsoft.com/office/drawing/2014/main" id="{8DF51A35-2F0A-255B-4DBC-32AFB332B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aph of a number of people&#10;&#10;AI-generated content may be incorrect.">
            <a:extLst>
              <a:ext uri="{FF2B5EF4-FFF2-40B4-BE49-F238E27FC236}">
                <a16:creationId xmlns:a16="http://schemas.microsoft.com/office/drawing/2014/main" id="{BD6687F2-BE26-1563-CDCF-3F1175F2D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7260" y="1389414"/>
            <a:ext cx="7077480" cy="4887819"/>
          </a:xfrm>
          <a:prstGeom prst="rect">
            <a:avLst/>
          </a:prstGeom>
          <a:effectLst>
            <a:outerShdw blurRad="354048" dist="50800" dir="5400000" algn="ctr" rotWithShape="0">
              <a:srgbClr val="000000">
                <a:alpha val="74382"/>
              </a:srgbClr>
            </a:outerShdw>
          </a:effectLst>
        </p:spPr>
      </p:pic>
    </p:spTree>
    <p:extLst>
      <p:ext uri="{BB962C8B-B14F-4D97-AF65-F5344CB8AC3E}">
        <p14:creationId xmlns:p14="http://schemas.microsoft.com/office/powerpoint/2010/main" val="3128142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AC444-4DB0-B861-D728-C0B62544579D}"/>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697A461C-43FF-1B88-83F4-F288FEEBCE77}"/>
              </a:ext>
            </a:extLst>
          </p:cNvPr>
          <p:cNvSpPr txBox="1">
            <a:spLocks/>
          </p:cNvSpPr>
          <p:nvPr/>
        </p:nvSpPr>
        <p:spPr>
          <a:xfrm>
            <a:off x="483531" y="405606"/>
            <a:ext cx="9151209"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National policies:</a:t>
            </a:r>
          </a:p>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Reading successes in PIRLS (Progress in International Reading Literacy Study, 2021) </a:t>
            </a:r>
            <a:endParaRPr lang="en-US" sz="2000" dirty="0">
              <a:solidFill>
                <a:srgbClr val="131C62"/>
              </a:solidFill>
              <a:latin typeface="+mj-lt"/>
            </a:endParaRPr>
          </a:p>
        </p:txBody>
      </p:sp>
      <p:pic>
        <p:nvPicPr>
          <p:cNvPr id="6" name="Picture 3">
            <a:extLst>
              <a:ext uri="{FF2B5EF4-FFF2-40B4-BE49-F238E27FC236}">
                <a16:creationId xmlns:a16="http://schemas.microsoft.com/office/drawing/2014/main" id="{2CCE5584-B4B6-1594-ECCA-13DAC7FF7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30A684B-887F-DCF7-978A-85CB6D96A6B4}"/>
              </a:ext>
            </a:extLst>
          </p:cNvPr>
          <p:cNvSpPr txBox="1"/>
          <p:nvPr/>
        </p:nvSpPr>
        <p:spPr>
          <a:xfrm>
            <a:off x="693893" y="2420760"/>
            <a:ext cx="10985525" cy="2396689"/>
          </a:xfrm>
          <a:prstGeom prst="rect">
            <a:avLst/>
          </a:prstGeom>
          <a:noFill/>
        </p:spPr>
        <p:txBody>
          <a:bodyPr wrap="square" lIns="0" tIns="0" rIns="0" bIns="0" rtlCol="0">
            <a:noAutofit/>
          </a:bodyPr>
          <a:lstStyle/>
          <a:p>
            <a:pPr marL="342900" indent="-342900">
              <a:buFont typeface="Wingdings" pitchFamily="2" charset="2"/>
              <a:buChar char="q"/>
            </a:pPr>
            <a:r>
              <a:rPr lang="en-GB" dirty="0">
                <a:solidFill>
                  <a:srgbClr val="131C62"/>
                </a:solidFill>
              </a:rPr>
              <a:t>Progress in International Reading Literacy Study (PIRLS) 2021 achieved highest ever international ranking for reading (4th out of 43 countries)</a:t>
            </a:r>
          </a:p>
          <a:p>
            <a:pPr marL="342900" indent="-342900">
              <a:buFont typeface="Wingdings" pitchFamily="2" charset="2"/>
              <a:buChar char="q"/>
            </a:pPr>
            <a:endParaRPr lang="en-GB" dirty="0">
              <a:solidFill>
                <a:srgbClr val="131C62"/>
              </a:solidFill>
            </a:endParaRPr>
          </a:p>
          <a:p>
            <a:endParaRPr lang="en-GB" dirty="0">
              <a:solidFill>
                <a:srgbClr val="131C62"/>
              </a:solidFill>
            </a:endParaRPr>
          </a:p>
          <a:p>
            <a:r>
              <a:rPr lang="en-GB" dirty="0">
                <a:solidFill>
                  <a:srgbClr val="131C62"/>
                </a:solidFill>
              </a:rPr>
              <a:t>….but</a:t>
            </a:r>
          </a:p>
          <a:p>
            <a:endParaRPr lang="en-GB" dirty="0">
              <a:solidFill>
                <a:srgbClr val="131C62"/>
              </a:solidFill>
            </a:endParaRPr>
          </a:p>
          <a:p>
            <a:pPr marL="342900" indent="-342900">
              <a:buFont typeface="Wingdings" pitchFamily="2" charset="2"/>
              <a:buChar char="q"/>
            </a:pPr>
            <a:endParaRPr lang="en-GB" dirty="0">
              <a:solidFill>
                <a:srgbClr val="131C62"/>
              </a:solidFill>
            </a:endParaRPr>
          </a:p>
          <a:p>
            <a:pPr marL="342900" indent="-342900">
              <a:buFont typeface="Wingdings" pitchFamily="2" charset="2"/>
              <a:buChar char="q"/>
            </a:pPr>
            <a:r>
              <a:rPr lang="en-GB" dirty="0">
                <a:solidFill>
                  <a:srgbClr val="131C62"/>
                </a:solidFill>
              </a:rPr>
              <a:t>40 score-point average gap between FSM-eligible (disadvantaged) and non-FSM pupils in England (roughly one year of progress).</a:t>
            </a:r>
            <a:endParaRPr lang="en-US" dirty="0">
              <a:solidFill>
                <a:srgbClr val="131C62"/>
              </a:solidFill>
            </a:endParaRPr>
          </a:p>
          <a:p>
            <a:pPr marL="342900" indent="-342900">
              <a:buFont typeface="Wingdings" pitchFamily="2" charset="2"/>
              <a:buChar char="q"/>
            </a:pPr>
            <a:endParaRPr lang="en-US" sz="2800" dirty="0"/>
          </a:p>
          <a:p>
            <a:pPr marL="342900" indent="-342900">
              <a:buFont typeface="Wingdings" pitchFamily="2" charset="2"/>
              <a:buChar char="q"/>
            </a:pPr>
            <a:endParaRPr lang="en-US" sz="2800" b="1" dirty="0">
              <a:solidFill>
                <a:schemeClr val="tx2"/>
              </a:solidFill>
            </a:endParaRPr>
          </a:p>
          <a:p>
            <a:pPr algn="l"/>
            <a:endParaRPr lang="en-US" sz="2800" dirty="0">
              <a:solidFill>
                <a:schemeClr val="tx2"/>
              </a:solidFill>
            </a:endParaRPr>
          </a:p>
          <a:p>
            <a:pPr algn="l"/>
            <a:endParaRPr lang="en-US" sz="2800" dirty="0">
              <a:solidFill>
                <a:schemeClr val="tx2"/>
              </a:solidFill>
            </a:endParaRPr>
          </a:p>
          <a:p>
            <a:pPr algn="l"/>
            <a:endParaRPr lang="en-US" sz="2800" dirty="0">
              <a:solidFill>
                <a:schemeClr val="tx2"/>
              </a:solidFill>
            </a:endParaRPr>
          </a:p>
        </p:txBody>
      </p:sp>
    </p:spTree>
    <p:extLst>
      <p:ext uri="{BB962C8B-B14F-4D97-AF65-F5344CB8AC3E}">
        <p14:creationId xmlns:p14="http://schemas.microsoft.com/office/powerpoint/2010/main" val="223208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453AB-6627-7595-7EC1-3A286CCBEA06}"/>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5045B8BC-404E-0FEB-50C9-B673D819691C}"/>
              </a:ext>
            </a:extLst>
          </p:cNvPr>
          <p:cNvSpPr txBox="1">
            <a:spLocks/>
          </p:cNvSpPr>
          <p:nvPr/>
        </p:nvSpPr>
        <p:spPr>
          <a:xfrm>
            <a:off x="483531" y="405606"/>
            <a:ext cx="6042025"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National trends:</a:t>
            </a:r>
            <a:endParaRPr lang="en-US" sz="2000" dirty="0">
              <a:solidFill>
                <a:srgbClr val="131C62"/>
              </a:solidFill>
              <a:latin typeface="+mj-lt"/>
            </a:endParaRPr>
          </a:p>
        </p:txBody>
      </p:sp>
      <p:pic>
        <p:nvPicPr>
          <p:cNvPr id="6" name="Picture 3">
            <a:extLst>
              <a:ext uri="{FF2B5EF4-FFF2-40B4-BE49-F238E27FC236}">
                <a16:creationId xmlns:a16="http://schemas.microsoft.com/office/drawing/2014/main" id="{16D3814C-EB40-6096-4FCE-2E62BD944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shelf with books on it&#10;&#10;AI-generated content may be incorrect.">
            <a:extLst>
              <a:ext uri="{FF2B5EF4-FFF2-40B4-BE49-F238E27FC236}">
                <a16:creationId xmlns:a16="http://schemas.microsoft.com/office/drawing/2014/main" id="{F251FA09-BC59-0B39-C458-D36849884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6055" y="2038392"/>
            <a:ext cx="5006769" cy="3403368"/>
          </a:xfrm>
          <a:prstGeom prst="rect">
            <a:avLst/>
          </a:prstGeom>
          <a:effectLst>
            <a:outerShdw blurRad="418996" dist="50800" dir="5400000" algn="ctr" rotWithShape="0">
              <a:srgbClr val="000000">
                <a:alpha val="74095"/>
              </a:srgbClr>
            </a:outerShdw>
          </a:effectLst>
        </p:spPr>
      </p:pic>
      <p:pic>
        <p:nvPicPr>
          <p:cNvPr id="5" name="Picture 4">
            <a:extLst>
              <a:ext uri="{FF2B5EF4-FFF2-40B4-BE49-F238E27FC236}">
                <a16:creationId xmlns:a16="http://schemas.microsoft.com/office/drawing/2014/main" id="{E7CC2767-4678-0040-CDF7-E8E43710F0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613" y="1972871"/>
            <a:ext cx="5203334" cy="3468889"/>
          </a:xfrm>
          <a:prstGeom prst="rect">
            <a:avLst/>
          </a:prstGeom>
          <a:effectLst>
            <a:outerShdw blurRad="393635" dist="50800" dir="5400000" algn="ctr" rotWithShape="0">
              <a:srgbClr val="000000">
                <a:alpha val="70018"/>
              </a:srgbClr>
            </a:outerShdw>
          </a:effectLst>
        </p:spPr>
      </p:pic>
    </p:spTree>
    <p:extLst>
      <p:ext uri="{BB962C8B-B14F-4D97-AF65-F5344CB8AC3E}">
        <p14:creationId xmlns:p14="http://schemas.microsoft.com/office/powerpoint/2010/main" val="1934738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48B63-EF41-2F8C-36B0-59C864B77537}"/>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880F474C-A457-F6EC-B792-79635741EDC6}"/>
              </a:ext>
            </a:extLst>
          </p:cNvPr>
          <p:cNvSpPr txBox="1">
            <a:spLocks/>
          </p:cNvSpPr>
          <p:nvPr/>
        </p:nvSpPr>
        <p:spPr>
          <a:xfrm>
            <a:off x="483531" y="405606"/>
            <a:ext cx="6042025"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National trends:</a:t>
            </a:r>
            <a:endParaRPr lang="en-US" sz="2000" dirty="0">
              <a:solidFill>
                <a:srgbClr val="131C62"/>
              </a:solidFill>
              <a:latin typeface="+mj-lt"/>
            </a:endParaRPr>
          </a:p>
        </p:txBody>
      </p:sp>
      <p:pic>
        <p:nvPicPr>
          <p:cNvPr id="6" name="Picture 3">
            <a:extLst>
              <a:ext uri="{FF2B5EF4-FFF2-40B4-BE49-F238E27FC236}">
                <a16:creationId xmlns:a16="http://schemas.microsoft.com/office/drawing/2014/main" id="{B6DABC36-A7CB-36B9-C9D5-4F96AC37F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DBC329F-1753-ABA8-103A-F9FDAEB0F4A7}"/>
              </a:ext>
            </a:extLst>
          </p:cNvPr>
          <p:cNvPicPr>
            <a:picLocks noChangeAspect="1"/>
          </p:cNvPicPr>
          <p:nvPr/>
        </p:nvPicPr>
        <p:blipFill>
          <a:blip r:embed="rId4"/>
          <a:stretch>
            <a:fillRect/>
          </a:stretch>
        </p:blipFill>
        <p:spPr>
          <a:xfrm>
            <a:off x="1658723" y="1312391"/>
            <a:ext cx="7772400" cy="4551740"/>
          </a:xfrm>
          <a:prstGeom prst="rect">
            <a:avLst/>
          </a:prstGeom>
        </p:spPr>
      </p:pic>
    </p:spTree>
    <p:extLst>
      <p:ext uri="{BB962C8B-B14F-4D97-AF65-F5344CB8AC3E}">
        <p14:creationId xmlns:p14="http://schemas.microsoft.com/office/powerpoint/2010/main" val="273838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13301-58FD-704C-1D46-0AA3BD580D5D}"/>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F5603E21-72D5-BB32-0A17-FEB8F5AF4641}"/>
              </a:ext>
            </a:extLst>
          </p:cNvPr>
          <p:cNvSpPr txBox="1">
            <a:spLocks/>
          </p:cNvSpPr>
          <p:nvPr/>
        </p:nvSpPr>
        <p:spPr>
          <a:xfrm>
            <a:off x="483531" y="405606"/>
            <a:ext cx="6042025"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National policies:</a:t>
            </a:r>
          </a:p>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Reflections and questions </a:t>
            </a:r>
            <a:endParaRPr lang="en-US" sz="2000" dirty="0">
              <a:solidFill>
                <a:srgbClr val="131C62"/>
              </a:solidFill>
              <a:latin typeface="+mj-lt"/>
            </a:endParaRPr>
          </a:p>
        </p:txBody>
      </p:sp>
      <p:pic>
        <p:nvPicPr>
          <p:cNvPr id="6" name="Picture 3">
            <a:extLst>
              <a:ext uri="{FF2B5EF4-FFF2-40B4-BE49-F238E27FC236}">
                <a16:creationId xmlns:a16="http://schemas.microsoft.com/office/drawing/2014/main" id="{0B673C81-B204-01DA-B609-7A46E8543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7">
            <a:extLst>
              <a:ext uri="{FF2B5EF4-FFF2-40B4-BE49-F238E27FC236}">
                <a16:creationId xmlns:a16="http://schemas.microsoft.com/office/drawing/2014/main" id="{14F45938-DA71-8A52-3AFD-A70F0F3B3B29}"/>
              </a:ext>
            </a:extLst>
          </p:cNvPr>
          <p:cNvSpPr>
            <a:spLocks noGrp="1"/>
          </p:cNvSpPr>
          <p:nvPr>
            <p:ph idx="1"/>
          </p:nvPr>
        </p:nvSpPr>
        <p:spPr>
          <a:xfrm>
            <a:off x="677945" y="1735293"/>
            <a:ext cx="10836110" cy="4351338"/>
          </a:xfrm>
        </p:spPr>
        <p:txBody>
          <a:bodyPr/>
          <a:lstStyle/>
          <a:p>
            <a:pPr>
              <a:buFont typeface="Wingdings" pitchFamily="2" charset="2"/>
              <a:buChar char="q"/>
            </a:pPr>
            <a:r>
              <a:rPr lang="en-US" sz="2200" dirty="0">
                <a:solidFill>
                  <a:srgbClr val="131C62"/>
                </a:solidFill>
              </a:rPr>
              <a:t> What national policies related to curriculum and assessment best support early literacy?</a:t>
            </a:r>
          </a:p>
          <a:p>
            <a:pPr>
              <a:buFont typeface="Wingdings" pitchFamily="2" charset="2"/>
              <a:buChar char="q"/>
            </a:pPr>
            <a:r>
              <a:rPr lang="en-US" sz="2200" dirty="0">
                <a:solidFill>
                  <a:srgbClr val="131C62"/>
                </a:solidFill>
              </a:rPr>
              <a:t> What robust evidence do we need to support those policies?</a:t>
            </a:r>
          </a:p>
          <a:p>
            <a:pPr>
              <a:buFont typeface="Wingdings" pitchFamily="2" charset="2"/>
              <a:buChar char="q"/>
            </a:pPr>
            <a:r>
              <a:rPr lang="en-US" sz="2200" dirty="0">
                <a:solidFill>
                  <a:srgbClr val="131C62"/>
                </a:solidFill>
              </a:rPr>
              <a:t> What methods to we have to scale excellence with early literacy? </a:t>
            </a:r>
          </a:p>
          <a:p>
            <a:pPr>
              <a:buFont typeface="Wingdings" pitchFamily="2" charset="2"/>
              <a:buChar char="q"/>
            </a:pPr>
            <a:r>
              <a:rPr lang="en-US" sz="2200" dirty="0">
                <a:solidFill>
                  <a:srgbClr val="131C62"/>
                </a:solidFill>
              </a:rPr>
              <a:t> What evidence-based resources help build capacity for teachers and leaders?</a:t>
            </a:r>
          </a:p>
          <a:p>
            <a:pPr>
              <a:buFont typeface="Wingdings" pitchFamily="2" charset="2"/>
              <a:buChar char="q"/>
            </a:pPr>
            <a:r>
              <a:rPr lang="en-US" sz="2200" dirty="0">
                <a:solidFill>
                  <a:srgbClr val="131C62"/>
                </a:solidFill>
              </a:rPr>
              <a:t> What networks do we need to foster in the teaching profession to share knowledge and positively influence early literacy?</a:t>
            </a:r>
          </a:p>
          <a:p>
            <a:pPr>
              <a:buFont typeface="Wingdings" pitchFamily="2" charset="2"/>
              <a:buChar char="q"/>
            </a:pPr>
            <a:r>
              <a:rPr lang="en-US" sz="2200" dirty="0">
                <a:solidFill>
                  <a:srgbClr val="131C62"/>
                </a:solidFill>
              </a:rPr>
              <a:t> How do we support effective implementation in challenging school contexts? </a:t>
            </a:r>
          </a:p>
          <a:p>
            <a:pPr>
              <a:buFont typeface="Wingdings" pitchFamily="2" charset="2"/>
              <a:buChar char="q"/>
            </a:pPr>
            <a:r>
              <a:rPr lang="en-US" sz="2200" dirty="0">
                <a:solidFill>
                  <a:srgbClr val="131C62"/>
                </a:solidFill>
              </a:rPr>
              <a:t> How can we combine ‘top down’ policies with ‘bottom up’ engagement?</a:t>
            </a:r>
          </a:p>
          <a:p>
            <a:endParaRPr lang="en-US" sz="2200" dirty="0"/>
          </a:p>
        </p:txBody>
      </p:sp>
    </p:spTree>
    <p:extLst>
      <p:ext uri="{BB962C8B-B14F-4D97-AF65-F5344CB8AC3E}">
        <p14:creationId xmlns:p14="http://schemas.microsoft.com/office/powerpoint/2010/main" val="277702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24194-8D8C-77DB-ED4A-3027C66B4404}"/>
            </a:ext>
          </a:extLst>
        </p:cNvPr>
        <p:cNvGrpSpPr/>
        <p:nvPr/>
      </p:nvGrpSpPr>
      <p:grpSpPr>
        <a:xfrm>
          <a:off x="0" y="0"/>
          <a:ext cx="0" cy="0"/>
          <a:chOff x="0" y="0"/>
          <a:chExt cx="0" cy="0"/>
        </a:xfrm>
      </p:grpSpPr>
      <p:sp>
        <p:nvSpPr>
          <p:cNvPr id="10242" name="Title 1">
            <a:extLst>
              <a:ext uri="{FF2B5EF4-FFF2-40B4-BE49-F238E27FC236}">
                <a16:creationId xmlns:a16="http://schemas.microsoft.com/office/drawing/2014/main" id="{54702B67-97F8-F908-478F-8DB23E002445}"/>
              </a:ext>
            </a:extLst>
          </p:cNvPr>
          <p:cNvSpPr txBox="1">
            <a:spLocks noChangeArrowheads="1"/>
          </p:cNvSpPr>
          <p:nvPr/>
        </p:nvSpPr>
        <p:spPr bwMode="auto">
          <a:xfrm>
            <a:off x="0" y="2527300"/>
            <a:ext cx="121920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lnSpc>
                <a:spcPct val="90000"/>
              </a:lnSpc>
            </a:pPr>
            <a:r>
              <a:rPr lang="en-US" altLang="en-US" sz="4400" b="1" dirty="0">
                <a:solidFill>
                  <a:srgbClr val="5B1207"/>
                </a:solidFill>
                <a:latin typeface="Aptos Display"/>
              </a:rPr>
              <a:t>Moving from evidence access to evidence use</a:t>
            </a:r>
          </a:p>
        </p:txBody>
      </p:sp>
      <p:pic>
        <p:nvPicPr>
          <p:cNvPr id="10244" name="Picture 5" descr="A red and black sign with text&#10;&#10;Description automatically generated">
            <a:extLst>
              <a:ext uri="{FF2B5EF4-FFF2-40B4-BE49-F238E27FC236}">
                <a16:creationId xmlns:a16="http://schemas.microsoft.com/office/drawing/2014/main" id="{280F0096-4047-4A2A-3B5C-15FC776B4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950" y="5929313"/>
            <a:ext cx="15621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256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362" name="Picture 5">
            <a:extLst>
              <a:ext uri="{FF2B5EF4-FFF2-40B4-BE49-F238E27FC236}">
                <a16:creationId xmlns:a16="http://schemas.microsoft.com/office/drawing/2014/main" id="{14D899D4-12A5-D7F6-BE1F-E57343550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a:extLst>
              <a:ext uri="{FF2B5EF4-FFF2-40B4-BE49-F238E27FC236}">
                <a16:creationId xmlns:a16="http://schemas.microsoft.com/office/drawing/2014/main" id="{94671F97-80E7-D27A-924C-73870FAA4029}"/>
              </a:ext>
            </a:extLst>
          </p:cNvPr>
          <p:cNvSpPr txBox="1">
            <a:spLocks noChangeArrowheads="1"/>
          </p:cNvSpPr>
          <p:nvPr/>
        </p:nvSpPr>
        <p:spPr bwMode="auto">
          <a:xfrm>
            <a:off x="4479925" y="2117725"/>
            <a:ext cx="60420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4800" b="1">
                <a:solidFill>
                  <a:srgbClr val="131C62"/>
                </a:solidFill>
                <a:latin typeface="Aptos Display" panose="020B0004020202020204" pitchFamily="34" charset="0"/>
              </a:rPr>
              <a:t>Session overview</a:t>
            </a:r>
            <a:endParaRPr lang="en-US" altLang="en-US" sz="4800">
              <a:solidFill>
                <a:srgbClr val="131C62"/>
              </a:solidFill>
              <a:latin typeface="Aptos Display" panose="020B0004020202020204" pitchFamily="34" charset="0"/>
            </a:endParaRPr>
          </a:p>
        </p:txBody>
      </p:sp>
      <p:sp>
        <p:nvSpPr>
          <p:cNvPr id="15364" name="Subtitle 2">
            <a:extLst>
              <a:ext uri="{FF2B5EF4-FFF2-40B4-BE49-F238E27FC236}">
                <a16:creationId xmlns:a16="http://schemas.microsoft.com/office/drawing/2014/main" id="{CB8CE7F6-735E-1D60-C9D2-F218307544F5}"/>
              </a:ext>
            </a:extLst>
          </p:cNvPr>
          <p:cNvSpPr txBox="1">
            <a:spLocks noChangeArrowheads="1"/>
          </p:cNvSpPr>
          <p:nvPr/>
        </p:nvSpPr>
        <p:spPr bwMode="auto">
          <a:xfrm>
            <a:off x="4479925" y="3084513"/>
            <a:ext cx="604202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eaLnBrk="1" hangingPunct="1">
              <a:lnSpc>
                <a:spcPct val="100000"/>
              </a:lnSpc>
              <a:buFont typeface="Aptos Display" panose="020B0004020202020204" pitchFamily="34" charset="0"/>
              <a:buAutoNum type="arabicPeriod"/>
            </a:pPr>
            <a:r>
              <a:rPr lang="en-GB" altLang="en-US" sz="2000" dirty="0">
                <a:solidFill>
                  <a:srgbClr val="131C62"/>
                </a:solidFill>
              </a:rPr>
              <a:t>Background to EEF</a:t>
            </a:r>
          </a:p>
          <a:p>
            <a:pPr eaLnBrk="1" hangingPunct="1">
              <a:lnSpc>
                <a:spcPct val="100000"/>
              </a:lnSpc>
              <a:buFont typeface="Aptos Display" panose="020B0004020202020204" pitchFamily="34" charset="0"/>
              <a:buAutoNum type="arabicPeriod"/>
            </a:pPr>
            <a:r>
              <a:rPr lang="en-GB" altLang="en-US" sz="2000" dirty="0">
                <a:solidFill>
                  <a:srgbClr val="131C62"/>
                </a:solidFill>
              </a:rPr>
              <a:t>National policies </a:t>
            </a:r>
          </a:p>
          <a:p>
            <a:pPr eaLnBrk="1" hangingPunct="1">
              <a:lnSpc>
                <a:spcPct val="100000"/>
              </a:lnSpc>
              <a:buFont typeface="Aptos Display" panose="020B0004020202020204" pitchFamily="34" charset="0"/>
              <a:buAutoNum type="arabicPeriod"/>
            </a:pPr>
            <a:r>
              <a:rPr lang="en-GB" altLang="en-US" sz="2000" dirty="0">
                <a:solidFill>
                  <a:srgbClr val="131C62"/>
                </a:solidFill>
              </a:rPr>
              <a:t>Moving from evidence access to evidence use</a:t>
            </a:r>
          </a:p>
          <a:p>
            <a:pPr marL="800100" lvl="1" indent="-342900" eaLnBrk="1" hangingPunct="1">
              <a:lnSpc>
                <a:spcPct val="100000"/>
              </a:lnSpc>
              <a:buFont typeface="+mj-lt"/>
              <a:buAutoNum type="alphaLcPeriod"/>
            </a:pPr>
            <a:r>
              <a:rPr lang="en-GB" altLang="en-US" sz="1600" dirty="0">
                <a:solidFill>
                  <a:srgbClr val="131C62"/>
                </a:solidFill>
              </a:rPr>
              <a:t>Policy levers</a:t>
            </a:r>
          </a:p>
          <a:p>
            <a:pPr marL="800100" lvl="1" indent="-342900" eaLnBrk="1" hangingPunct="1">
              <a:lnSpc>
                <a:spcPct val="100000"/>
              </a:lnSpc>
              <a:buFont typeface="+mj-lt"/>
              <a:buAutoNum type="alphaLcPeriod"/>
            </a:pPr>
            <a:r>
              <a:rPr lang="en-GB" altLang="en-US" sz="1600" dirty="0">
                <a:solidFill>
                  <a:srgbClr val="131C62"/>
                </a:solidFill>
              </a:rPr>
              <a:t>Working with schools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945778F0-B49B-1A92-4775-E3AB2E50F68A}"/>
            </a:ext>
          </a:extLst>
        </p:cNvPr>
        <p:cNvGrpSpPr/>
        <p:nvPr/>
      </p:nvGrpSpPr>
      <p:grpSpPr>
        <a:xfrm>
          <a:off x="0" y="0"/>
          <a:ext cx="0" cy="0"/>
          <a:chOff x="0" y="0"/>
          <a:chExt cx="0" cy="0"/>
        </a:xfrm>
      </p:grpSpPr>
      <p:pic>
        <p:nvPicPr>
          <p:cNvPr id="33794" name="Picture 3">
            <a:extLst>
              <a:ext uri="{FF2B5EF4-FFF2-40B4-BE49-F238E27FC236}">
                <a16:creationId xmlns:a16="http://schemas.microsoft.com/office/drawing/2014/main" id="{D4C0BFB5-1DBE-37AC-378A-6F94133FD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F3067D2-8DA0-FC76-7E57-43BF99BB6D0B}"/>
              </a:ext>
            </a:extLst>
          </p:cNvPr>
          <p:cNvPicPr>
            <a:picLocks noChangeAspect="1"/>
          </p:cNvPicPr>
          <p:nvPr/>
        </p:nvPicPr>
        <p:blipFill rotWithShape="1">
          <a:blip r:embed="rId5"/>
          <a:srcRect t="1329"/>
          <a:stretch/>
        </p:blipFill>
        <p:spPr>
          <a:xfrm rot="459644">
            <a:off x="1295266" y="4651646"/>
            <a:ext cx="1704474" cy="119403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B41C0E7-6D23-2F57-EDE5-705D73817C70}"/>
              </a:ext>
            </a:extLst>
          </p:cNvPr>
          <p:cNvPicPr>
            <a:picLocks noChangeAspect="1"/>
          </p:cNvPicPr>
          <p:nvPr/>
        </p:nvPicPr>
        <p:blipFill rotWithShape="1">
          <a:blip r:embed="rId6"/>
          <a:srcRect l="434" t="190" b="816"/>
          <a:stretch/>
        </p:blipFill>
        <p:spPr>
          <a:xfrm>
            <a:off x="609513" y="4224749"/>
            <a:ext cx="1227545" cy="172920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EDC9E58C-09F2-310E-B85F-516373339B61}"/>
              </a:ext>
            </a:extLst>
          </p:cNvPr>
          <p:cNvSpPr txBox="1"/>
          <p:nvPr/>
        </p:nvSpPr>
        <p:spPr>
          <a:xfrm>
            <a:off x="808001" y="2527388"/>
            <a:ext cx="1848434" cy="707886"/>
          </a:xfrm>
          <a:prstGeom prst="rect">
            <a:avLst/>
          </a:prstGeom>
          <a:solidFill>
            <a:schemeClr val="accent2">
              <a:lumMod val="20000"/>
              <a:lumOff val="80000"/>
            </a:schemeClr>
          </a:solidFill>
        </p:spPr>
        <p:txBody>
          <a:bodyPr wrap="square" rtlCol="0">
            <a:spAutoFit/>
          </a:bodyPr>
          <a:lstStyle/>
          <a:p>
            <a:pPr algn="ctr"/>
            <a:r>
              <a:rPr lang="en-GB" sz="2000" b="1"/>
              <a:t>Accessible resources</a:t>
            </a:r>
          </a:p>
        </p:txBody>
      </p:sp>
      <p:sp>
        <p:nvSpPr>
          <p:cNvPr id="7" name="Oval 6">
            <a:extLst>
              <a:ext uri="{FF2B5EF4-FFF2-40B4-BE49-F238E27FC236}">
                <a16:creationId xmlns:a16="http://schemas.microsoft.com/office/drawing/2014/main" id="{70121DFC-17DC-5278-F7E3-755EDB8EBE6B}"/>
              </a:ext>
            </a:extLst>
          </p:cNvPr>
          <p:cNvSpPr/>
          <p:nvPr/>
        </p:nvSpPr>
        <p:spPr>
          <a:xfrm>
            <a:off x="592001" y="2665331"/>
            <a:ext cx="432000" cy="432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1"/>
                </a:solidFill>
              </a:rPr>
              <a:t>1</a:t>
            </a:r>
            <a:endParaRPr lang="en-GB" b="1" dirty="0">
              <a:solidFill>
                <a:schemeClr val="tx1"/>
              </a:solidFill>
            </a:endParaRPr>
          </a:p>
        </p:txBody>
      </p:sp>
      <p:sp>
        <p:nvSpPr>
          <p:cNvPr id="8" name="TextBox 7">
            <a:extLst>
              <a:ext uri="{FF2B5EF4-FFF2-40B4-BE49-F238E27FC236}">
                <a16:creationId xmlns:a16="http://schemas.microsoft.com/office/drawing/2014/main" id="{06EE192C-225E-20BC-7DD0-D4C9CB0FBEF6}"/>
              </a:ext>
            </a:extLst>
          </p:cNvPr>
          <p:cNvSpPr txBox="1"/>
          <p:nvPr/>
        </p:nvSpPr>
        <p:spPr>
          <a:xfrm>
            <a:off x="3863173" y="2527388"/>
            <a:ext cx="1848434" cy="707886"/>
          </a:xfrm>
          <a:prstGeom prst="rect">
            <a:avLst/>
          </a:prstGeom>
          <a:solidFill>
            <a:schemeClr val="accent2">
              <a:lumMod val="20000"/>
              <a:lumOff val="80000"/>
            </a:schemeClr>
          </a:solidFill>
        </p:spPr>
        <p:txBody>
          <a:bodyPr wrap="square" rtlCol="0">
            <a:spAutoFit/>
          </a:bodyPr>
          <a:lstStyle/>
          <a:p>
            <a:pPr algn="ctr"/>
            <a:r>
              <a:rPr lang="en-GB" sz="2000" b="1"/>
              <a:t>Communities of practice</a:t>
            </a:r>
          </a:p>
        </p:txBody>
      </p:sp>
      <p:sp>
        <p:nvSpPr>
          <p:cNvPr id="9" name="Oval 8">
            <a:extLst>
              <a:ext uri="{FF2B5EF4-FFF2-40B4-BE49-F238E27FC236}">
                <a16:creationId xmlns:a16="http://schemas.microsoft.com/office/drawing/2014/main" id="{7AD937E0-A5AB-5FCB-5596-EEDCDC318D49}"/>
              </a:ext>
            </a:extLst>
          </p:cNvPr>
          <p:cNvSpPr/>
          <p:nvPr/>
        </p:nvSpPr>
        <p:spPr>
          <a:xfrm>
            <a:off x="3602052" y="2665331"/>
            <a:ext cx="432000" cy="432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tx1"/>
                </a:solidFill>
              </a:rPr>
              <a:t>2</a:t>
            </a:r>
            <a:endParaRPr lang="en-GB" b="1">
              <a:solidFill>
                <a:schemeClr val="tx1"/>
              </a:solidFill>
            </a:endParaRPr>
          </a:p>
        </p:txBody>
      </p:sp>
      <p:sp>
        <p:nvSpPr>
          <p:cNvPr id="10" name="TextBox 9">
            <a:extLst>
              <a:ext uri="{FF2B5EF4-FFF2-40B4-BE49-F238E27FC236}">
                <a16:creationId xmlns:a16="http://schemas.microsoft.com/office/drawing/2014/main" id="{005E61FA-E427-3D41-DCEE-1B6F4BE11615}"/>
              </a:ext>
            </a:extLst>
          </p:cNvPr>
          <p:cNvSpPr txBox="1"/>
          <p:nvPr/>
        </p:nvSpPr>
        <p:spPr>
          <a:xfrm>
            <a:off x="6660161" y="2527388"/>
            <a:ext cx="1848434" cy="707886"/>
          </a:xfrm>
          <a:prstGeom prst="rect">
            <a:avLst/>
          </a:prstGeom>
          <a:solidFill>
            <a:schemeClr val="accent2">
              <a:lumMod val="20000"/>
              <a:lumOff val="80000"/>
            </a:schemeClr>
          </a:solidFill>
        </p:spPr>
        <p:txBody>
          <a:bodyPr wrap="square" rtlCol="0">
            <a:spAutoFit/>
          </a:bodyPr>
          <a:lstStyle/>
          <a:p>
            <a:pPr algn="ctr"/>
            <a:r>
              <a:rPr lang="en-GB" sz="2000" b="1"/>
              <a:t>Policy engagement</a:t>
            </a:r>
          </a:p>
        </p:txBody>
      </p:sp>
      <p:sp>
        <p:nvSpPr>
          <p:cNvPr id="11" name="Oval 10">
            <a:extLst>
              <a:ext uri="{FF2B5EF4-FFF2-40B4-BE49-F238E27FC236}">
                <a16:creationId xmlns:a16="http://schemas.microsoft.com/office/drawing/2014/main" id="{D49B0F65-F5A6-326F-4C88-9DB7D325B0CD}"/>
              </a:ext>
            </a:extLst>
          </p:cNvPr>
          <p:cNvSpPr/>
          <p:nvPr/>
        </p:nvSpPr>
        <p:spPr>
          <a:xfrm>
            <a:off x="6394523" y="2665331"/>
            <a:ext cx="432000" cy="432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tx1"/>
                </a:solidFill>
              </a:rPr>
              <a:t>3</a:t>
            </a:r>
            <a:endParaRPr lang="en-GB" b="1">
              <a:solidFill>
                <a:schemeClr val="tx1"/>
              </a:solidFill>
            </a:endParaRPr>
          </a:p>
        </p:txBody>
      </p:sp>
      <p:sp>
        <p:nvSpPr>
          <p:cNvPr id="12" name="TextBox 11">
            <a:extLst>
              <a:ext uri="{FF2B5EF4-FFF2-40B4-BE49-F238E27FC236}">
                <a16:creationId xmlns:a16="http://schemas.microsoft.com/office/drawing/2014/main" id="{E8918C67-CE3E-F434-EC05-1C5F350B0789}"/>
              </a:ext>
            </a:extLst>
          </p:cNvPr>
          <p:cNvSpPr txBox="1"/>
          <p:nvPr/>
        </p:nvSpPr>
        <p:spPr>
          <a:xfrm>
            <a:off x="9794481" y="2527388"/>
            <a:ext cx="1848434" cy="707886"/>
          </a:xfrm>
          <a:prstGeom prst="rect">
            <a:avLst/>
          </a:prstGeom>
          <a:solidFill>
            <a:schemeClr val="accent2">
              <a:lumMod val="20000"/>
              <a:lumOff val="80000"/>
            </a:schemeClr>
          </a:solidFill>
        </p:spPr>
        <p:txBody>
          <a:bodyPr wrap="square" rtlCol="0">
            <a:spAutoFit/>
          </a:bodyPr>
          <a:lstStyle/>
          <a:p>
            <a:pPr algn="ctr"/>
            <a:r>
              <a:rPr lang="en-GB" sz="2000" b="1"/>
              <a:t>Scale up activity</a:t>
            </a:r>
          </a:p>
        </p:txBody>
      </p:sp>
      <p:sp>
        <p:nvSpPr>
          <p:cNvPr id="13" name="Oval 12">
            <a:extLst>
              <a:ext uri="{FF2B5EF4-FFF2-40B4-BE49-F238E27FC236}">
                <a16:creationId xmlns:a16="http://schemas.microsoft.com/office/drawing/2014/main" id="{849BA043-4535-2DA4-A88A-8F3F370039E4}"/>
              </a:ext>
            </a:extLst>
          </p:cNvPr>
          <p:cNvSpPr/>
          <p:nvPr/>
        </p:nvSpPr>
        <p:spPr>
          <a:xfrm>
            <a:off x="9574440" y="2665331"/>
            <a:ext cx="432000" cy="432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tx1"/>
                </a:solidFill>
              </a:rPr>
              <a:t>4</a:t>
            </a:r>
            <a:endParaRPr lang="en-GB" b="1">
              <a:solidFill>
                <a:schemeClr val="tx1"/>
              </a:solidFill>
            </a:endParaRPr>
          </a:p>
        </p:txBody>
      </p:sp>
      <p:pic>
        <p:nvPicPr>
          <p:cNvPr id="14" name="Google Shape;479;gaccf87a57a_2_383">
            <a:extLst>
              <a:ext uri="{FF2B5EF4-FFF2-40B4-BE49-F238E27FC236}">
                <a16:creationId xmlns:a16="http://schemas.microsoft.com/office/drawing/2014/main" id="{CEE222E9-83AA-CE82-B487-B7BD4ED691FB}"/>
              </a:ext>
            </a:extLst>
          </p:cNvPr>
          <p:cNvPicPr preferRelativeResize="0">
            <a:picLocks noChangeAspect="1"/>
          </p:cNvPicPr>
          <p:nvPr/>
        </p:nvPicPr>
        <p:blipFill rotWithShape="1">
          <a:blip r:embed="rId7">
            <a:alphaModFix/>
          </a:blip>
          <a:srcRect b="2994"/>
          <a:stretch/>
        </p:blipFill>
        <p:spPr>
          <a:xfrm>
            <a:off x="3932316" y="4202202"/>
            <a:ext cx="1506676" cy="2014390"/>
          </a:xfrm>
          <a:prstGeom prst="rect">
            <a:avLst/>
          </a:prstGeom>
          <a:noFill/>
          <a:ln>
            <a:noFill/>
          </a:ln>
        </p:spPr>
      </p:pic>
      <p:pic>
        <p:nvPicPr>
          <p:cNvPr id="16" name="Picture 2" descr="Research Schools Network (@rs_network) / Twitter">
            <a:extLst>
              <a:ext uri="{FF2B5EF4-FFF2-40B4-BE49-F238E27FC236}">
                <a16:creationId xmlns:a16="http://schemas.microsoft.com/office/drawing/2014/main" id="{6797433F-9B87-87CD-7488-24228E7B5AE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7932" b="11902"/>
          <a:stretch/>
        </p:blipFill>
        <p:spPr bwMode="auto">
          <a:xfrm>
            <a:off x="4994846" y="4020343"/>
            <a:ext cx="888292" cy="87337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24CF543-C908-69FB-C286-84865BBFAA0D}"/>
              </a:ext>
            </a:extLst>
          </p:cNvPr>
          <p:cNvPicPr>
            <a:picLocks noChangeAspect="1"/>
          </p:cNvPicPr>
          <p:nvPr/>
        </p:nvPicPr>
        <p:blipFill>
          <a:blip r:embed="rId9"/>
          <a:stretch>
            <a:fillRect/>
          </a:stretch>
        </p:blipFill>
        <p:spPr>
          <a:xfrm>
            <a:off x="6945668" y="3858062"/>
            <a:ext cx="1424515" cy="2014391"/>
          </a:xfrm>
          <a:prstGeom prst="rect">
            <a:avLst/>
          </a:prstGeom>
          <a:ln>
            <a:noFill/>
          </a:ln>
          <a:effectLst>
            <a:outerShdw blurRad="292100" dist="139700" dir="2700000" algn="tl" rotWithShape="0">
              <a:srgbClr val="333333">
                <a:alpha val="65000"/>
              </a:srgbClr>
            </a:outerShdw>
          </a:effectLst>
        </p:spPr>
      </p:pic>
      <p:pic>
        <p:nvPicPr>
          <p:cNvPr id="18" name="Picture 17" descr="A picture containing logo&#10;&#10;Description automatically generated">
            <a:extLst>
              <a:ext uri="{FF2B5EF4-FFF2-40B4-BE49-F238E27FC236}">
                <a16:creationId xmlns:a16="http://schemas.microsoft.com/office/drawing/2014/main" id="{7B689699-0446-6339-DC15-0357E8089F05}"/>
              </a:ext>
            </a:extLst>
          </p:cNvPr>
          <p:cNvPicPr>
            <a:picLocks noChangeAspect="1"/>
          </p:cNvPicPr>
          <p:nvPr/>
        </p:nvPicPr>
        <p:blipFill>
          <a:blip r:embed="rId10"/>
          <a:stretch>
            <a:fillRect/>
          </a:stretch>
        </p:blipFill>
        <p:spPr>
          <a:xfrm>
            <a:off x="9904704" y="5209397"/>
            <a:ext cx="1424516" cy="806007"/>
          </a:xfrm>
          <a:prstGeom prst="rect">
            <a:avLst/>
          </a:prstGeom>
        </p:spPr>
      </p:pic>
      <p:pic>
        <p:nvPicPr>
          <p:cNvPr id="19" name="Picture 2" descr="NELI: The Nuffield Early Language Intervention">
            <a:extLst>
              <a:ext uri="{FF2B5EF4-FFF2-40B4-BE49-F238E27FC236}">
                <a16:creationId xmlns:a16="http://schemas.microsoft.com/office/drawing/2014/main" id="{6B3999D1-81CA-DF9F-21EA-7A9DE21D5F7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15930" y="3823549"/>
            <a:ext cx="1202064" cy="1041709"/>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1AF10420-D407-330D-7932-A611C14C83A9}"/>
              </a:ext>
            </a:extLst>
          </p:cNvPr>
          <p:cNvSpPr txBox="1">
            <a:spLocks noChangeArrowheads="1"/>
          </p:cNvSpPr>
          <p:nvPr/>
        </p:nvSpPr>
        <p:spPr bwMode="auto">
          <a:xfrm>
            <a:off x="647975" y="1494674"/>
            <a:ext cx="8128036" cy="67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3600" b="1" dirty="0">
                <a:solidFill>
                  <a:srgbClr val="131C62"/>
                </a:solidFill>
                <a:latin typeface="Aptos Display" panose="020B0004020202020204" pitchFamily="34" charset="0"/>
              </a:rPr>
              <a:t>A variety of approaches</a:t>
            </a:r>
            <a:endParaRPr lang="en-US" altLang="en-US" sz="3600" dirty="0">
              <a:solidFill>
                <a:srgbClr val="131C62"/>
              </a:solidFill>
              <a:latin typeface="Aptos Display" panose="020B0004020202020204" pitchFamily="34" charset="0"/>
            </a:endParaRPr>
          </a:p>
        </p:txBody>
      </p:sp>
      <p:sp>
        <p:nvSpPr>
          <p:cNvPr id="21" name="Subtitle 2">
            <a:extLst>
              <a:ext uri="{FF2B5EF4-FFF2-40B4-BE49-F238E27FC236}">
                <a16:creationId xmlns:a16="http://schemas.microsoft.com/office/drawing/2014/main" id="{B4EA6FF1-3D4E-57AB-94B6-C2E1CFF732A0}"/>
              </a:ext>
            </a:extLst>
          </p:cNvPr>
          <p:cNvSpPr txBox="1">
            <a:spLocks/>
          </p:cNvSpPr>
          <p:nvPr/>
        </p:nvSpPr>
        <p:spPr>
          <a:xfrm>
            <a:off x="647974" y="1027988"/>
            <a:ext cx="5925169" cy="3884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400" dirty="0">
                <a:solidFill>
                  <a:srgbClr val="131C62"/>
                </a:solidFill>
                <a:latin typeface="+mj-lt"/>
              </a:rPr>
              <a:t>Evidence mobilisation</a:t>
            </a:r>
            <a:endParaRPr lang="en-US" sz="2400" dirty="0">
              <a:solidFill>
                <a:srgbClr val="131C62"/>
              </a:solidFill>
              <a:latin typeface="+mj-lt"/>
            </a:endParaRPr>
          </a:p>
        </p:txBody>
      </p:sp>
    </p:spTree>
    <p:extLst>
      <p:ext uri="{BB962C8B-B14F-4D97-AF65-F5344CB8AC3E}">
        <p14:creationId xmlns:p14="http://schemas.microsoft.com/office/powerpoint/2010/main" val="1421226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62B98C21-E127-9C5F-4F85-E171E1221569}"/>
            </a:ext>
          </a:extLst>
        </p:cNvPr>
        <p:cNvGrpSpPr/>
        <p:nvPr/>
      </p:nvGrpSpPr>
      <p:grpSpPr>
        <a:xfrm>
          <a:off x="0" y="0"/>
          <a:ext cx="0" cy="0"/>
          <a:chOff x="0" y="0"/>
          <a:chExt cx="0" cy="0"/>
        </a:xfrm>
      </p:grpSpPr>
      <p:pic>
        <p:nvPicPr>
          <p:cNvPr id="33794" name="Picture 3">
            <a:extLst>
              <a:ext uri="{FF2B5EF4-FFF2-40B4-BE49-F238E27FC236}">
                <a16:creationId xmlns:a16="http://schemas.microsoft.com/office/drawing/2014/main" id="{59FA198A-0DA8-9128-823D-916785125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
            <a:extLst>
              <a:ext uri="{FF2B5EF4-FFF2-40B4-BE49-F238E27FC236}">
                <a16:creationId xmlns:a16="http://schemas.microsoft.com/office/drawing/2014/main" id="{1FBC80F0-BBBC-9070-C992-9451B07D61A7}"/>
              </a:ext>
            </a:extLst>
          </p:cNvPr>
          <p:cNvSpPr txBox="1">
            <a:spLocks noChangeArrowheads="1"/>
          </p:cNvSpPr>
          <p:nvPr/>
        </p:nvSpPr>
        <p:spPr bwMode="auto">
          <a:xfrm>
            <a:off x="647974" y="1494674"/>
            <a:ext cx="8785957" cy="67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31C62"/>
                </a:solidFill>
                <a:effectLst/>
                <a:uLnTx/>
                <a:uFillTx/>
                <a:latin typeface="Aptos Display" panose="020B0004020202020204" pitchFamily="34" charset="0"/>
                <a:ea typeface="+mn-ea"/>
                <a:cs typeface="+mn-cs"/>
              </a:rPr>
              <a:t>Embedding evidence in policy</a:t>
            </a:r>
            <a:endParaRPr kumimoji="0" lang="en-US" altLang="en-US" sz="3600" b="0" i="0" u="none" strike="noStrike" kern="1200" cap="none" spc="0" normalizeH="0" baseline="0" noProof="0" dirty="0">
              <a:ln>
                <a:noFill/>
              </a:ln>
              <a:solidFill>
                <a:srgbClr val="131C62"/>
              </a:solidFill>
              <a:effectLst/>
              <a:uLnTx/>
              <a:uFillTx/>
              <a:latin typeface="Aptos Display" panose="020B0004020202020204" pitchFamily="34" charset="0"/>
              <a:ea typeface="+mn-ea"/>
              <a:cs typeface="+mn-cs"/>
            </a:endParaRPr>
          </a:p>
        </p:txBody>
      </p:sp>
      <p:sp>
        <p:nvSpPr>
          <p:cNvPr id="21" name="Subtitle 2">
            <a:extLst>
              <a:ext uri="{FF2B5EF4-FFF2-40B4-BE49-F238E27FC236}">
                <a16:creationId xmlns:a16="http://schemas.microsoft.com/office/drawing/2014/main" id="{681326AF-C7A3-8AD9-4961-1A982F6017DE}"/>
              </a:ext>
            </a:extLst>
          </p:cNvPr>
          <p:cNvSpPr txBox="1">
            <a:spLocks/>
          </p:cNvSpPr>
          <p:nvPr/>
        </p:nvSpPr>
        <p:spPr>
          <a:xfrm>
            <a:off x="647974" y="1027988"/>
            <a:ext cx="5925169" cy="3884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131C62"/>
                </a:solidFill>
                <a:effectLst/>
                <a:uLnTx/>
                <a:uFillTx/>
                <a:latin typeface="Aptos Display" panose="02110004020202020204"/>
                <a:ea typeface="+mn-ea"/>
                <a:cs typeface="+mn-cs"/>
              </a:rPr>
              <a:t>Case study 1</a:t>
            </a:r>
            <a:endParaRPr kumimoji="0" lang="en-US" sz="2400" b="0" i="0" u="none" strike="noStrike" kern="1200" cap="none" spc="0" normalizeH="0" baseline="0" noProof="0" dirty="0">
              <a:ln>
                <a:noFill/>
              </a:ln>
              <a:solidFill>
                <a:srgbClr val="131C62"/>
              </a:solidFill>
              <a:effectLst/>
              <a:uLnTx/>
              <a:uFillTx/>
              <a:latin typeface="Aptos Display" panose="02110004020202020204"/>
              <a:ea typeface="+mn-ea"/>
              <a:cs typeface="+mn-cs"/>
            </a:endParaRPr>
          </a:p>
        </p:txBody>
      </p:sp>
      <p:pic>
        <p:nvPicPr>
          <p:cNvPr id="5" name="Picture 4">
            <a:extLst>
              <a:ext uri="{FF2B5EF4-FFF2-40B4-BE49-F238E27FC236}">
                <a16:creationId xmlns:a16="http://schemas.microsoft.com/office/drawing/2014/main" id="{EABEBFCF-ECDD-C22B-2ED2-6B32D083943C}"/>
              </a:ext>
            </a:extLst>
          </p:cNvPr>
          <p:cNvPicPr>
            <a:picLocks noChangeAspect="1"/>
          </p:cNvPicPr>
          <p:nvPr/>
        </p:nvPicPr>
        <p:blipFill>
          <a:blip r:embed="rId5"/>
          <a:stretch>
            <a:fillRect/>
          </a:stretch>
        </p:blipFill>
        <p:spPr>
          <a:xfrm>
            <a:off x="926242" y="2587196"/>
            <a:ext cx="4386269" cy="3690036"/>
          </a:xfrm>
          <a:prstGeom prst="rect">
            <a:avLst/>
          </a:prstGeom>
          <a:effectLst>
            <a:outerShdw blurRad="320790" dist="50800" dir="5400000" algn="ctr" rotWithShape="0">
              <a:srgbClr val="000000">
                <a:alpha val="73000"/>
              </a:srgbClr>
            </a:outerShdw>
          </a:effectLst>
        </p:spPr>
      </p:pic>
      <p:pic>
        <p:nvPicPr>
          <p:cNvPr id="7" name="Picture 6">
            <a:extLst>
              <a:ext uri="{FF2B5EF4-FFF2-40B4-BE49-F238E27FC236}">
                <a16:creationId xmlns:a16="http://schemas.microsoft.com/office/drawing/2014/main" id="{52FD120A-A0EE-62E0-E8E4-7A55CCE50B28}"/>
              </a:ext>
            </a:extLst>
          </p:cNvPr>
          <p:cNvPicPr>
            <a:picLocks noChangeAspect="1"/>
          </p:cNvPicPr>
          <p:nvPr/>
        </p:nvPicPr>
        <p:blipFill>
          <a:blip r:embed="rId6"/>
          <a:stretch>
            <a:fillRect/>
          </a:stretch>
        </p:blipFill>
        <p:spPr>
          <a:xfrm>
            <a:off x="6573143" y="3776163"/>
            <a:ext cx="4165296" cy="1587163"/>
          </a:xfrm>
          <a:prstGeom prst="rect">
            <a:avLst/>
          </a:prstGeom>
          <a:effectLst>
            <a:outerShdw blurRad="327725" dist="50800" dir="5400000" algn="ctr" rotWithShape="0">
              <a:srgbClr val="000000">
                <a:alpha val="73000"/>
              </a:srgbClr>
            </a:outerShdw>
          </a:effectLst>
        </p:spPr>
      </p:pic>
    </p:spTree>
    <p:extLst>
      <p:ext uri="{BB962C8B-B14F-4D97-AF65-F5344CB8AC3E}">
        <p14:creationId xmlns:p14="http://schemas.microsoft.com/office/powerpoint/2010/main" val="67083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BA76D7A8-7DFE-7105-880F-0182AE50AB5D}"/>
            </a:ext>
          </a:extLst>
        </p:cNvPr>
        <p:cNvGrpSpPr/>
        <p:nvPr/>
      </p:nvGrpSpPr>
      <p:grpSpPr>
        <a:xfrm>
          <a:off x="0" y="0"/>
          <a:ext cx="0" cy="0"/>
          <a:chOff x="0" y="0"/>
          <a:chExt cx="0" cy="0"/>
        </a:xfrm>
      </p:grpSpPr>
      <p:pic>
        <p:nvPicPr>
          <p:cNvPr id="33794" name="Picture 3">
            <a:extLst>
              <a:ext uri="{FF2B5EF4-FFF2-40B4-BE49-F238E27FC236}">
                <a16:creationId xmlns:a16="http://schemas.microsoft.com/office/drawing/2014/main" id="{6418A1ED-31A1-69D9-D3C3-8CD284D81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
            <a:extLst>
              <a:ext uri="{FF2B5EF4-FFF2-40B4-BE49-F238E27FC236}">
                <a16:creationId xmlns:a16="http://schemas.microsoft.com/office/drawing/2014/main" id="{F39148E1-FB13-7033-C128-666E3B030A3A}"/>
              </a:ext>
            </a:extLst>
          </p:cNvPr>
          <p:cNvSpPr txBox="1">
            <a:spLocks noChangeArrowheads="1"/>
          </p:cNvSpPr>
          <p:nvPr/>
        </p:nvSpPr>
        <p:spPr bwMode="auto">
          <a:xfrm>
            <a:off x="647974" y="1494674"/>
            <a:ext cx="9996835" cy="67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31C62"/>
                </a:solidFill>
                <a:effectLst/>
                <a:uLnTx/>
                <a:uFillTx/>
                <a:latin typeface="Aptos Display" panose="020B0004020202020204" pitchFamily="34" charset="0"/>
                <a:ea typeface="+mn-ea"/>
                <a:cs typeface="+mn-cs"/>
              </a:rPr>
              <a:t>Promoting school-led research use</a:t>
            </a:r>
            <a:endParaRPr kumimoji="0" lang="en-US" altLang="en-US" sz="3600" b="0" i="0" u="none" strike="noStrike" kern="1200" cap="none" spc="0" normalizeH="0" baseline="0" noProof="0" dirty="0">
              <a:ln>
                <a:noFill/>
              </a:ln>
              <a:solidFill>
                <a:srgbClr val="131C62"/>
              </a:solidFill>
              <a:effectLst/>
              <a:uLnTx/>
              <a:uFillTx/>
              <a:latin typeface="Aptos Display" panose="020B0004020202020204" pitchFamily="34" charset="0"/>
              <a:ea typeface="+mn-ea"/>
              <a:cs typeface="+mn-cs"/>
            </a:endParaRPr>
          </a:p>
        </p:txBody>
      </p:sp>
      <p:sp>
        <p:nvSpPr>
          <p:cNvPr id="21" name="Subtitle 2">
            <a:extLst>
              <a:ext uri="{FF2B5EF4-FFF2-40B4-BE49-F238E27FC236}">
                <a16:creationId xmlns:a16="http://schemas.microsoft.com/office/drawing/2014/main" id="{25CEC461-8A19-7170-E8D4-C3B769E3E4C3}"/>
              </a:ext>
            </a:extLst>
          </p:cNvPr>
          <p:cNvSpPr txBox="1">
            <a:spLocks/>
          </p:cNvSpPr>
          <p:nvPr/>
        </p:nvSpPr>
        <p:spPr>
          <a:xfrm>
            <a:off x="647974" y="1027988"/>
            <a:ext cx="5925169" cy="3884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131C62"/>
                </a:solidFill>
                <a:effectLst/>
                <a:uLnTx/>
                <a:uFillTx/>
                <a:latin typeface="Aptos Display" panose="02110004020202020204"/>
                <a:ea typeface="+mn-ea"/>
                <a:cs typeface="+mn-cs"/>
              </a:rPr>
              <a:t>Case study 2</a:t>
            </a:r>
            <a:endParaRPr kumimoji="0" lang="en-US" sz="2400" b="0" i="0" u="none" strike="noStrike" kern="1200" cap="none" spc="0" normalizeH="0" baseline="0" noProof="0" dirty="0">
              <a:ln>
                <a:noFill/>
              </a:ln>
              <a:solidFill>
                <a:srgbClr val="131C62"/>
              </a:solidFill>
              <a:effectLst/>
              <a:uLnTx/>
              <a:uFillTx/>
              <a:latin typeface="Aptos Display" panose="02110004020202020204"/>
              <a:ea typeface="+mn-ea"/>
              <a:cs typeface="+mn-cs"/>
            </a:endParaRPr>
          </a:p>
        </p:txBody>
      </p:sp>
      <p:pic>
        <p:nvPicPr>
          <p:cNvPr id="4" name="Picture 3">
            <a:extLst>
              <a:ext uri="{FF2B5EF4-FFF2-40B4-BE49-F238E27FC236}">
                <a16:creationId xmlns:a16="http://schemas.microsoft.com/office/drawing/2014/main" id="{02CC53D8-46FE-62A3-B407-CF4C1CA244FC}"/>
              </a:ext>
            </a:extLst>
          </p:cNvPr>
          <p:cNvPicPr>
            <a:picLocks noChangeAspect="1"/>
          </p:cNvPicPr>
          <p:nvPr/>
        </p:nvPicPr>
        <p:blipFill>
          <a:blip r:embed="rId5"/>
          <a:stretch>
            <a:fillRect/>
          </a:stretch>
        </p:blipFill>
        <p:spPr>
          <a:xfrm>
            <a:off x="5566735" y="2172182"/>
            <a:ext cx="6430854" cy="453060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E870E59-DAE2-C251-09CF-3E7B597E9ECF}"/>
              </a:ext>
            </a:extLst>
          </p:cNvPr>
          <p:cNvSpPr txBox="1"/>
          <p:nvPr/>
        </p:nvSpPr>
        <p:spPr>
          <a:xfrm>
            <a:off x="870273" y="2909957"/>
            <a:ext cx="3949700" cy="2246769"/>
          </a:xfrm>
          <a:prstGeom prst="rect">
            <a:avLst/>
          </a:prstGeom>
          <a:noFill/>
        </p:spPr>
        <p:txBody>
          <a:bodyPr wrap="square" rtlCol="0">
            <a:spAutoFit/>
          </a:bodyPr>
          <a:lstStyle/>
          <a:p>
            <a:r>
              <a:rPr lang="en-GB" sz="2000" dirty="0">
                <a:solidFill>
                  <a:srgbClr val="131C62"/>
                </a:solidFill>
                <a:latin typeface="+mn-lt"/>
              </a:rPr>
              <a:t>Evidence needs to be relevant, actionable and appropriately applied to context</a:t>
            </a:r>
          </a:p>
          <a:p>
            <a:endParaRPr lang="en-GB" sz="2000" dirty="0">
              <a:solidFill>
                <a:srgbClr val="131C62"/>
              </a:solidFill>
              <a:latin typeface="+mn-lt"/>
            </a:endParaRPr>
          </a:p>
          <a:p>
            <a:r>
              <a:rPr lang="en-GB" sz="2000" dirty="0">
                <a:solidFill>
                  <a:srgbClr val="131C62"/>
                </a:solidFill>
                <a:latin typeface="+mn-lt"/>
              </a:rPr>
              <a:t>Schools and researchers are both required to create appropriate recommendations</a:t>
            </a:r>
          </a:p>
        </p:txBody>
      </p:sp>
    </p:spTree>
    <p:extLst>
      <p:ext uri="{BB962C8B-B14F-4D97-AF65-F5344CB8AC3E}">
        <p14:creationId xmlns:p14="http://schemas.microsoft.com/office/powerpoint/2010/main" val="2587088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15045C06-A23E-C51C-0AFF-D3377A4C3ADE}"/>
            </a:ext>
          </a:extLst>
        </p:cNvPr>
        <p:cNvGrpSpPr/>
        <p:nvPr/>
      </p:nvGrpSpPr>
      <p:grpSpPr>
        <a:xfrm>
          <a:off x="0" y="0"/>
          <a:ext cx="0" cy="0"/>
          <a:chOff x="0" y="0"/>
          <a:chExt cx="0" cy="0"/>
        </a:xfrm>
      </p:grpSpPr>
      <p:pic>
        <p:nvPicPr>
          <p:cNvPr id="33794" name="Picture 3">
            <a:extLst>
              <a:ext uri="{FF2B5EF4-FFF2-40B4-BE49-F238E27FC236}">
                <a16:creationId xmlns:a16="http://schemas.microsoft.com/office/drawing/2014/main" id="{17FB89FB-D3D3-7632-7C1B-D205A86AE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
            <a:extLst>
              <a:ext uri="{FF2B5EF4-FFF2-40B4-BE49-F238E27FC236}">
                <a16:creationId xmlns:a16="http://schemas.microsoft.com/office/drawing/2014/main" id="{8B527984-228B-7C4D-251F-6961F37286BE}"/>
              </a:ext>
            </a:extLst>
          </p:cNvPr>
          <p:cNvSpPr txBox="1">
            <a:spLocks noChangeArrowheads="1"/>
          </p:cNvSpPr>
          <p:nvPr/>
        </p:nvSpPr>
        <p:spPr bwMode="auto">
          <a:xfrm>
            <a:off x="647974" y="1494674"/>
            <a:ext cx="9996835" cy="67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31C62"/>
                </a:solidFill>
                <a:effectLst/>
                <a:uLnTx/>
                <a:uFillTx/>
                <a:latin typeface="Aptos Display" panose="020B0004020202020204" pitchFamily="34" charset="0"/>
                <a:ea typeface="+mn-ea"/>
                <a:cs typeface="+mn-cs"/>
              </a:rPr>
              <a:t>Communities of practice</a:t>
            </a:r>
            <a:endParaRPr kumimoji="0" lang="en-US" altLang="en-US" sz="3600" b="0" i="0" u="none" strike="noStrike" kern="1200" cap="none" spc="0" normalizeH="0" baseline="0" noProof="0" dirty="0">
              <a:ln>
                <a:noFill/>
              </a:ln>
              <a:solidFill>
                <a:srgbClr val="131C62"/>
              </a:solidFill>
              <a:effectLst/>
              <a:uLnTx/>
              <a:uFillTx/>
              <a:latin typeface="Aptos Display" panose="020B0004020202020204" pitchFamily="34" charset="0"/>
              <a:ea typeface="+mn-ea"/>
              <a:cs typeface="+mn-cs"/>
            </a:endParaRPr>
          </a:p>
        </p:txBody>
      </p:sp>
      <p:sp>
        <p:nvSpPr>
          <p:cNvPr id="21" name="Subtitle 2">
            <a:extLst>
              <a:ext uri="{FF2B5EF4-FFF2-40B4-BE49-F238E27FC236}">
                <a16:creationId xmlns:a16="http://schemas.microsoft.com/office/drawing/2014/main" id="{1B7727CD-537B-787C-85DD-AEF3286735E0}"/>
              </a:ext>
            </a:extLst>
          </p:cNvPr>
          <p:cNvSpPr txBox="1">
            <a:spLocks/>
          </p:cNvSpPr>
          <p:nvPr/>
        </p:nvSpPr>
        <p:spPr>
          <a:xfrm>
            <a:off x="647974" y="1027988"/>
            <a:ext cx="5925169" cy="3884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131C62"/>
                </a:solidFill>
                <a:effectLst/>
                <a:uLnTx/>
                <a:uFillTx/>
                <a:latin typeface="Aptos Display" panose="02110004020202020204"/>
                <a:ea typeface="+mn-ea"/>
                <a:cs typeface="+mn-cs"/>
              </a:rPr>
              <a:t>Case study 2</a:t>
            </a:r>
            <a:endParaRPr kumimoji="0" lang="en-US" sz="2400" b="0" i="0" u="none" strike="noStrike" kern="1200" cap="none" spc="0" normalizeH="0" baseline="0" noProof="0" dirty="0">
              <a:ln>
                <a:noFill/>
              </a:ln>
              <a:solidFill>
                <a:srgbClr val="131C62"/>
              </a:solidFill>
              <a:effectLst/>
              <a:uLnTx/>
              <a:uFillTx/>
              <a:latin typeface="Aptos Display" panose="02110004020202020204"/>
              <a:ea typeface="+mn-ea"/>
              <a:cs typeface="+mn-cs"/>
            </a:endParaRPr>
          </a:p>
        </p:txBody>
      </p:sp>
      <p:pic>
        <p:nvPicPr>
          <p:cNvPr id="2" name="Picture 1" descr="Map&#10;&#10;Description automatically generated">
            <a:extLst>
              <a:ext uri="{FF2B5EF4-FFF2-40B4-BE49-F238E27FC236}">
                <a16:creationId xmlns:a16="http://schemas.microsoft.com/office/drawing/2014/main" id="{424BC287-B8E9-9230-3F59-62165D3AB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103" y="2112865"/>
            <a:ext cx="3738845" cy="44212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earch Schools Network – Institute for Effective Education">
            <a:extLst>
              <a:ext uri="{FF2B5EF4-FFF2-40B4-BE49-F238E27FC236}">
                <a16:creationId xmlns:a16="http://schemas.microsoft.com/office/drawing/2014/main" id="{55F6D0BE-A058-DBD1-EB0D-CD18551E0EE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812" t="11234" r="7788" b="10508"/>
          <a:stretch/>
        </p:blipFill>
        <p:spPr bwMode="auto">
          <a:xfrm>
            <a:off x="3200403" y="2250431"/>
            <a:ext cx="2025025" cy="1546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CA2259-1B27-BBC6-52F4-E85196C4FC07}"/>
              </a:ext>
            </a:extLst>
          </p:cNvPr>
          <p:cNvPicPr>
            <a:picLocks noChangeAspect="1"/>
          </p:cNvPicPr>
          <p:nvPr/>
        </p:nvPicPr>
        <p:blipFill>
          <a:blip r:embed="rId7"/>
          <a:stretch>
            <a:fillRect/>
          </a:stretch>
        </p:blipFill>
        <p:spPr>
          <a:xfrm>
            <a:off x="6456296" y="1600010"/>
            <a:ext cx="5220601" cy="4808767"/>
          </a:xfrm>
          <a:prstGeom prst="rect">
            <a:avLst/>
          </a:prstGeom>
        </p:spPr>
      </p:pic>
    </p:spTree>
    <p:extLst>
      <p:ext uri="{BB962C8B-B14F-4D97-AF65-F5344CB8AC3E}">
        <p14:creationId xmlns:p14="http://schemas.microsoft.com/office/powerpoint/2010/main" val="804117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AB8B1-BF05-7D10-DBD9-F4481FCAE4BA}"/>
            </a:ext>
          </a:extLst>
        </p:cNvPr>
        <p:cNvGrpSpPr/>
        <p:nvPr/>
      </p:nvGrpSpPr>
      <p:grpSpPr>
        <a:xfrm>
          <a:off x="0" y="0"/>
          <a:ext cx="0" cy="0"/>
          <a:chOff x="0" y="0"/>
          <a:chExt cx="0" cy="0"/>
        </a:xfrm>
      </p:grpSpPr>
      <p:sp>
        <p:nvSpPr>
          <p:cNvPr id="10242" name="Title 1">
            <a:extLst>
              <a:ext uri="{FF2B5EF4-FFF2-40B4-BE49-F238E27FC236}">
                <a16:creationId xmlns:a16="http://schemas.microsoft.com/office/drawing/2014/main" id="{207CDEB5-6E03-91DD-1889-826206BBED1D}"/>
              </a:ext>
            </a:extLst>
          </p:cNvPr>
          <p:cNvSpPr txBox="1">
            <a:spLocks noChangeArrowheads="1"/>
          </p:cNvSpPr>
          <p:nvPr/>
        </p:nvSpPr>
        <p:spPr bwMode="auto">
          <a:xfrm>
            <a:off x="283083" y="2342242"/>
            <a:ext cx="121920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lnSpc>
                <a:spcPct val="90000"/>
              </a:lnSpc>
            </a:pPr>
            <a:r>
              <a:rPr lang="en-US" altLang="en-US" sz="4800" b="1" dirty="0">
                <a:solidFill>
                  <a:srgbClr val="5B1207"/>
                </a:solidFill>
                <a:latin typeface="Aptos Display"/>
              </a:rPr>
              <a:t>A theory of evidence use</a:t>
            </a:r>
          </a:p>
          <a:p>
            <a:pPr algn="ctr" eaLnBrk="1" hangingPunct="1">
              <a:lnSpc>
                <a:spcPct val="90000"/>
              </a:lnSpc>
            </a:pPr>
            <a:r>
              <a:rPr lang="en-US" altLang="en-US" sz="4800" b="1" dirty="0">
                <a:solidFill>
                  <a:srgbClr val="5B1207"/>
                </a:solidFill>
                <a:latin typeface="Aptos Display"/>
              </a:rPr>
              <a:t>underpinning both approaches</a:t>
            </a:r>
          </a:p>
        </p:txBody>
      </p:sp>
      <p:pic>
        <p:nvPicPr>
          <p:cNvPr id="10244" name="Picture 5" descr="A red and black sign with text&#10;&#10;Description automatically generated">
            <a:extLst>
              <a:ext uri="{FF2B5EF4-FFF2-40B4-BE49-F238E27FC236}">
                <a16:creationId xmlns:a16="http://schemas.microsoft.com/office/drawing/2014/main" id="{7728652F-15E8-F61C-D927-4DA3F32F5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950" y="5929313"/>
            <a:ext cx="15621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8795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89EDBF-A8AD-4B63-A5B8-62FF385C0F7E}"/>
              </a:ext>
            </a:extLst>
          </p:cNvPr>
          <p:cNvPicPr>
            <a:picLocks noChangeAspect="1"/>
          </p:cNvPicPr>
          <p:nvPr/>
        </p:nvPicPr>
        <p:blipFill>
          <a:blip r:embed="rId3"/>
          <a:srcRect t="10792"/>
          <a:stretch/>
        </p:blipFill>
        <p:spPr>
          <a:xfrm>
            <a:off x="376516" y="-53788"/>
            <a:ext cx="11573435" cy="6897160"/>
          </a:xfrm>
          <a:prstGeom prst="rect">
            <a:avLst/>
          </a:prstGeom>
        </p:spPr>
      </p:pic>
    </p:spTree>
    <p:extLst>
      <p:ext uri="{BB962C8B-B14F-4D97-AF65-F5344CB8AC3E}">
        <p14:creationId xmlns:p14="http://schemas.microsoft.com/office/powerpoint/2010/main" val="3325616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14058-0EF1-AD24-22B2-35C8902F2EEB}"/>
            </a:ext>
          </a:extLst>
        </p:cNvPr>
        <p:cNvGrpSpPr/>
        <p:nvPr/>
      </p:nvGrpSpPr>
      <p:grpSpPr>
        <a:xfrm>
          <a:off x="0" y="0"/>
          <a:ext cx="0" cy="0"/>
          <a:chOff x="0" y="0"/>
          <a:chExt cx="0" cy="0"/>
        </a:xfrm>
      </p:grpSpPr>
      <p:sp>
        <p:nvSpPr>
          <p:cNvPr id="10242" name="Title 1">
            <a:extLst>
              <a:ext uri="{FF2B5EF4-FFF2-40B4-BE49-F238E27FC236}">
                <a16:creationId xmlns:a16="http://schemas.microsoft.com/office/drawing/2014/main" id="{18EE7147-D38F-8055-F979-87F2FD1FF654}"/>
              </a:ext>
            </a:extLst>
          </p:cNvPr>
          <p:cNvSpPr txBox="1">
            <a:spLocks noChangeArrowheads="1"/>
          </p:cNvSpPr>
          <p:nvPr/>
        </p:nvSpPr>
        <p:spPr bwMode="auto">
          <a:xfrm>
            <a:off x="283083" y="2342242"/>
            <a:ext cx="121920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lnSpc>
                <a:spcPct val="90000"/>
              </a:lnSpc>
            </a:pPr>
            <a:r>
              <a:rPr lang="en-US" altLang="en-US" sz="4800" b="1">
                <a:solidFill>
                  <a:srgbClr val="5B1207"/>
                </a:solidFill>
                <a:latin typeface="Aptos Display"/>
              </a:rPr>
              <a:t>Final thoughts</a:t>
            </a:r>
          </a:p>
        </p:txBody>
      </p:sp>
      <p:pic>
        <p:nvPicPr>
          <p:cNvPr id="10244" name="Picture 5" descr="A red and black sign with text&#10;&#10;Description automatically generated">
            <a:extLst>
              <a:ext uri="{FF2B5EF4-FFF2-40B4-BE49-F238E27FC236}">
                <a16:creationId xmlns:a16="http://schemas.microsoft.com/office/drawing/2014/main" id="{60B75F63-94C3-66E0-8FE7-9100302D5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950" y="5929313"/>
            <a:ext cx="15621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601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6" name="TextBox 5">
            <a:extLst>
              <a:ext uri="{FF2B5EF4-FFF2-40B4-BE49-F238E27FC236}">
                <a16:creationId xmlns:a16="http://schemas.microsoft.com/office/drawing/2014/main" id="{01837838-0D1E-4BB8-928F-6D83F95598EC}"/>
              </a:ext>
            </a:extLst>
          </p:cNvPr>
          <p:cNvSpPr txBox="1"/>
          <p:nvPr/>
        </p:nvSpPr>
        <p:spPr>
          <a:xfrm>
            <a:off x="640627" y="498660"/>
            <a:ext cx="12001500" cy="461665"/>
          </a:xfrm>
          <a:prstGeom prst="rect">
            <a:avLst/>
          </a:prstGeom>
          <a:noFill/>
        </p:spPr>
        <p:txBody>
          <a:bodyPr wrap="square" rtlCol="0">
            <a:spAutoFit/>
          </a:bodyPr>
          <a:lstStyle/>
          <a:p>
            <a:r>
              <a:rPr lang="en-GB" sz="2400" b="1" dirty="0">
                <a:solidFill>
                  <a:srgbClr val="131C62"/>
                </a:solidFill>
                <a:latin typeface="Helvetica Neue"/>
              </a:rPr>
              <a:t>Evidence-use in education is a global movement</a:t>
            </a:r>
          </a:p>
        </p:txBody>
      </p:sp>
      <p:pic>
        <p:nvPicPr>
          <p:cNvPr id="4" name="Picture 3" descr="Map&#10;&#10;Description automatically generated">
            <a:extLst>
              <a:ext uri="{FF2B5EF4-FFF2-40B4-BE49-F238E27FC236}">
                <a16:creationId xmlns:a16="http://schemas.microsoft.com/office/drawing/2014/main" id="{731F82F5-6B87-4A3D-8670-7E912AE6B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74" y="1506108"/>
            <a:ext cx="9544765" cy="4094315"/>
          </a:xfrm>
          <a:prstGeom prst="rect">
            <a:avLst/>
          </a:prstGeom>
        </p:spPr>
      </p:pic>
      <p:pic>
        <p:nvPicPr>
          <p:cNvPr id="5" name="Picture 4">
            <a:extLst>
              <a:ext uri="{FF2B5EF4-FFF2-40B4-BE49-F238E27FC236}">
                <a16:creationId xmlns:a16="http://schemas.microsoft.com/office/drawing/2014/main" id="{F9BEE292-7BDC-43DD-A9F9-6053D01AFA3B}"/>
              </a:ext>
            </a:extLst>
          </p:cNvPr>
          <p:cNvPicPr>
            <a:picLocks noChangeAspect="1"/>
          </p:cNvPicPr>
          <p:nvPr/>
        </p:nvPicPr>
        <p:blipFill rotWithShape="1">
          <a:blip r:embed="rId4"/>
          <a:srcRect l="11366" t="15213" r="12375" b="850"/>
          <a:stretch/>
        </p:blipFill>
        <p:spPr>
          <a:xfrm>
            <a:off x="360900" y="3360648"/>
            <a:ext cx="2020453" cy="1204594"/>
          </a:xfrm>
          <a:prstGeom prst="rect">
            <a:avLst/>
          </a:prstGeom>
          <a:ln w="12700">
            <a:solidFill>
              <a:srgbClr val="ED5A2D"/>
            </a:solidFill>
          </a:ln>
          <a:effectLst>
            <a:outerShdw blurRad="292100" dist="139700" dir="2700000" algn="tl" rotWithShape="0">
              <a:srgbClr val="333333">
                <a:alpha val="65000"/>
              </a:srgbClr>
            </a:outerShdw>
          </a:effectLst>
        </p:spPr>
      </p:pic>
      <p:pic>
        <p:nvPicPr>
          <p:cNvPr id="7" name="Picture 3">
            <a:extLst>
              <a:ext uri="{FF2B5EF4-FFF2-40B4-BE49-F238E27FC236}">
                <a16:creationId xmlns:a16="http://schemas.microsoft.com/office/drawing/2014/main" id="{7D705369-2B91-4414-B749-F2AE86B520C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87" t="11395" r="12710" b="17672"/>
          <a:stretch/>
        </p:blipFill>
        <p:spPr bwMode="auto">
          <a:xfrm>
            <a:off x="5283860" y="5011677"/>
            <a:ext cx="2061850" cy="1220634"/>
          </a:xfrm>
          <a:prstGeom prst="rect">
            <a:avLst/>
          </a:prstGeom>
          <a:ln w="12700">
            <a:solidFill>
              <a:srgbClr val="ED5A2D"/>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 name="Picture 8" descr="Graphical user interface&#10;&#10;Description automatically generated">
            <a:extLst>
              <a:ext uri="{FF2B5EF4-FFF2-40B4-BE49-F238E27FC236}">
                <a16:creationId xmlns:a16="http://schemas.microsoft.com/office/drawing/2014/main" id="{2EC9FAA2-2CB3-4D73-B4DC-1F756D18975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43" t="11773" r="4149" b="5455"/>
          <a:stretch/>
        </p:blipFill>
        <p:spPr>
          <a:xfrm>
            <a:off x="10081080" y="5077641"/>
            <a:ext cx="2026606" cy="1153235"/>
          </a:xfrm>
          <a:prstGeom prst="rect">
            <a:avLst/>
          </a:prstGeom>
          <a:ln>
            <a:solidFill>
              <a:srgbClr val="F15D22"/>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87FD6B7-CAD4-41FB-BE43-958DCEDD2A9A}"/>
              </a:ext>
            </a:extLst>
          </p:cNvPr>
          <p:cNvPicPr>
            <a:picLocks noChangeAspect="1"/>
          </p:cNvPicPr>
          <p:nvPr/>
        </p:nvPicPr>
        <p:blipFill rotWithShape="1">
          <a:blip r:embed="rId7"/>
          <a:srcRect l="13242" t="10747" r="14569"/>
          <a:stretch/>
        </p:blipFill>
        <p:spPr>
          <a:xfrm>
            <a:off x="1097617" y="4867005"/>
            <a:ext cx="1972235" cy="1320811"/>
          </a:xfrm>
          <a:prstGeom prst="rect">
            <a:avLst/>
          </a:prstGeom>
          <a:solidFill>
            <a:srgbClr val="FF530D"/>
          </a:solidFill>
          <a:ln>
            <a:solidFill>
              <a:srgbClr val="F15D22"/>
            </a:solidFill>
          </a:ln>
          <a:effectLst>
            <a:outerShdw blurRad="292100" dist="139700" dir="2700000" algn="tl" rotWithShape="0">
              <a:srgbClr val="333333">
                <a:alpha val="65000"/>
              </a:srgbClr>
            </a:outerShdw>
          </a:effectLst>
        </p:spPr>
      </p:pic>
      <p:pic>
        <p:nvPicPr>
          <p:cNvPr id="11" name="Picture 10" descr="Graphical user interface, website&#10;&#10;Description automatically generated">
            <a:extLst>
              <a:ext uri="{FF2B5EF4-FFF2-40B4-BE49-F238E27FC236}">
                <a16:creationId xmlns:a16="http://schemas.microsoft.com/office/drawing/2014/main" id="{3D3C7498-189E-42CA-88EB-C7E3FC63F9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002" r="345" b="21194"/>
          <a:stretch/>
        </p:blipFill>
        <p:spPr>
          <a:xfrm>
            <a:off x="167662" y="1698813"/>
            <a:ext cx="1989757" cy="1204594"/>
          </a:xfrm>
          <a:prstGeom prst="rect">
            <a:avLst/>
          </a:prstGeom>
          <a:ln>
            <a:solidFill>
              <a:srgbClr val="FF520D">
                <a:alpha val="65000"/>
              </a:srgbClr>
            </a:solidFill>
          </a:ln>
          <a:effectLst>
            <a:outerShdw blurRad="292100" dist="139700" dir="2700000" algn="tl" rotWithShape="0">
              <a:srgbClr val="333333">
                <a:alpha val="65000"/>
              </a:srgbClr>
            </a:outerShdw>
          </a:effectLst>
        </p:spPr>
      </p:pic>
      <p:pic>
        <p:nvPicPr>
          <p:cNvPr id="3" name="Picture 2" descr="Graphical user interface, text, application&#10;&#10;Description automatically generated">
            <a:extLst>
              <a:ext uri="{FF2B5EF4-FFF2-40B4-BE49-F238E27FC236}">
                <a16:creationId xmlns:a16="http://schemas.microsoft.com/office/drawing/2014/main" id="{4EF21696-073D-4152-A8C5-8BA21B22F4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81080" y="2955469"/>
            <a:ext cx="1989757" cy="1217201"/>
          </a:xfrm>
          <a:prstGeom prst="rect">
            <a:avLst/>
          </a:prstGeom>
          <a:ln>
            <a:solidFill>
              <a:srgbClr val="FF530D"/>
            </a:solidFill>
          </a:ln>
          <a:effectLst>
            <a:outerShdw blurRad="292100" dist="139700" dir="2700000" algn="tl" rotWithShape="0">
              <a:srgbClr val="333333">
                <a:alpha val="65000"/>
              </a:srgbClr>
            </a:outerShdw>
          </a:effectLst>
        </p:spPr>
      </p:pic>
      <p:cxnSp>
        <p:nvCxnSpPr>
          <p:cNvPr id="13" name="Straight Connector 12">
            <a:extLst>
              <a:ext uri="{FF2B5EF4-FFF2-40B4-BE49-F238E27FC236}">
                <a16:creationId xmlns:a16="http://schemas.microsoft.com/office/drawing/2014/main" id="{1B57268D-5715-4EB7-80F1-CEC840DDE6FB}"/>
              </a:ext>
            </a:extLst>
          </p:cNvPr>
          <p:cNvCxnSpPr>
            <a:cxnSpLocks/>
          </p:cNvCxnSpPr>
          <p:nvPr/>
        </p:nvCxnSpPr>
        <p:spPr>
          <a:xfrm flipV="1">
            <a:off x="2349528" y="3904319"/>
            <a:ext cx="1637256" cy="133182"/>
          </a:xfrm>
          <a:prstGeom prst="line">
            <a:avLst/>
          </a:prstGeom>
          <a:ln>
            <a:solidFill>
              <a:srgbClr val="FF530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F46B8D9-DBD6-4B60-8FA7-295A79B0175D}"/>
              </a:ext>
            </a:extLst>
          </p:cNvPr>
          <p:cNvCxnSpPr>
            <a:cxnSpLocks/>
          </p:cNvCxnSpPr>
          <p:nvPr/>
        </p:nvCxnSpPr>
        <p:spPr>
          <a:xfrm flipV="1">
            <a:off x="3089991" y="2779856"/>
            <a:ext cx="2575737" cy="2161459"/>
          </a:xfrm>
          <a:prstGeom prst="line">
            <a:avLst/>
          </a:prstGeom>
          <a:ln>
            <a:solidFill>
              <a:srgbClr val="FF530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A9EF6D6-0DDF-489B-9651-575C27299F8E}"/>
              </a:ext>
            </a:extLst>
          </p:cNvPr>
          <p:cNvCxnSpPr>
            <a:cxnSpLocks/>
            <a:stCxn id="3" idx="1"/>
          </p:cNvCxnSpPr>
          <p:nvPr/>
        </p:nvCxnSpPr>
        <p:spPr>
          <a:xfrm flipH="1" flipV="1">
            <a:off x="5856047" y="2325016"/>
            <a:ext cx="4225033" cy="1239054"/>
          </a:xfrm>
          <a:prstGeom prst="line">
            <a:avLst/>
          </a:prstGeom>
          <a:ln>
            <a:solidFill>
              <a:srgbClr val="FF530D"/>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CA9A7A-B10C-406D-AD5D-0D4D0086EC8F}"/>
              </a:ext>
            </a:extLst>
          </p:cNvPr>
          <p:cNvCxnSpPr>
            <a:cxnSpLocks/>
            <a:stCxn id="9" idx="0"/>
          </p:cNvCxnSpPr>
          <p:nvPr/>
        </p:nvCxnSpPr>
        <p:spPr>
          <a:xfrm flipH="1" flipV="1">
            <a:off x="6718066" y="2921481"/>
            <a:ext cx="4376317" cy="2156160"/>
          </a:xfrm>
          <a:prstGeom prst="line">
            <a:avLst/>
          </a:prstGeom>
          <a:ln>
            <a:solidFill>
              <a:srgbClr val="FF530D"/>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89DBC7F-3BA9-4AE4-B642-B41A43561055}"/>
              </a:ext>
            </a:extLst>
          </p:cNvPr>
          <p:cNvCxnSpPr>
            <a:cxnSpLocks/>
          </p:cNvCxnSpPr>
          <p:nvPr/>
        </p:nvCxnSpPr>
        <p:spPr>
          <a:xfrm flipH="1" flipV="1">
            <a:off x="2157419" y="2395885"/>
            <a:ext cx="3901523" cy="1051193"/>
          </a:xfrm>
          <a:prstGeom prst="line">
            <a:avLst/>
          </a:prstGeom>
          <a:ln>
            <a:solidFill>
              <a:srgbClr val="FF530D"/>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141B2B-116A-48C9-B274-12D2442C9C1E}"/>
              </a:ext>
            </a:extLst>
          </p:cNvPr>
          <p:cNvCxnSpPr>
            <a:cxnSpLocks/>
          </p:cNvCxnSpPr>
          <p:nvPr/>
        </p:nvCxnSpPr>
        <p:spPr>
          <a:xfrm flipV="1">
            <a:off x="7345710" y="4503139"/>
            <a:ext cx="1683032" cy="574502"/>
          </a:xfrm>
          <a:prstGeom prst="line">
            <a:avLst/>
          </a:prstGeom>
          <a:ln>
            <a:solidFill>
              <a:srgbClr val="FF530D"/>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2704FA9-6748-437A-A4F5-F346FA70DD2A}"/>
              </a:ext>
            </a:extLst>
          </p:cNvPr>
          <p:cNvCxnSpPr>
            <a:cxnSpLocks/>
          </p:cNvCxnSpPr>
          <p:nvPr/>
        </p:nvCxnSpPr>
        <p:spPr>
          <a:xfrm flipV="1">
            <a:off x="5733608" y="1750892"/>
            <a:ext cx="3855632" cy="524530"/>
          </a:xfrm>
          <a:prstGeom prst="line">
            <a:avLst/>
          </a:prstGeom>
          <a:ln>
            <a:solidFill>
              <a:srgbClr val="FF530D"/>
            </a:solidFill>
          </a:ln>
        </p:spPr>
        <p:style>
          <a:lnRef idx="1">
            <a:schemeClr val="accent1"/>
          </a:lnRef>
          <a:fillRef idx="0">
            <a:schemeClr val="accent1"/>
          </a:fillRef>
          <a:effectRef idx="0">
            <a:schemeClr val="accent1"/>
          </a:effectRef>
          <a:fontRef idx="minor">
            <a:schemeClr val="tx1"/>
          </a:fontRef>
        </p:style>
      </p:cxnSp>
      <p:pic>
        <p:nvPicPr>
          <p:cNvPr id="52" name="Picture 51" descr="Graphical user interface, application, website&#10;&#10;Description automatically generated">
            <a:extLst>
              <a:ext uri="{FF2B5EF4-FFF2-40B4-BE49-F238E27FC236}">
                <a16:creationId xmlns:a16="http://schemas.microsoft.com/office/drawing/2014/main" id="{539372F6-02BF-4133-8D3B-C6450EC8F7EA}"/>
              </a:ext>
            </a:extLst>
          </p:cNvPr>
          <p:cNvPicPr>
            <a:picLocks noChangeAspect="1"/>
          </p:cNvPicPr>
          <p:nvPr/>
        </p:nvPicPr>
        <p:blipFill rotWithShape="1">
          <a:blip r:embed="rId10"/>
          <a:srcRect l="6516" t="-15" r="5908" b="17535"/>
          <a:stretch/>
        </p:blipFill>
        <p:spPr>
          <a:xfrm>
            <a:off x="9589240" y="1462857"/>
            <a:ext cx="1840742" cy="1264235"/>
          </a:xfrm>
          <a:prstGeom prst="rect">
            <a:avLst/>
          </a:prstGeom>
          <a:ln>
            <a:solidFill>
              <a:srgbClr val="ED5A2D"/>
            </a:solidFill>
          </a:ln>
          <a:effectLst>
            <a:outerShdw blurRad="292100" dist="139700" dir="2700000" algn="tl" rotWithShape="0">
              <a:srgbClr val="333333">
                <a:alpha val="65000"/>
              </a:srgbClr>
            </a:outerShdw>
          </a:effectLst>
        </p:spPr>
      </p:pic>
      <p:sp>
        <p:nvSpPr>
          <p:cNvPr id="12" name="AutoShape 6" descr="Evidence for Education Network | EEF">
            <a:extLst>
              <a:ext uri="{FF2B5EF4-FFF2-40B4-BE49-F238E27FC236}">
                <a16:creationId xmlns:a16="http://schemas.microsoft.com/office/drawing/2014/main" id="{27737AEA-DAC4-7438-F394-22F81DECFED9}"/>
              </a:ext>
            </a:extLst>
          </p:cNvPr>
          <p:cNvSpPr>
            <a:spLocks noChangeAspect="1" noChangeArrowheads="1"/>
          </p:cNvSpPr>
          <p:nvPr/>
        </p:nvSpPr>
        <p:spPr bwMode="auto">
          <a:xfrm>
            <a:off x="8389931" y="252583"/>
            <a:ext cx="3289300" cy="2463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a:extLst>
              <a:ext uri="{FF2B5EF4-FFF2-40B4-BE49-F238E27FC236}">
                <a16:creationId xmlns:a16="http://schemas.microsoft.com/office/drawing/2014/main" id="{3B2067A1-4D97-BD6A-230D-6DD568B9367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 descr="Evidence for Education Network | EEF">
            <a:extLst>
              <a:ext uri="{FF2B5EF4-FFF2-40B4-BE49-F238E27FC236}">
                <a16:creationId xmlns:a16="http://schemas.microsoft.com/office/drawing/2014/main" id="{62B6A675-D36C-6746-C470-E2C55CC94ED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6782" b="23759"/>
          <a:stretch/>
        </p:blipFill>
        <p:spPr bwMode="auto">
          <a:xfrm>
            <a:off x="9241321" y="186327"/>
            <a:ext cx="2589836" cy="96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348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7698C-A8EB-BE51-DD2C-4A34D1FEF09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9C8D80B8-1AB7-D7AD-BC16-3123EA62B2F3}"/>
              </a:ext>
            </a:extLst>
          </p:cNvPr>
          <p:cNvSpPr/>
          <p:nvPr/>
        </p:nvSpPr>
        <p:spPr>
          <a:xfrm>
            <a:off x="3441197" y="1467365"/>
            <a:ext cx="3465435" cy="4700609"/>
          </a:xfrm>
          <a:prstGeom prst="rect">
            <a:avLst/>
          </a:prstGeom>
          <a:solidFill>
            <a:schemeClr val="bg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sz="2397"/>
          </a:p>
        </p:txBody>
      </p:sp>
      <p:sp>
        <p:nvSpPr>
          <p:cNvPr id="5" name="Text Placeholder 1">
            <a:extLst>
              <a:ext uri="{FF2B5EF4-FFF2-40B4-BE49-F238E27FC236}">
                <a16:creationId xmlns:a16="http://schemas.microsoft.com/office/drawing/2014/main" id="{44EAEF43-4051-EEEF-0D8A-42032CF265BD}"/>
              </a:ext>
            </a:extLst>
          </p:cNvPr>
          <p:cNvSpPr txBox="1">
            <a:spLocks/>
          </p:cNvSpPr>
          <p:nvPr/>
        </p:nvSpPr>
        <p:spPr bwMode="auto">
          <a:xfrm>
            <a:off x="590311" y="455894"/>
            <a:ext cx="10861007" cy="82924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7" tIns="45664" rIns="91327" bIns="45664" numCol="1" anchor="t" anchorCtr="0" compatLnSpc="1">
            <a:prstTxWarp prst="textNoShape">
              <a:avLst/>
            </a:prstTxWarp>
          </a:bodyPr>
          <a:lst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0"/>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defRPr/>
            </a:pPr>
            <a:r>
              <a:rPr lang="en-GB" altLang="en-US" sz="2400" b="1" dirty="0">
                <a:solidFill>
                  <a:srgbClr val="131C62"/>
                </a:solidFill>
                <a:latin typeface="+mj-lt"/>
                <a:ea typeface="MS PGothic"/>
                <a:cs typeface="Calibri"/>
              </a:rPr>
              <a:t>Evidence-use to improve literacy requires national and international infrastructure </a:t>
            </a:r>
            <a:endParaRPr lang="en-GB" altLang="en-US" sz="2400" b="1" dirty="0">
              <a:solidFill>
                <a:srgbClr val="131C62"/>
              </a:solidFill>
              <a:latin typeface="+mj-lt"/>
              <a:cs typeface="+mn-cs"/>
            </a:endParaRPr>
          </a:p>
        </p:txBody>
      </p:sp>
      <p:cxnSp>
        <p:nvCxnSpPr>
          <p:cNvPr id="13" name="Straight Connector 12">
            <a:extLst>
              <a:ext uri="{FF2B5EF4-FFF2-40B4-BE49-F238E27FC236}">
                <a16:creationId xmlns:a16="http://schemas.microsoft.com/office/drawing/2014/main" id="{F00B0260-F132-5FDB-2F7C-6E6D43AB08DB}"/>
              </a:ext>
            </a:extLst>
          </p:cNvPr>
          <p:cNvCxnSpPr>
            <a:cxnSpLocks/>
          </p:cNvCxnSpPr>
          <p:nvPr/>
        </p:nvCxnSpPr>
        <p:spPr>
          <a:xfrm>
            <a:off x="3272207" y="1551927"/>
            <a:ext cx="0" cy="451329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descr="Evidence for Education Network | EEF">
            <a:extLst>
              <a:ext uri="{FF2B5EF4-FFF2-40B4-BE49-F238E27FC236}">
                <a16:creationId xmlns:a16="http://schemas.microsoft.com/office/drawing/2014/main" id="{9AE5C301-B311-27E9-3317-6E5736237D1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782" b="23759"/>
          <a:stretch/>
        </p:blipFill>
        <p:spPr bwMode="auto">
          <a:xfrm>
            <a:off x="371369" y="1425515"/>
            <a:ext cx="2589836" cy="9607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vidence For Education Network | EEN">
            <a:extLst>
              <a:ext uri="{FF2B5EF4-FFF2-40B4-BE49-F238E27FC236}">
                <a16:creationId xmlns:a16="http://schemas.microsoft.com/office/drawing/2014/main" id="{D4C7B421-837D-5476-CC7D-062B444342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5611" y="1467365"/>
            <a:ext cx="1853289" cy="10424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search Schools Network – Institute for Effective Education">
            <a:extLst>
              <a:ext uri="{FF2B5EF4-FFF2-40B4-BE49-F238E27FC236}">
                <a16:creationId xmlns:a16="http://schemas.microsoft.com/office/drawing/2014/main" id="{1BF1452F-31E3-33C9-97F8-E01EAA30F7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9939" y="1730321"/>
            <a:ext cx="1631663" cy="13118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483D8DB-33B0-E684-24C0-5ED2BD9C102A}"/>
              </a:ext>
            </a:extLst>
          </p:cNvPr>
          <p:cNvPicPr>
            <a:picLocks noChangeAspect="1"/>
          </p:cNvPicPr>
          <p:nvPr/>
        </p:nvPicPr>
        <p:blipFill>
          <a:blip r:embed="rId6"/>
          <a:stretch>
            <a:fillRect/>
          </a:stretch>
        </p:blipFill>
        <p:spPr>
          <a:xfrm>
            <a:off x="188122" y="2574189"/>
            <a:ext cx="2890414" cy="1767387"/>
          </a:xfrm>
          <a:prstGeom prst="rect">
            <a:avLst/>
          </a:prstGeom>
        </p:spPr>
      </p:pic>
      <p:pic>
        <p:nvPicPr>
          <p:cNvPr id="18" name="Picture 17">
            <a:extLst>
              <a:ext uri="{FF2B5EF4-FFF2-40B4-BE49-F238E27FC236}">
                <a16:creationId xmlns:a16="http://schemas.microsoft.com/office/drawing/2014/main" id="{735766B8-A3FC-9A48-F995-C1F9F9FB99CD}"/>
              </a:ext>
            </a:extLst>
          </p:cNvPr>
          <p:cNvPicPr>
            <a:picLocks noChangeAspect="1"/>
          </p:cNvPicPr>
          <p:nvPr/>
        </p:nvPicPr>
        <p:blipFill rotWithShape="1">
          <a:blip r:embed="rId7"/>
          <a:srcRect l="6682" t="10534" r="9855"/>
          <a:stretch/>
        </p:blipFill>
        <p:spPr>
          <a:xfrm>
            <a:off x="9673109" y="2982901"/>
            <a:ext cx="2249003" cy="1793603"/>
          </a:xfrm>
          <a:prstGeom prst="rect">
            <a:avLst/>
          </a:prstGeom>
        </p:spPr>
      </p:pic>
      <p:pic>
        <p:nvPicPr>
          <p:cNvPr id="22" name="Picture 2" descr="Maths Hubs | NCETM">
            <a:extLst>
              <a:ext uri="{FF2B5EF4-FFF2-40B4-BE49-F238E27FC236}">
                <a16:creationId xmlns:a16="http://schemas.microsoft.com/office/drawing/2014/main" id="{76A3BE0D-FC42-D762-59BB-94F40DD49E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7383" y="1444661"/>
            <a:ext cx="1549556" cy="3541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partment for Education to include skills and universities">
            <a:extLst>
              <a:ext uri="{FF2B5EF4-FFF2-40B4-BE49-F238E27FC236}">
                <a16:creationId xmlns:a16="http://schemas.microsoft.com/office/drawing/2014/main" id="{8997243C-F1C8-57CB-DF65-97B07D3855E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100" t="18174" r="27541" b="24195"/>
          <a:stretch/>
        </p:blipFill>
        <p:spPr bwMode="auto">
          <a:xfrm>
            <a:off x="7846152" y="2801167"/>
            <a:ext cx="1230099" cy="8028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448C3506-2CFE-E9D7-B829-8E90640BFE42}"/>
              </a:ext>
            </a:extLst>
          </p:cNvPr>
          <p:cNvPicPr>
            <a:picLocks noChangeAspect="1"/>
          </p:cNvPicPr>
          <p:nvPr/>
        </p:nvPicPr>
        <p:blipFill>
          <a:blip r:embed="rId10"/>
          <a:stretch>
            <a:fillRect/>
          </a:stretch>
        </p:blipFill>
        <p:spPr>
          <a:xfrm>
            <a:off x="3675396" y="2559531"/>
            <a:ext cx="1573374" cy="1531654"/>
          </a:xfrm>
          <a:prstGeom prst="rect">
            <a:avLst/>
          </a:prstGeom>
        </p:spPr>
      </p:pic>
      <p:pic>
        <p:nvPicPr>
          <p:cNvPr id="27" name="Picture 26">
            <a:extLst>
              <a:ext uri="{FF2B5EF4-FFF2-40B4-BE49-F238E27FC236}">
                <a16:creationId xmlns:a16="http://schemas.microsoft.com/office/drawing/2014/main" id="{09EB0915-64A8-95F5-E0F5-5F3D62DD7369}"/>
              </a:ext>
            </a:extLst>
          </p:cNvPr>
          <p:cNvPicPr>
            <a:picLocks noChangeAspect="1"/>
          </p:cNvPicPr>
          <p:nvPr/>
        </p:nvPicPr>
        <p:blipFill>
          <a:blip r:embed="rId11"/>
          <a:stretch>
            <a:fillRect/>
          </a:stretch>
        </p:blipFill>
        <p:spPr>
          <a:xfrm>
            <a:off x="3721451" y="4286544"/>
            <a:ext cx="1469819" cy="1463344"/>
          </a:xfrm>
          <a:prstGeom prst="rect">
            <a:avLst/>
          </a:prstGeom>
        </p:spPr>
      </p:pic>
      <p:pic>
        <p:nvPicPr>
          <p:cNvPr id="29" name="Picture 28">
            <a:extLst>
              <a:ext uri="{FF2B5EF4-FFF2-40B4-BE49-F238E27FC236}">
                <a16:creationId xmlns:a16="http://schemas.microsoft.com/office/drawing/2014/main" id="{2E714186-748C-604D-0A55-C2353D8EBA8B}"/>
              </a:ext>
            </a:extLst>
          </p:cNvPr>
          <p:cNvPicPr>
            <a:picLocks noChangeAspect="1"/>
          </p:cNvPicPr>
          <p:nvPr/>
        </p:nvPicPr>
        <p:blipFill rotWithShape="1">
          <a:blip r:embed="rId12"/>
          <a:srcRect b="2076"/>
          <a:stretch/>
        </p:blipFill>
        <p:spPr>
          <a:xfrm>
            <a:off x="5248769" y="3325358"/>
            <a:ext cx="1485250" cy="1531654"/>
          </a:xfrm>
          <a:prstGeom prst="rect">
            <a:avLst/>
          </a:prstGeom>
        </p:spPr>
      </p:pic>
      <p:sp>
        <p:nvSpPr>
          <p:cNvPr id="31" name="TextBox 30">
            <a:extLst>
              <a:ext uri="{FF2B5EF4-FFF2-40B4-BE49-F238E27FC236}">
                <a16:creationId xmlns:a16="http://schemas.microsoft.com/office/drawing/2014/main" id="{A502B438-FD79-523E-D120-1DCA471BE09D}"/>
              </a:ext>
            </a:extLst>
          </p:cNvPr>
          <p:cNvSpPr txBox="1"/>
          <p:nvPr/>
        </p:nvSpPr>
        <p:spPr>
          <a:xfrm>
            <a:off x="346040" y="4748634"/>
            <a:ext cx="2738749" cy="830035"/>
          </a:xfrm>
          <a:prstGeom prst="rect">
            <a:avLst/>
          </a:prstGeom>
          <a:noFill/>
        </p:spPr>
        <p:txBody>
          <a:bodyPr wrap="square" rtlCol="0">
            <a:spAutoFit/>
          </a:bodyPr>
          <a:lstStyle/>
          <a:p>
            <a:r>
              <a:rPr lang="en-GB" sz="1598" dirty="0">
                <a:solidFill>
                  <a:srgbClr val="131C62"/>
                </a:solidFill>
                <a:latin typeface="+mn-lt"/>
                <a:ea typeface="Tahoma" panose="020B0604030504040204" pitchFamily="34" charset="0"/>
                <a:cs typeface="Tahoma" panose="020B0604030504040204" pitchFamily="34" charset="0"/>
              </a:rPr>
              <a:t>Shared standards</a:t>
            </a:r>
          </a:p>
          <a:p>
            <a:r>
              <a:rPr lang="en-GB" sz="1598" dirty="0">
                <a:solidFill>
                  <a:srgbClr val="131C62"/>
                </a:solidFill>
                <a:latin typeface="+mn-lt"/>
                <a:ea typeface="Tahoma" panose="020B0604030504040204" pitchFamily="34" charset="0"/>
                <a:cs typeface="Tahoma" panose="020B0604030504040204" pitchFamily="34" charset="0"/>
              </a:rPr>
              <a:t>Peer learning</a:t>
            </a:r>
          </a:p>
          <a:p>
            <a:r>
              <a:rPr lang="en-GB" sz="1598" dirty="0">
                <a:solidFill>
                  <a:srgbClr val="131C62"/>
                </a:solidFill>
                <a:latin typeface="+mn-lt"/>
                <a:ea typeface="Tahoma" panose="020B0604030504040204" pitchFamily="34" charset="0"/>
                <a:cs typeface="Tahoma" panose="020B0604030504040204" pitchFamily="34" charset="0"/>
              </a:rPr>
              <a:t>Methodological innovation</a:t>
            </a:r>
          </a:p>
        </p:txBody>
      </p:sp>
      <p:pic>
        <p:nvPicPr>
          <p:cNvPr id="1034" name="Picture 10" descr="NASUWT">
            <a:extLst>
              <a:ext uri="{FF2B5EF4-FFF2-40B4-BE49-F238E27FC236}">
                <a16:creationId xmlns:a16="http://schemas.microsoft.com/office/drawing/2014/main" id="{F0D62254-EA21-06D0-AC20-6D2E277B8C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33025" y="1893986"/>
            <a:ext cx="984564" cy="98456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0F003014-7D91-6DCD-231A-1C7FE1B4BAFC}"/>
              </a:ext>
            </a:extLst>
          </p:cNvPr>
          <p:cNvPicPr>
            <a:picLocks noChangeAspect="1"/>
          </p:cNvPicPr>
          <p:nvPr/>
        </p:nvPicPr>
        <p:blipFill>
          <a:blip r:embed="rId14"/>
          <a:stretch>
            <a:fillRect/>
          </a:stretch>
        </p:blipFill>
        <p:spPr>
          <a:xfrm>
            <a:off x="7675619" y="3705176"/>
            <a:ext cx="1731944" cy="1191213"/>
          </a:xfrm>
          <a:prstGeom prst="rect">
            <a:avLst/>
          </a:prstGeom>
          <a:ln>
            <a:solidFill>
              <a:schemeClr val="bg1">
                <a:lumMod val="85000"/>
              </a:schemeClr>
            </a:solidFill>
          </a:ln>
        </p:spPr>
      </p:pic>
      <p:pic>
        <p:nvPicPr>
          <p:cNvPr id="39" name="Picture 38">
            <a:extLst>
              <a:ext uri="{FF2B5EF4-FFF2-40B4-BE49-F238E27FC236}">
                <a16:creationId xmlns:a16="http://schemas.microsoft.com/office/drawing/2014/main" id="{95B8C3CE-1297-23AD-4B92-BE20DAC4D418}"/>
              </a:ext>
            </a:extLst>
          </p:cNvPr>
          <p:cNvPicPr>
            <a:picLocks noChangeAspect="1"/>
          </p:cNvPicPr>
          <p:nvPr/>
        </p:nvPicPr>
        <p:blipFill rotWithShape="1">
          <a:blip r:embed="rId15"/>
          <a:srcRect b="53196"/>
          <a:stretch/>
        </p:blipFill>
        <p:spPr>
          <a:xfrm>
            <a:off x="7582410" y="5084921"/>
            <a:ext cx="1471911" cy="1191213"/>
          </a:xfrm>
          <a:prstGeom prst="rect">
            <a:avLst/>
          </a:prstGeom>
          <a:ln>
            <a:solidFill>
              <a:schemeClr val="bg1">
                <a:lumMod val="85000"/>
              </a:schemeClr>
            </a:solidFill>
          </a:ln>
        </p:spPr>
      </p:pic>
      <p:cxnSp>
        <p:nvCxnSpPr>
          <p:cNvPr id="44" name="Connector: Elbow 43">
            <a:extLst>
              <a:ext uri="{FF2B5EF4-FFF2-40B4-BE49-F238E27FC236}">
                <a16:creationId xmlns:a16="http://schemas.microsoft.com/office/drawing/2014/main" id="{A6EC724B-26B4-3D40-783C-ED0FC376A018}"/>
              </a:ext>
            </a:extLst>
          </p:cNvPr>
          <p:cNvCxnSpPr>
            <a:cxnSpLocks/>
          </p:cNvCxnSpPr>
          <p:nvPr/>
        </p:nvCxnSpPr>
        <p:spPr>
          <a:xfrm>
            <a:off x="4459220" y="5717215"/>
            <a:ext cx="3123191" cy="241041"/>
          </a:xfrm>
          <a:prstGeom prst="bentConnector3">
            <a:avLst>
              <a:gd name="adj1" fmla="val 28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5CBC5C17-2FEB-0879-DE75-B46E019815DF}"/>
              </a:ext>
            </a:extLst>
          </p:cNvPr>
          <p:cNvCxnSpPr>
            <a:cxnSpLocks/>
          </p:cNvCxnSpPr>
          <p:nvPr/>
        </p:nvCxnSpPr>
        <p:spPr>
          <a:xfrm flipV="1">
            <a:off x="9054322" y="4776504"/>
            <a:ext cx="1743289" cy="1222380"/>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0CAEFE93-A250-F22D-EBF4-23425E24C233}"/>
              </a:ext>
            </a:extLst>
          </p:cNvPr>
          <p:cNvPicPr>
            <a:picLocks noChangeAspect="1"/>
          </p:cNvPicPr>
          <p:nvPr/>
        </p:nvPicPr>
        <p:blipFill rotWithShape="1">
          <a:blip r:embed="rId16"/>
          <a:srcRect r="1519" b="16572"/>
          <a:stretch/>
        </p:blipFill>
        <p:spPr>
          <a:xfrm>
            <a:off x="7348666" y="1429711"/>
            <a:ext cx="1943293" cy="1124180"/>
          </a:xfrm>
          <a:prstGeom prst="rect">
            <a:avLst/>
          </a:prstGeom>
          <a:ln>
            <a:solidFill>
              <a:schemeClr val="bg1">
                <a:lumMod val="85000"/>
              </a:schemeClr>
            </a:solidFill>
          </a:ln>
        </p:spPr>
      </p:pic>
    </p:spTree>
    <p:extLst>
      <p:ext uri="{BB962C8B-B14F-4D97-AF65-F5344CB8AC3E}">
        <p14:creationId xmlns:p14="http://schemas.microsoft.com/office/powerpoint/2010/main" val="3721801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6" name="TextBox 5">
            <a:extLst>
              <a:ext uri="{FF2B5EF4-FFF2-40B4-BE49-F238E27FC236}">
                <a16:creationId xmlns:a16="http://schemas.microsoft.com/office/drawing/2014/main" id="{01837838-0D1E-4BB8-928F-6D83F95598EC}"/>
              </a:ext>
            </a:extLst>
          </p:cNvPr>
          <p:cNvSpPr txBox="1"/>
          <p:nvPr/>
        </p:nvSpPr>
        <p:spPr>
          <a:xfrm>
            <a:off x="523875" y="583849"/>
            <a:ext cx="12001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31C62"/>
                </a:solidFill>
                <a:effectLst/>
                <a:uLnTx/>
                <a:uFillTx/>
                <a:latin typeface="+mj-lt"/>
                <a:cs typeface="Arial" panose="020B0604020202020204" pitchFamily="34" charset="0"/>
              </a:rPr>
              <a:t>Returning to education in England 2011 – what progress have we made?</a:t>
            </a:r>
          </a:p>
        </p:txBody>
      </p:sp>
      <p:grpSp>
        <p:nvGrpSpPr>
          <p:cNvPr id="2" name="Group 1">
            <a:extLst>
              <a:ext uri="{FF2B5EF4-FFF2-40B4-BE49-F238E27FC236}">
                <a16:creationId xmlns:a16="http://schemas.microsoft.com/office/drawing/2014/main" id="{3634F495-BC54-19EE-7923-569199038734}"/>
              </a:ext>
            </a:extLst>
          </p:cNvPr>
          <p:cNvGrpSpPr/>
          <p:nvPr/>
        </p:nvGrpSpPr>
        <p:grpSpPr>
          <a:xfrm>
            <a:off x="6318039" y="4037429"/>
            <a:ext cx="2380360" cy="933441"/>
            <a:chOff x="9728728" y="1665185"/>
            <a:chExt cx="2380360" cy="933441"/>
          </a:xfrm>
        </p:grpSpPr>
        <p:sp>
          <p:nvSpPr>
            <p:cNvPr id="3" name="Rectangle 2">
              <a:extLst>
                <a:ext uri="{FF2B5EF4-FFF2-40B4-BE49-F238E27FC236}">
                  <a16:creationId xmlns:a16="http://schemas.microsoft.com/office/drawing/2014/main" id="{874134FF-9A8D-F445-20A8-4013D4BD4C26}"/>
                </a:ext>
              </a:extLst>
            </p:cNvPr>
            <p:cNvSpPr/>
            <p:nvPr/>
          </p:nvSpPr>
          <p:spPr>
            <a:xfrm>
              <a:off x="9728728" y="1695762"/>
              <a:ext cx="1355724" cy="768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2800" b="1">
                  <a:solidFill>
                    <a:srgbClr val="FF530D"/>
                  </a:solidFill>
                  <a:latin typeface="Helvetica Neue"/>
                </a:rPr>
                <a:t>1.7m</a:t>
              </a:r>
              <a:r>
                <a:rPr lang="en-GB" sz="2800" b="1">
                  <a:solidFill>
                    <a:schemeClr val="tx1"/>
                  </a:solidFill>
                  <a:latin typeface="Helvetica Neue"/>
                </a:rPr>
                <a:t> </a:t>
              </a:r>
              <a:r>
                <a:rPr lang="en-GB" sz="1400">
                  <a:solidFill>
                    <a:schemeClr val="tx1"/>
                  </a:solidFill>
                  <a:latin typeface="Helvetica Neue"/>
                </a:rPr>
                <a:t>children involved in EEF projects</a:t>
              </a:r>
            </a:p>
          </p:txBody>
        </p:sp>
        <p:grpSp>
          <p:nvGrpSpPr>
            <p:cNvPr id="4" name="Group 3">
              <a:extLst>
                <a:ext uri="{FF2B5EF4-FFF2-40B4-BE49-F238E27FC236}">
                  <a16:creationId xmlns:a16="http://schemas.microsoft.com/office/drawing/2014/main" id="{078547B2-EC15-22BF-5836-A6CDDFE288A5}"/>
                </a:ext>
              </a:extLst>
            </p:cNvPr>
            <p:cNvGrpSpPr/>
            <p:nvPr/>
          </p:nvGrpSpPr>
          <p:grpSpPr>
            <a:xfrm>
              <a:off x="11022227" y="1665185"/>
              <a:ext cx="1086861" cy="933441"/>
              <a:chOff x="11022227" y="1665185"/>
              <a:chExt cx="1086861" cy="933441"/>
            </a:xfrm>
          </p:grpSpPr>
          <p:grpSp>
            <p:nvGrpSpPr>
              <p:cNvPr id="5" name="Group 4">
                <a:extLst>
                  <a:ext uri="{FF2B5EF4-FFF2-40B4-BE49-F238E27FC236}">
                    <a16:creationId xmlns:a16="http://schemas.microsoft.com/office/drawing/2014/main" id="{EEFF8B8F-143C-1CC4-B0D4-E2F20013F090}"/>
                  </a:ext>
                </a:extLst>
              </p:cNvPr>
              <p:cNvGrpSpPr/>
              <p:nvPr/>
            </p:nvGrpSpPr>
            <p:grpSpPr>
              <a:xfrm>
                <a:off x="11022227" y="1665185"/>
                <a:ext cx="1086861" cy="293621"/>
                <a:chOff x="499700" y="1603169"/>
                <a:chExt cx="1086861" cy="293621"/>
              </a:xfrm>
            </p:grpSpPr>
            <p:pic>
              <p:nvPicPr>
                <p:cNvPr id="23" name="Picture 22">
                  <a:extLst>
                    <a:ext uri="{FF2B5EF4-FFF2-40B4-BE49-F238E27FC236}">
                      <a16:creationId xmlns:a16="http://schemas.microsoft.com/office/drawing/2014/main" id="{81C3CECF-D7F2-2D75-D37B-19C36BD44081}"/>
                    </a:ext>
                  </a:extLst>
                </p:cNvPr>
                <p:cNvPicPr>
                  <a:picLocks noChangeAspect="1"/>
                </p:cNvPicPr>
                <p:nvPr/>
              </p:nvPicPr>
              <p:blipFill>
                <a:blip r:embed="rId3"/>
                <a:stretch>
                  <a:fillRect/>
                </a:stretch>
              </p:blipFill>
              <p:spPr>
                <a:xfrm>
                  <a:off x="499700" y="1603169"/>
                  <a:ext cx="172461" cy="293621"/>
                </a:xfrm>
                <a:prstGeom prst="rect">
                  <a:avLst/>
                </a:prstGeom>
              </p:spPr>
            </p:pic>
            <p:pic>
              <p:nvPicPr>
                <p:cNvPr id="24" name="Picture 23">
                  <a:extLst>
                    <a:ext uri="{FF2B5EF4-FFF2-40B4-BE49-F238E27FC236}">
                      <a16:creationId xmlns:a16="http://schemas.microsoft.com/office/drawing/2014/main" id="{BC52593A-75DC-8EBF-92AE-527D4537C8DD}"/>
                    </a:ext>
                  </a:extLst>
                </p:cNvPr>
                <p:cNvPicPr>
                  <a:picLocks noChangeAspect="1"/>
                </p:cNvPicPr>
                <p:nvPr/>
              </p:nvPicPr>
              <p:blipFill>
                <a:blip r:embed="rId3"/>
                <a:stretch>
                  <a:fillRect/>
                </a:stretch>
              </p:blipFill>
              <p:spPr>
                <a:xfrm>
                  <a:off x="652100" y="1603169"/>
                  <a:ext cx="172461" cy="293621"/>
                </a:xfrm>
                <a:prstGeom prst="rect">
                  <a:avLst/>
                </a:prstGeom>
              </p:spPr>
            </p:pic>
            <p:pic>
              <p:nvPicPr>
                <p:cNvPr id="25" name="Picture 24">
                  <a:extLst>
                    <a:ext uri="{FF2B5EF4-FFF2-40B4-BE49-F238E27FC236}">
                      <a16:creationId xmlns:a16="http://schemas.microsoft.com/office/drawing/2014/main" id="{944F0D17-E4B6-54A0-4FF3-8F7D55A2807B}"/>
                    </a:ext>
                  </a:extLst>
                </p:cNvPr>
                <p:cNvPicPr>
                  <a:picLocks noChangeAspect="1"/>
                </p:cNvPicPr>
                <p:nvPr/>
              </p:nvPicPr>
              <p:blipFill>
                <a:blip r:embed="rId3"/>
                <a:stretch>
                  <a:fillRect/>
                </a:stretch>
              </p:blipFill>
              <p:spPr>
                <a:xfrm>
                  <a:off x="804500" y="1603169"/>
                  <a:ext cx="172461" cy="293621"/>
                </a:xfrm>
                <a:prstGeom prst="rect">
                  <a:avLst/>
                </a:prstGeom>
              </p:spPr>
            </p:pic>
            <p:pic>
              <p:nvPicPr>
                <p:cNvPr id="26" name="Picture 25">
                  <a:extLst>
                    <a:ext uri="{FF2B5EF4-FFF2-40B4-BE49-F238E27FC236}">
                      <a16:creationId xmlns:a16="http://schemas.microsoft.com/office/drawing/2014/main" id="{82BBC0CE-3E55-B430-6DF7-C19DCF8F0E14}"/>
                    </a:ext>
                  </a:extLst>
                </p:cNvPr>
                <p:cNvPicPr>
                  <a:picLocks noChangeAspect="1"/>
                </p:cNvPicPr>
                <p:nvPr/>
              </p:nvPicPr>
              <p:blipFill>
                <a:blip r:embed="rId3"/>
                <a:stretch>
                  <a:fillRect/>
                </a:stretch>
              </p:blipFill>
              <p:spPr>
                <a:xfrm>
                  <a:off x="956900" y="1603169"/>
                  <a:ext cx="172461" cy="293621"/>
                </a:xfrm>
                <a:prstGeom prst="rect">
                  <a:avLst/>
                </a:prstGeom>
              </p:spPr>
            </p:pic>
            <p:pic>
              <p:nvPicPr>
                <p:cNvPr id="27" name="Picture 26">
                  <a:extLst>
                    <a:ext uri="{FF2B5EF4-FFF2-40B4-BE49-F238E27FC236}">
                      <a16:creationId xmlns:a16="http://schemas.microsoft.com/office/drawing/2014/main" id="{C741791A-9381-0E17-905E-CD93123E9B03}"/>
                    </a:ext>
                  </a:extLst>
                </p:cNvPr>
                <p:cNvPicPr>
                  <a:picLocks noChangeAspect="1"/>
                </p:cNvPicPr>
                <p:nvPr/>
              </p:nvPicPr>
              <p:blipFill>
                <a:blip r:embed="rId3"/>
                <a:stretch>
                  <a:fillRect/>
                </a:stretch>
              </p:blipFill>
              <p:spPr>
                <a:xfrm>
                  <a:off x="1109300" y="1603169"/>
                  <a:ext cx="172461" cy="293621"/>
                </a:xfrm>
                <a:prstGeom prst="rect">
                  <a:avLst/>
                </a:prstGeom>
              </p:spPr>
            </p:pic>
            <p:pic>
              <p:nvPicPr>
                <p:cNvPr id="28" name="Picture 27">
                  <a:extLst>
                    <a:ext uri="{FF2B5EF4-FFF2-40B4-BE49-F238E27FC236}">
                      <a16:creationId xmlns:a16="http://schemas.microsoft.com/office/drawing/2014/main" id="{10F1CD7F-911B-0482-F251-793DA974C829}"/>
                    </a:ext>
                  </a:extLst>
                </p:cNvPr>
                <p:cNvPicPr>
                  <a:picLocks noChangeAspect="1"/>
                </p:cNvPicPr>
                <p:nvPr/>
              </p:nvPicPr>
              <p:blipFill>
                <a:blip r:embed="rId3"/>
                <a:stretch>
                  <a:fillRect/>
                </a:stretch>
              </p:blipFill>
              <p:spPr>
                <a:xfrm>
                  <a:off x="1261700" y="1603169"/>
                  <a:ext cx="172461" cy="293621"/>
                </a:xfrm>
                <a:prstGeom prst="rect">
                  <a:avLst/>
                </a:prstGeom>
              </p:spPr>
            </p:pic>
            <p:pic>
              <p:nvPicPr>
                <p:cNvPr id="29" name="Picture 28">
                  <a:extLst>
                    <a:ext uri="{FF2B5EF4-FFF2-40B4-BE49-F238E27FC236}">
                      <a16:creationId xmlns:a16="http://schemas.microsoft.com/office/drawing/2014/main" id="{39F592BA-9F2B-6373-8B7F-53E3A3ECF771}"/>
                    </a:ext>
                  </a:extLst>
                </p:cNvPr>
                <p:cNvPicPr>
                  <a:picLocks noChangeAspect="1"/>
                </p:cNvPicPr>
                <p:nvPr/>
              </p:nvPicPr>
              <p:blipFill>
                <a:blip r:embed="rId3"/>
                <a:stretch>
                  <a:fillRect/>
                </a:stretch>
              </p:blipFill>
              <p:spPr>
                <a:xfrm>
                  <a:off x="1414100" y="1603169"/>
                  <a:ext cx="172461" cy="293621"/>
                </a:xfrm>
                <a:prstGeom prst="rect">
                  <a:avLst/>
                </a:prstGeom>
              </p:spPr>
            </p:pic>
          </p:grpSp>
          <p:grpSp>
            <p:nvGrpSpPr>
              <p:cNvPr id="7" name="Group 6">
                <a:extLst>
                  <a:ext uri="{FF2B5EF4-FFF2-40B4-BE49-F238E27FC236}">
                    <a16:creationId xmlns:a16="http://schemas.microsoft.com/office/drawing/2014/main" id="{01E49B7B-1D4E-A14F-64E0-1C72C93C7D71}"/>
                  </a:ext>
                </a:extLst>
              </p:cNvPr>
              <p:cNvGrpSpPr/>
              <p:nvPr/>
            </p:nvGrpSpPr>
            <p:grpSpPr>
              <a:xfrm>
                <a:off x="11022227" y="1973178"/>
                <a:ext cx="1086861" cy="293621"/>
                <a:chOff x="499700" y="1603169"/>
                <a:chExt cx="1086861" cy="293621"/>
              </a:xfrm>
            </p:grpSpPr>
            <p:pic>
              <p:nvPicPr>
                <p:cNvPr id="16" name="Picture 15">
                  <a:extLst>
                    <a:ext uri="{FF2B5EF4-FFF2-40B4-BE49-F238E27FC236}">
                      <a16:creationId xmlns:a16="http://schemas.microsoft.com/office/drawing/2014/main" id="{43D9031D-0A8F-8EC7-69B5-EE4EB04A943A}"/>
                    </a:ext>
                  </a:extLst>
                </p:cNvPr>
                <p:cNvPicPr>
                  <a:picLocks noChangeAspect="1"/>
                </p:cNvPicPr>
                <p:nvPr/>
              </p:nvPicPr>
              <p:blipFill>
                <a:blip r:embed="rId3"/>
                <a:stretch>
                  <a:fillRect/>
                </a:stretch>
              </p:blipFill>
              <p:spPr>
                <a:xfrm>
                  <a:off x="499700" y="1603169"/>
                  <a:ext cx="172461" cy="293621"/>
                </a:xfrm>
                <a:prstGeom prst="rect">
                  <a:avLst/>
                </a:prstGeom>
              </p:spPr>
            </p:pic>
            <p:pic>
              <p:nvPicPr>
                <p:cNvPr id="17" name="Picture 16">
                  <a:extLst>
                    <a:ext uri="{FF2B5EF4-FFF2-40B4-BE49-F238E27FC236}">
                      <a16:creationId xmlns:a16="http://schemas.microsoft.com/office/drawing/2014/main" id="{FACD48C4-35E1-57BC-05AA-8DC07146E3B2}"/>
                    </a:ext>
                  </a:extLst>
                </p:cNvPr>
                <p:cNvPicPr>
                  <a:picLocks noChangeAspect="1"/>
                </p:cNvPicPr>
                <p:nvPr/>
              </p:nvPicPr>
              <p:blipFill>
                <a:blip r:embed="rId3"/>
                <a:stretch>
                  <a:fillRect/>
                </a:stretch>
              </p:blipFill>
              <p:spPr>
                <a:xfrm>
                  <a:off x="652100" y="1603169"/>
                  <a:ext cx="172461" cy="293621"/>
                </a:xfrm>
                <a:prstGeom prst="rect">
                  <a:avLst/>
                </a:prstGeom>
              </p:spPr>
            </p:pic>
            <p:pic>
              <p:nvPicPr>
                <p:cNvPr id="18" name="Picture 17">
                  <a:extLst>
                    <a:ext uri="{FF2B5EF4-FFF2-40B4-BE49-F238E27FC236}">
                      <a16:creationId xmlns:a16="http://schemas.microsoft.com/office/drawing/2014/main" id="{394AB025-EBA7-4A4D-1D5F-3910F611F213}"/>
                    </a:ext>
                  </a:extLst>
                </p:cNvPr>
                <p:cNvPicPr>
                  <a:picLocks noChangeAspect="1"/>
                </p:cNvPicPr>
                <p:nvPr/>
              </p:nvPicPr>
              <p:blipFill>
                <a:blip r:embed="rId3"/>
                <a:stretch>
                  <a:fillRect/>
                </a:stretch>
              </p:blipFill>
              <p:spPr>
                <a:xfrm>
                  <a:off x="804500" y="1603169"/>
                  <a:ext cx="172461" cy="293621"/>
                </a:xfrm>
                <a:prstGeom prst="rect">
                  <a:avLst/>
                </a:prstGeom>
              </p:spPr>
            </p:pic>
            <p:pic>
              <p:nvPicPr>
                <p:cNvPr id="19" name="Picture 18">
                  <a:extLst>
                    <a:ext uri="{FF2B5EF4-FFF2-40B4-BE49-F238E27FC236}">
                      <a16:creationId xmlns:a16="http://schemas.microsoft.com/office/drawing/2014/main" id="{40565F1E-28FD-2A73-C591-E05922B9575D}"/>
                    </a:ext>
                  </a:extLst>
                </p:cNvPr>
                <p:cNvPicPr>
                  <a:picLocks noChangeAspect="1"/>
                </p:cNvPicPr>
                <p:nvPr/>
              </p:nvPicPr>
              <p:blipFill>
                <a:blip r:embed="rId3"/>
                <a:stretch>
                  <a:fillRect/>
                </a:stretch>
              </p:blipFill>
              <p:spPr>
                <a:xfrm>
                  <a:off x="956900" y="1603169"/>
                  <a:ext cx="172461" cy="293621"/>
                </a:xfrm>
                <a:prstGeom prst="rect">
                  <a:avLst/>
                </a:prstGeom>
              </p:spPr>
            </p:pic>
            <p:pic>
              <p:nvPicPr>
                <p:cNvPr id="20" name="Picture 19">
                  <a:extLst>
                    <a:ext uri="{FF2B5EF4-FFF2-40B4-BE49-F238E27FC236}">
                      <a16:creationId xmlns:a16="http://schemas.microsoft.com/office/drawing/2014/main" id="{63D7ABA4-04B0-1870-330B-4A00B41B5320}"/>
                    </a:ext>
                  </a:extLst>
                </p:cNvPr>
                <p:cNvPicPr>
                  <a:picLocks noChangeAspect="1"/>
                </p:cNvPicPr>
                <p:nvPr/>
              </p:nvPicPr>
              <p:blipFill>
                <a:blip r:embed="rId3"/>
                <a:stretch>
                  <a:fillRect/>
                </a:stretch>
              </p:blipFill>
              <p:spPr>
                <a:xfrm>
                  <a:off x="1109300" y="1603169"/>
                  <a:ext cx="172461" cy="293621"/>
                </a:xfrm>
                <a:prstGeom prst="rect">
                  <a:avLst/>
                </a:prstGeom>
              </p:spPr>
            </p:pic>
            <p:pic>
              <p:nvPicPr>
                <p:cNvPr id="21" name="Picture 20">
                  <a:extLst>
                    <a:ext uri="{FF2B5EF4-FFF2-40B4-BE49-F238E27FC236}">
                      <a16:creationId xmlns:a16="http://schemas.microsoft.com/office/drawing/2014/main" id="{18635D88-DA26-A168-65D9-4B807389AA50}"/>
                    </a:ext>
                  </a:extLst>
                </p:cNvPr>
                <p:cNvPicPr>
                  <a:picLocks noChangeAspect="1"/>
                </p:cNvPicPr>
                <p:nvPr/>
              </p:nvPicPr>
              <p:blipFill>
                <a:blip r:embed="rId3"/>
                <a:stretch>
                  <a:fillRect/>
                </a:stretch>
              </p:blipFill>
              <p:spPr>
                <a:xfrm>
                  <a:off x="1261700" y="1603169"/>
                  <a:ext cx="172461" cy="293621"/>
                </a:xfrm>
                <a:prstGeom prst="rect">
                  <a:avLst/>
                </a:prstGeom>
              </p:spPr>
            </p:pic>
            <p:pic>
              <p:nvPicPr>
                <p:cNvPr id="22" name="Picture 21">
                  <a:extLst>
                    <a:ext uri="{FF2B5EF4-FFF2-40B4-BE49-F238E27FC236}">
                      <a16:creationId xmlns:a16="http://schemas.microsoft.com/office/drawing/2014/main" id="{5B8C669B-C8C8-4318-7E9A-15E3F2CD43A6}"/>
                    </a:ext>
                  </a:extLst>
                </p:cNvPr>
                <p:cNvPicPr>
                  <a:picLocks noChangeAspect="1"/>
                </p:cNvPicPr>
                <p:nvPr/>
              </p:nvPicPr>
              <p:blipFill>
                <a:blip r:embed="rId3"/>
                <a:stretch>
                  <a:fillRect/>
                </a:stretch>
              </p:blipFill>
              <p:spPr>
                <a:xfrm>
                  <a:off x="1414100" y="1603169"/>
                  <a:ext cx="172461" cy="293621"/>
                </a:xfrm>
                <a:prstGeom prst="rect">
                  <a:avLst/>
                </a:prstGeom>
              </p:spPr>
            </p:pic>
          </p:grpSp>
          <p:grpSp>
            <p:nvGrpSpPr>
              <p:cNvPr id="8" name="Group 7">
                <a:extLst>
                  <a:ext uri="{FF2B5EF4-FFF2-40B4-BE49-F238E27FC236}">
                    <a16:creationId xmlns:a16="http://schemas.microsoft.com/office/drawing/2014/main" id="{F7570E1C-4FC5-B1AF-3883-E3A23AD84161}"/>
                  </a:ext>
                </a:extLst>
              </p:cNvPr>
              <p:cNvGrpSpPr/>
              <p:nvPr/>
            </p:nvGrpSpPr>
            <p:grpSpPr>
              <a:xfrm>
                <a:off x="11022227" y="2305005"/>
                <a:ext cx="1086861" cy="293621"/>
                <a:chOff x="499700" y="1603169"/>
                <a:chExt cx="1086861" cy="293621"/>
              </a:xfrm>
            </p:grpSpPr>
            <p:pic>
              <p:nvPicPr>
                <p:cNvPr id="9" name="Picture 8">
                  <a:extLst>
                    <a:ext uri="{FF2B5EF4-FFF2-40B4-BE49-F238E27FC236}">
                      <a16:creationId xmlns:a16="http://schemas.microsoft.com/office/drawing/2014/main" id="{CE838C35-891A-51C7-2130-CA9BB10A98FE}"/>
                    </a:ext>
                  </a:extLst>
                </p:cNvPr>
                <p:cNvPicPr>
                  <a:picLocks noChangeAspect="1"/>
                </p:cNvPicPr>
                <p:nvPr/>
              </p:nvPicPr>
              <p:blipFill>
                <a:blip r:embed="rId3"/>
                <a:stretch>
                  <a:fillRect/>
                </a:stretch>
              </p:blipFill>
              <p:spPr>
                <a:xfrm>
                  <a:off x="499700" y="1603169"/>
                  <a:ext cx="172461" cy="293621"/>
                </a:xfrm>
                <a:prstGeom prst="rect">
                  <a:avLst/>
                </a:prstGeom>
              </p:spPr>
            </p:pic>
            <p:pic>
              <p:nvPicPr>
                <p:cNvPr id="10" name="Picture 9">
                  <a:extLst>
                    <a:ext uri="{FF2B5EF4-FFF2-40B4-BE49-F238E27FC236}">
                      <a16:creationId xmlns:a16="http://schemas.microsoft.com/office/drawing/2014/main" id="{DA2580A8-F260-4864-3C42-2036AD8CADEB}"/>
                    </a:ext>
                  </a:extLst>
                </p:cNvPr>
                <p:cNvPicPr>
                  <a:picLocks noChangeAspect="1"/>
                </p:cNvPicPr>
                <p:nvPr/>
              </p:nvPicPr>
              <p:blipFill>
                <a:blip r:embed="rId3"/>
                <a:stretch>
                  <a:fillRect/>
                </a:stretch>
              </p:blipFill>
              <p:spPr>
                <a:xfrm>
                  <a:off x="652100" y="1603169"/>
                  <a:ext cx="172461" cy="293621"/>
                </a:xfrm>
                <a:prstGeom prst="rect">
                  <a:avLst/>
                </a:prstGeom>
              </p:spPr>
            </p:pic>
            <p:pic>
              <p:nvPicPr>
                <p:cNvPr id="11" name="Picture 10">
                  <a:extLst>
                    <a:ext uri="{FF2B5EF4-FFF2-40B4-BE49-F238E27FC236}">
                      <a16:creationId xmlns:a16="http://schemas.microsoft.com/office/drawing/2014/main" id="{F85FF67E-2F5D-6CF4-8F74-2D12793B155C}"/>
                    </a:ext>
                  </a:extLst>
                </p:cNvPr>
                <p:cNvPicPr>
                  <a:picLocks noChangeAspect="1"/>
                </p:cNvPicPr>
                <p:nvPr/>
              </p:nvPicPr>
              <p:blipFill>
                <a:blip r:embed="rId3"/>
                <a:stretch>
                  <a:fillRect/>
                </a:stretch>
              </p:blipFill>
              <p:spPr>
                <a:xfrm>
                  <a:off x="804500" y="1603169"/>
                  <a:ext cx="172461" cy="293621"/>
                </a:xfrm>
                <a:prstGeom prst="rect">
                  <a:avLst/>
                </a:prstGeom>
              </p:spPr>
            </p:pic>
            <p:pic>
              <p:nvPicPr>
                <p:cNvPr id="12" name="Picture 11">
                  <a:extLst>
                    <a:ext uri="{FF2B5EF4-FFF2-40B4-BE49-F238E27FC236}">
                      <a16:creationId xmlns:a16="http://schemas.microsoft.com/office/drawing/2014/main" id="{04F58E76-65F3-BCDA-CB46-CDB7850DCD28}"/>
                    </a:ext>
                  </a:extLst>
                </p:cNvPr>
                <p:cNvPicPr>
                  <a:picLocks noChangeAspect="1"/>
                </p:cNvPicPr>
                <p:nvPr/>
              </p:nvPicPr>
              <p:blipFill>
                <a:blip r:embed="rId3"/>
                <a:stretch>
                  <a:fillRect/>
                </a:stretch>
              </p:blipFill>
              <p:spPr>
                <a:xfrm>
                  <a:off x="956900" y="1603169"/>
                  <a:ext cx="172461" cy="293621"/>
                </a:xfrm>
                <a:prstGeom prst="rect">
                  <a:avLst/>
                </a:prstGeom>
              </p:spPr>
            </p:pic>
            <p:pic>
              <p:nvPicPr>
                <p:cNvPr id="13" name="Picture 12">
                  <a:extLst>
                    <a:ext uri="{FF2B5EF4-FFF2-40B4-BE49-F238E27FC236}">
                      <a16:creationId xmlns:a16="http://schemas.microsoft.com/office/drawing/2014/main" id="{364CF65E-6795-E94D-B889-6271DC05EFA5}"/>
                    </a:ext>
                  </a:extLst>
                </p:cNvPr>
                <p:cNvPicPr>
                  <a:picLocks noChangeAspect="1"/>
                </p:cNvPicPr>
                <p:nvPr/>
              </p:nvPicPr>
              <p:blipFill>
                <a:blip r:embed="rId3"/>
                <a:stretch>
                  <a:fillRect/>
                </a:stretch>
              </p:blipFill>
              <p:spPr>
                <a:xfrm>
                  <a:off x="1109300" y="1603169"/>
                  <a:ext cx="172461" cy="293621"/>
                </a:xfrm>
                <a:prstGeom prst="rect">
                  <a:avLst/>
                </a:prstGeom>
              </p:spPr>
            </p:pic>
            <p:pic>
              <p:nvPicPr>
                <p:cNvPr id="14" name="Picture 13">
                  <a:extLst>
                    <a:ext uri="{FF2B5EF4-FFF2-40B4-BE49-F238E27FC236}">
                      <a16:creationId xmlns:a16="http://schemas.microsoft.com/office/drawing/2014/main" id="{65826583-6E9F-DD56-93A8-24DDC7344C04}"/>
                    </a:ext>
                  </a:extLst>
                </p:cNvPr>
                <p:cNvPicPr>
                  <a:picLocks noChangeAspect="1"/>
                </p:cNvPicPr>
                <p:nvPr/>
              </p:nvPicPr>
              <p:blipFill>
                <a:blip r:embed="rId3"/>
                <a:stretch>
                  <a:fillRect/>
                </a:stretch>
              </p:blipFill>
              <p:spPr>
                <a:xfrm>
                  <a:off x="1261700" y="1603169"/>
                  <a:ext cx="172461" cy="293621"/>
                </a:xfrm>
                <a:prstGeom prst="rect">
                  <a:avLst/>
                </a:prstGeom>
              </p:spPr>
            </p:pic>
            <p:pic>
              <p:nvPicPr>
                <p:cNvPr id="15" name="Picture 14">
                  <a:extLst>
                    <a:ext uri="{FF2B5EF4-FFF2-40B4-BE49-F238E27FC236}">
                      <a16:creationId xmlns:a16="http://schemas.microsoft.com/office/drawing/2014/main" id="{C72215B3-241F-A6AB-D098-56796D78CF54}"/>
                    </a:ext>
                  </a:extLst>
                </p:cNvPr>
                <p:cNvPicPr>
                  <a:picLocks noChangeAspect="1"/>
                </p:cNvPicPr>
                <p:nvPr/>
              </p:nvPicPr>
              <p:blipFill>
                <a:blip r:embed="rId3"/>
                <a:stretch>
                  <a:fillRect/>
                </a:stretch>
              </p:blipFill>
              <p:spPr>
                <a:xfrm>
                  <a:off x="1414100" y="1603169"/>
                  <a:ext cx="172461" cy="293621"/>
                </a:xfrm>
                <a:prstGeom prst="rect">
                  <a:avLst/>
                </a:prstGeom>
              </p:spPr>
            </p:pic>
          </p:grpSp>
        </p:grpSp>
      </p:grpSp>
      <p:grpSp>
        <p:nvGrpSpPr>
          <p:cNvPr id="30" name="Group 29">
            <a:extLst>
              <a:ext uri="{FF2B5EF4-FFF2-40B4-BE49-F238E27FC236}">
                <a16:creationId xmlns:a16="http://schemas.microsoft.com/office/drawing/2014/main" id="{13F4AAC8-194F-32F5-E381-1160B358DC7F}"/>
              </a:ext>
            </a:extLst>
          </p:cNvPr>
          <p:cNvGrpSpPr/>
          <p:nvPr/>
        </p:nvGrpSpPr>
        <p:grpSpPr>
          <a:xfrm>
            <a:off x="6380126" y="1633637"/>
            <a:ext cx="4636546" cy="707887"/>
            <a:chOff x="7048068" y="3556440"/>
            <a:chExt cx="4636546" cy="707887"/>
          </a:xfrm>
        </p:grpSpPr>
        <p:sp>
          <p:nvSpPr>
            <p:cNvPr id="31" name="Rectangle 30">
              <a:extLst>
                <a:ext uri="{FF2B5EF4-FFF2-40B4-BE49-F238E27FC236}">
                  <a16:creationId xmlns:a16="http://schemas.microsoft.com/office/drawing/2014/main" id="{AA095A03-43D2-630B-74DA-43F1418A5D3C}"/>
                </a:ext>
              </a:extLst>
            </p:cNvPr>
            <p:cNvSpPr/>
            <p:nvPr/>
          </p:nvSpPr>
          <p:spPr>
            <a:xfrm>
              <a:off x="7048068" y="3556440"/>
              <a:ext cx="2159652" cy="707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GB" sz="2800" b="1">
                  <a:solidFill>
                    <a:srgbClr val="FF530D"/>
                  </a:solidFill>
                  <a:latin typeface="Helvetica Neue"/>
                </a:rPr>
                <a:t>70% </a:t>
              </a:r>
              <a:r>
                <a:rPr lang="en-GB" sz="1400">
                  <a:solidFill>
                    <a:schemeClr val="tx1"/>
                  </a:solidFill>
                  <a:latin typeface="Helvetica Neue"/>
                </a:rPr>
                <a:t>of senior leaders use EEF’s Toolkit</a:t>
              </a:r>
            </a:p>
          </p:txBody>
        </p:sp>
        <p:grpSp>
          <p:nvGrpSpPr>
            <p:cNvPr id="32" name="Group 31">
              <a:extLst>
                <a:ext uri="{FF2B5EF4-FFF2-40B4-BE49-F238E27FC236}">
                  <a16:creationId xmlns:a16="http://schemas.microsoft.com/office/drawing/2014/main" id="{354E670C-5891-CD20-2384-DFE41BA9663E}"/>
                </a:ext>
              </a:extLst>
            </p:cNvPr>
            <p:cNvGrpSpPr/>
            <p:nvPr/>
          </p:nvGrpSpPr>
          <p:grpSpPr>
            <a:xfrm>
              <a:off x="9235476" y="3746194"/>
              <a:ext cx="2449138" cy="384027"/>
              <a:chOff x="7653739" y="-12771"/>
              <a:chExt cx="3955765" cy="612000"/>
            </a:xfrm>
          </p:grpSpPr>
          <p:pic>
            <p:nvPicPr>
              <p:cNvPr id="33" name="Picture 32">
                <a:extLst>
                  <a:ext uri="{FF2B5EF4-FFF2-40B4-BE49-F238E27FC236}">
                    <a16:creationId xmlns:a16="http://schemas.microsoft.com/office/drawing/2014/main" id="{3B8775FD-53DA-614A-6827-B010BF4E9FB5}"/>
                  </a:ext>
                </a:extLst>
              </p:cNvPr>
              <p:cNvPicPr>
                <a:picLocks noChangeAspect="1"/>
              </p:cNvPicPr>
              <p:nvPr/>
            </p:nvPicPr>
            <p:blipFill>
              <a:blip r:embed="rId4"/>
              <a:stretch>
                <a:fillRect/>
              </a:stretch>
            </p:blipFill>
            <p:spPr>
              <a:xfrm>
                <a:off x="10424243" y="-12771"/>
                <a:ext cx="359220" cy="612000"/>
              </a:xfrm>
              <a:prstGeom prst="rect">
                <a:avLst/>
              </a:prstGeom>
            </p:spPr>
          </p:pic>
          <p:pic>
            <p:nvPicPr>
              <p:cNvPr id="34" name="Picture 33">
                <a:extLst>
                  <a:ext uri="{FF2B5EF4-FFF2-40B4-BE49-F238E27FC236}">
                    <a16:creationId xmlns:a16="http://schemas.microsoft.com/office/drawing/2014/main" id="{0B5D4681-64E7-F709-C910-D5E02457FB86}"/>
                  </a:ext>
                </a:extLst>
              </p:cNvPr>
              <p:cNvPicPr>
                <a:picLocks noChangeAspect="1"/>
              </p:cNvPicPr>
              <p:nvPr/>
            </p:nvPicPr>
            <p:blipFill>
              <a:blip r:embed="rId5"/>
              <a:stretch>
                <a:fillRect/>
              </a:stretch>
            </p:blipFill>
            <p:spPr>
              <a:xfrm>
                <a:off x="7653739" y="-12771"/>
                <a:ext cx="336052" cy="612000"/>
              </a:xfrm>
              <a:prstGeom prst="rect">
                <a:avLst/>
              </a:prstGeom>
            </p:spPr>
          </p:pic>
          <p:pic>
            <p:nvPicPr>
              <p:cNvPr id="35" name="Picture 34">
                <a:extLst>
                  <a:ext uri="{FF2B5EF4-FFF2-40B4-BE49-F238E27FC236}">
                    <a16:creationId xmlns:a16="http://schemas.microsoft.com/office/drawing/2014/main" id="{72929484-9BE3-ABFF-9188-BE427B7ED8EA}"/>
                  </a:ext>
                </a:extLst>
              </p:cNvPr>
              <p:cNvPicPr>
                <a:picLocks noChangeAspect="1"/>
              </p:cNvPicPr>
              <p:nvPr/>
            </p:nvPicPr>
            <p:blipFill>
              <a:blip r:embed="rId5"/>
              <a:stretch>
                <a:fillRect/>
              </a:stretch>
            </p:blipFill>
            <p:spPr>
              <a:xfrm>
                <a:off x="8823298" y="-12771"/>
                <a:ext cx="336052" cy="612000"/>
              </a:xfrm>
              <a:prstGeom prst="rect">
                <a:avLst/>
              </a:prstGeom>
            </p:spPr>
          </p:pic>
          <p:pic>
            <p:nvPicPr>
              <p:cNvPr id="36" name="Picture 35">
                <a:extLst>
                  <a:ext uri="{FF2B5EF4-FFF2-40B4-BE49-F238E27FC236}">
                    <a16:creationId xmlns:a16="http://schemas.microsoft.com/office/drawing/2014/main" id="{9F5D5009-A2AE-7AC2-B460-3BAB70635FED}"/>
                  </a:ext>
                </a:extLst>
              </p:cNvPr>
              <p:cNvPicPr>
                <a:picLocks noChangeAspect="1"/>
              </p:cNvPicPr>
              <p:nvPr/>
            </p:nvPicPr>
            <p:blipFill>
              <a:blip r:embed="rId5"/>
              <a:stretch>
                <a:fillRect/>
              </a:stretch>
            </p:blipFill>
            <p:spPr>
              <a:xfrm>
                <a:off x="8433445" y="-12771"/>
                <a:ext cx="336052" cy="612000"/>
              </a:xfrm>
              <a:prstGeom prst="rect">
                <a:avLst/>
              </a:prstGeom>
            </p:spPr>
          </p:pic>
          <p:pic>
            <p:nvPicPr>
              <p:cNvPr id="37" name="Picture 36">
                <a:extLst>
                  <a:ext uri="{FF2B5EF4-FFF2-40B4-BE49-F238E27FC236}">
                    <a16:creationId xmlns:a16="http://schemas.microsoft.com/office/drawing/2014/main" id="{F4F8BFD6-5A95-D9EE-A7D1-B9C511C3D892}"/>
                  </a:ext>
                </a:extLst>
              </p:cNvPr>
              <p:cNvPicPr>
                <a:picLocks noChangeAspect="1"/>
              </p:cNvPicPr>
              <p:nvPr/>
            </p:nvPicPr>
            <p:blipFill>
              <a:blip r:embed="rId5"/>
              <a:stretch>
                <a:fillRect/>
              </a:stretch>
            </p:blipFill>
            <p:spPr>
              <a:xfrm>
                <a:off x="8043592" y="-12771"/>
                <a:ext cx="336052" cy="612000"/>
              </a:xfrm>
              <a:prstGeom prst="rect">
                <a:avLst/>
              </a:prstGeom>
            </p:spPr>
          </p:pic>
          <p:pic>
            <p:nvPicPr>
              <p:cNvPr id="38" name="Picture 37">
                <a:extLst>
                  <a:ext uri="{FF2B5EF4-FFF2-40B4-BE49-F238E27FC236}">
                    <a16:creationId xmlns:a16="http://schemas.microsoft.com/office/drawing/2014/main" id="{8A473687-A918-D188-72BB-29F8B07DB6EC}"/>
                  </a:ext>
                </a:extLst>
              </p:cNvPr>
              <p:cNvPicPr>
                <a:picLocks noChangeAspect="1"/>
              </p:cNvPicPr>
              <p:nvPr/>
            </p:nvPicPr>
            <p:blipFill>
              <a:blip r:embed="rId5"/>
              <a:stretch>
                <a:fillRect/>
              </a:stretch>
            </p:blipFill>
            <p:spPr>
              <a:xfrm>
                <a:off x="9644539" y="-12771"/>
                <a:ext cx="336053" cy="612000"/>
              </a:xfrm>
              <a:prstGeom prst="rect">
                <a:avLst/>
              </a:prstGeom>
            </p:spPr>
          </p:pic>
          <p:pic>
            <p:nvPicPr>
              <p:cNvPr id="39" name="Picture 38">
                <a:extLst>
                  <a:ext uri="{FF2B5EF4-FFF2-40B4-BE49-F238E27FC236}">
                    <a16:creationId xmlns:a16="http://schemas.microsoft.com/office/drawing/2014/main" id="{7F710DBD-87CD-6C12-B297-CB33D9F998E9}"/>
                  </a:ext>
                </a:extLst>
              </p:cNvPr>
              <p:cNvPicPr>
                <a:picLocks noChangeAspect="1"/>
              </p:cNvPicPr>
              <p:nvPr/>
            </p:nvPicPr>
            <p:blipFill>
              <a:blip r:embed="rId5"/>
              <a:stretch>
                <a:fillRect/>
              </a:stretch>
            </p:blipFill>
            <p:spPr>
              <a:xfrm>
                <a:off x="10034391" y="-12771"/>
                <a:ext cx="336053" cy="612000"/>
              </a:xfrm>
              <a:prstGeom prst="rect">
                <a:avLst/>
              </a:prstGeom>
            </p:spPr>
          </p:pic>
          <p:pic>
            <p:nvPicPr>
              <p:cNvPr id="40" name="Picture 39">
                <a:extLst>
                  <a:ext uri="{FF2B5EF4-FFF2-40B4-BE49-F238E27FC236}">
                    <a16:creationId xmlns:a16="http://schemas.microsoft.com/office/drawing/2014/main" id="{CC4CBB05-C58A-9D4C-D0BB-8F2D237BE6D0}"/>
                  </a:ext>
                </a:extLst>
              </p:cNvPr>
              <p:cNvPicPr>
                <a:picLocks noChangeAspect="1"/>
              </p:cNvPicPr>
              <p:nvPr/>
            </p:nvPicPr>
            <p:blipFill>
              <a:blip r:embed="rId5"/>
              <a:stretch>
                <a:fillRect/>
              </a:stretch>
            </p:blipFill>
            <p:spPr>
              <a:xfrm>
                <a:off x="9213151" y="-12771"/>
                <a:ext cx="336052" cy="612000"/>
              </a:xfrm>
              <a:prstGeom prst="rect">
                <a:avLst/>
              </a:prstGeom>
            </p:spPr>
          </p:pic>
          <p:pic>
            <p:nvPicPr>
              <p:cNvPr id="41" name="Picture 40">
                <a:extLst>
                  <a:ext uri="{FF2B5EF4-FFF2-40B4-BE49-F238E27FC236}">
                    <a16:creationId xmlns:a16="http://schemas.microsoft.com/office/drawing/2014/main" id="{5ED55231-3BCB-75B2-C9B3-5D29C340B0ED}"/>
                  </a:ext>
                </a:extLst>
              </p:cNvPr>
              <p:cNvPicPr>
                <a:picLocks noChangeAspect="1"/>
              </p:cNvPicPr>
              <p:nvPr/>
            </p:nvPicPr>
            <p:blipFill>
              <a:blip r:embed="rId4"/>
              <a:stretch>
                <a:fillRect/>
              </a:stretch>
            </p:blipFill>
            <p:spPr>
              <a:xfrm>
                <a:off x="10837265" y="-12771"/>
                <a:ext cx="359220" cy="612000"/>
              </a:xfrm>
              <a:prstGeom prst="rect">
                <a:avLst/>
              </a:prstGeom>
            </p:spPr>
          </p:pic>
          <p:pic>
            <p:nvPicPr>
              <p:cNvPr id="42" name="Picture 41">
                <a:extLst>
                  <a:ext uri="{FF2B5EF4-FFF2-40B4-BE49-F238E27FC236}">
                    <a16:creationId xmlns:a16="http://schemas.microsoft.com/office/drawing/2014/main" id="{0A6C376E-8CB6-2F38-255D-CFD0B2ECE80C}"/>
                  </a:ext>
                </a:extLst>
              </p:cNvPr>
              <p:cNvPicPr>
                <a:picLocks noChangeAspect="1"/>
              </p:cNvPicPr>
              <p:nvPr/>
            </p:nvPicPr>
            <p:blipFill>
              <a:blip r:embed="rId4"/>
              <a:stretch>
                <a:fillRect/>
              </a:stretch>
            </p:blipFill>
            <p:spPr>
              <a:xfrm>
                <a:off x="11250284" y="-12771"/>
                <a:ext cx="359220" cy="612000"/>
              </a:xfrm>
              <a:prstGeom prst="rect">
                <a:avLst/>
              </a:prstGeom>
            </p:spPr>
          </p:pic>
        </p:grpSp>
      </p:grpSp>
      <p:pic>
        <p:nvPicPr>
          <p:cNvPr id="44" name="Picture 43">
            <a:extLst>
              <a:ext uri="{FF2B5EF4-FFF2-40B4-BE49-F238E27FC236}">
                <a16:creationId xmlns:a16="http://schemas.microsoft.com/office/drawing/2014/main" id="{99B0E94C-0F4D-55BB-136C-9049F5E0BF0F}"/>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6236462" y="2585127"/>
            <a:ext cx="1049735" cy="978394"/>
          </a:xfrm>
          <a:prstGeom prst="rect">
            <a:avLst/>
          </a:prstGeom>
        </p:spPr>
      </p:pic>
      <p:sp>
        <p:nvSpPr>
          <p:cNvPr id="45" name="TextBox 44">
            <a:extLst>
              <a:ext uri="{FF2B5EF4-FFF2-40B4-BE49-F238E27FC236}">
                <a16:creationId xmlns:a16="http://schemas.microsoft.com/office/drawing/2014/main" id="{E4198362-4017-3A29-9EEE-3B0EE25378FB}"/>
              </a:ext>
            </a:extLst>
          </p:cNvPr>
          <p:cNvSpPr txBox="1"/>
          <p:nvPr/>
        </p:nvSpPr>
        <p:spPr>
          <a:xfrm>
            <a:off x="7325670" y="2674423"/>
            <a:ext cx="1965975" cy="954107"/>
          </a:xfrm>
          <a:prstGeom prst="rect">
            <a:avLst/>
          </a:prstGeom>
          <a:noFill/>
        </p:spPr>
        <p:txBody>
          <a:bodyPr wrap="square">
            <a:spAutoFit/>
          </a:bodyPr>
          <a:lstStyle/>
          <a:p>
            <a:r>
              <a:rPr lang="en-GB" sz="1400">
                <a:solidFill>
                  <a:sysClr val="windowText" lastClr="000000"/>
                </a:solidFill>
                <a:latin typeface="Helvetica Neue"/>
              </a:rPr>
              <a:t>of all primary schools found EEF resources useful during the pandemic</a:t>
            </a:r>
            <a:endParaRPr lang="en-GB" sz="1400">
              <a:latin typeface="Helvetica Neue"/>
            </a:endParaRPr>
          </a:p>
        </p:txBody>
      </p:sp>
      <p:sp>
        <p:nvSpPr>
          <p:cNvPr id="46" name="Rectangle 45">
            <a:extLst>
              <a:ext uri="{FF2B5EF4-FFF2-40B4-BE49-F238E27FC236}">
                <a16:creationId xmlns:a16="http://schemas.microsoft.com/office/drawing/2014/main" id="{806E9736-2424-473C-DA96-D3739BBA08AB}"/>
              </a:ext>
            </a:extLst>
          </p:cNvPr>
          <p:cNvSpPr/>
          <p:nvPr/>
        </p:nvSpPr>
        <p:spPr>
          <a:xfrm>
            <a:off x="6408633" y="2941431"/>
            <a:ext cx="1049735" cy="294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GB" sz="2800" b="1">
                <a:solidFill>
                  <a:srgbClr val="FF530D"/>
                </a:solidFill>
              </a:rPr>
              <a:t>90%</a:t>
            </a:r>
            <a:endParaRPr lang="en-GB" sz="1000">
              <a:solidFill>
                <a:srgbClr val="FF530D"/>
              </a:solidFill>
            </a:endParaRPr>
          </a:p>
        </p:txBody>
      </p:sp>
      <p:sp>
        <p:nvSpPr>
          <p:cNvPr id="47" name="Rectangle 46">
            <a:extLst>
              <a:ext uri="{FF2B5EF4-FFF2-40B4-BE49-F238E27FC236}">
                <a16:creationId xmlns:a16="http://schemas.microsoft.com/office/drawing/2014/main" id="{3D221AC1-15FC-FC96-F197-11A984431DA3}"/>
              </a:ext>
            </a:extLst>
          </p:cNvPr>
          <p:cNvSpPr/>
          <p:nvPr/>
        </p:nvSpPr>
        <p:spPr>
          <a:xfrm>
            <a:off x="8957831" y="4068006"/>
            <a:ext cx="2402862" cy="9463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a:solidFill>
                  <a:srgbClr val="FF530D"/>
                </a:solidFill>
                <a:latin typeface="Helvetica Neue"/>
              </a:rPr>
              <a:t>16,000+</a:t>
            </a:r>
            <a:r>
              <a:rPr lang="en-GB" sz="1400" b="1">
                <a:solidFill>
                  <a:srgbClr val="FF530D"/>
                </a:solidFill>
                <a:latin typeface="Helvetica Neue"/>
              </a:rPr>
              <a:t> </a:t>
            </a:r>
            <a:r>
              <a:rPr lang="en-GB" sz="1400">
                <a:solidFill>
                  <a:prstClr val="black"/>
                </a:solidFill>
                <a:latin typeface="Helvetica Neue"/>
              </a:rPr>
              <a:t>schools, </a:t>
            </a:r>
            <a:br>
              <a:rPr lang="en-GB" sz="1400">
                <a:solidFill>
                  <a:prstClr val="black"/>
                </a:solidFill>
                <a:latin typeface="Helvetica Neue"/>
              </a:rPr>
            </a:br>
            <a:r>
              <a:rPr lang="en-GB" sz="1400">
                <a:solidFill>
                  <a:prstClr val="black"/>
                </a:solidFill>
                <a:latin typeface="Helvetica Neue"/>
              </a:rPr>
              <a:t>nurseries and colleges taking part (over half of all schools in England)</a:t>
            </a:r>
            <a:endParaRPr lang="en-GB" sz="1200">
              <a:solidFill>
                <a:prstClr val="black"/>
              </a:solidFill>
              <a:latin typeface="Helvetica Neue"/>
            </a:endParaRPr>
          </a:p>
        </p:txBody>
      </p:sp>
      <p:sp>
        <p:nvSpPr>
          <p:cNvPr id="43" name="Google Shape;81;gaccf87a57a_2_29">
            <a:extLst>
              <a:ext uri="{FF2B5EF4-FFF2-40B4-BE49-F238E27FC236}">
                <a16:creationId xmlns:a16="http://schemas.microsoft.com/office/drawing/2014/main" id="{48A83C63-DD10-80BF-AD38-EC09580F453D}"/>
              </a:ext>
            </a:extLst>
          </p:cNvPr>
          <p:cNvSpPr/>
          <p:nvPr/>
        </p:nvSpPr>
        <p:spPr>
          <a:xfrm>
            <a:off x="523875" y="1495441"/>
            <a:ext cx="5572125" cy="2525771"/>
          </a:xfrm>
          <a:prstGeom prst="rect">
            <a:avLst/>
          </a:prstGeom>
          <a:noFill/>
          <a:ln>
            <a:noFill/>
          </a:ln>
        </p:spPr>
        <p:txBody>
          <a:bodyPr spcFirstLastPara="1" wrap="square" lIns="91425" tIns="45700" rIns="91425" bIns="45700" anchor="t" anchorCtr="0">
            <a:noAutofit/>
          </a:bodyPr>
          <a:lstStyle/>
          <a:p>
            <a:pPr marL="342900" marR="0" lvl="0" indent="-342900" rtl="0">
              <a:spcBef>
                <a:spcPts val="0"/>
              </a:spcBef>
              <a:spcAft>
                <a:spcPts val="200"/>
              </a:spcAft>
              <a:buFont typeface="Arial" panose="020B0604020202020204" pitchFamily="34" charset="0"/>
              <a:buChar char="•"/>
            </a:pPr>
            <a:r>
              <a:rPr lang="en-GB" sz="2200" dirty="0">
                <a:solidFill>
                  <a:srgbClr val="131C62"/>
                </a:solidFill>
                <a:latin typeface="+mn-lt"/>
                <a:cs typeface="Arial" panose="020B0604020202020204" pitchFamily="34" charset="0"/>
              </a:rPr>
              <a:t>Sudden increase in school autonomy</a:t>
            </a:r>
          </a:p>
          <a:p>
            <a:pPr marL="342900" marR="0" lvl="0" indent="-342900" rtl="0">
              <a:spcBef>
                <a:spcPts val="0"/>
              </a:spcBef>
              <a:spcAft>
                <a:spcPts val="200"/>
              </a:spcAft>
              <a:buFont typeface="Arial" panose="020B0604020202020204" pitchFamily="34" charset="0"/>
              <a:buChar char="•"/>
            </a:pPr>
            <a:r>
              <a:rPr lang="en-GB" sz="2200" dirty="0">
                <a:solidFill>
                  <a:srgbClr val="131C62"/>
                </a:solidFill>
                <a:latin typeface="+mn-lt"/>
                <a:cs typeface="Arial" panose="020B0604020202020204" pitchFamily="34" charset="0"/>
              </a:rPr>
              <a:t>Very few studies with rigorous methodologies for measuring efficacy (fewer than 5 RCTs)</a:t>
            </a:r>
          </a:p>
          <a:p>
            <a:pPr marL="342900" marR="0" lvl="0" indent="-342900" rtl="0">
              <a:spcBef>
                <a:spcPts val="0"/>
              </a:spcBef>
              <a:spcAft>
                <a:spcPts val="200"/>
              </a:spcAft>
              <a:buFont typeface="Arial" panose="020B0604020202020204" pitchFamily="34" charset="0"/>
              <a:buChar char="•"/>
            </a:pPr>
            <a:r>
              <a:rPr lang="en-GB" sz="2200" dirty="0">
                <a:solidFill>
                  <a:srgbClr val="131C62"/>
                </a:solidFill>
                <a:latin typeface="+mn-lt"/>
                <a:cs typeface="Arial" panose="020B0604020202020204" pitchFamily="34" charset="0"/>
              </a:rPr>
              <a:t>Most research only available in academic journals </a:t>
            </a:r>
          </a:p>
          <a:p>
            <a:pPr marL="342900" marR="0" lvl="0" indent="-342900" rtl="0">
              <a:spcBef>
                <a:spcPts val="0"/>
              </a:spcBef>
              <a:spcAft>
                <a:spcPts val="200"/>
              </a:spcAft>
              <a:buFont typeface="Arial" panose="020B0604020202020204" pitchFamily="34" charset="0"/>
              <a:buChar char="•"/>
            </a:pPr>
            <a:r>
              <a:rPr lang="en-GB" sz="2200" dirty="0" err="1">
                <a:solidFill>
                  <a:srgbClr val="131C62"/>
                </a:solidFill>
                <a:latin typeface="+mn-lt"/>
                <a:cs typeface="Arial" panose="020B0604020202020204" pitchFamily="34" charset="0"/>
              </a:rPr>
              <a:t>Skepticism</a:t>
            </a:r>
            <a:r>
              <a:rPr lang="en-GB" sz="2200" dirty="0">
                <a:solidFill>
                  <a:srgbClr val="131C62"/>
                </a:solidFill>
                <a:latin typeface="+mn-lt"/>
                <a:cs typeface="Arial" panose="020B0604020202020204" pitchFamily="34" charset="0"/>
              </a:rPr>
              <a:t> on whether randomised controlled trials are possible – “Schools will never agree to be randomised”</a:t>
            </a:r>
          </a:p>
          <a:p>
            <a:pPr marL="342900" marR="0" lvl="0" indent="-342900" rtl="0">
              <a:spcBef>
                <a:spcPts val="0"/>
              </a:spcBef>
              <a:spcAft>
                <a:spcPts val="200"/>
              </a:spcAft>
              <a:buFont typeface="Arial" panose="020B0604020202020204" pitchFamily="34" charset="0"/>
              <a:buChar char="•"/>
            </a:pPr>
            <a:r>
              <a:rPr lang="en-GB" sz="2200" dirty="0">
                <a:solidFill>
                  <a:srgbClr val="131C62"/>
                </a:solidFill>
                <a:latin typeface="+mn-lt"/>
                <a:cs typeface="Arial" panose="020B0604020202020204" pitchFamily="34" charset="0"/>
              </a:rPr>
              <a:t>Evidence not frequently used in decision making</a:t>
            </a:r>
          </a:p>
          <a:p>
            <a:pPr marL="342900" marR="0" lvl="0" indent="-342900" rtl="0">
              <a:spcBef>
                <a:spcPts val="0"/>
              </a:spcBef>
              <a:spcAft>
                <a:spcPts val="200"/>
              </a:spcAft>
              <a:buFont typeface="Arial" panose="020B0604020202020204" pitchFamily="34" charset="0"/>
              <a:buChar char="•"/>
            </a:pPr>
            <a:r>
              <a:rPr lang="en-GB" sz="2200" dirty="0">
                <a:solidFill>
                  <a:srgbClr val="131C62"/>
                </a:solidFill>
                <a:latin typeface="+mn-lt"/>
                <a:cs typeface="Arial" panose="020B0604020202020204" pitchFamily="34" charset="0"/>
              </a:rPr>
              <a:t>Literacy outcomes resilient after the COVID-19 pandemic </a:t>
            </a:r>
          </a:p>
          <a:p>
            <a:pPr marL="342900" marR="0" lvl="0" indent="-342900" rtl="0">
              <a:spcBef>
                <a:spcPts val="0"/>
              </a:spcBef>
              <a:spcAft>
                <a:spcPts val="200"/>
              </a:spcAft>
              <a:buFont typeface="Arial" panose="020B0604020202020204" pitchFamily="34" charset="0"/>
              <a:buChar char="•"/>
            </a:pPr>
            <a:r>
              <a:rPr lang="en-GB" sz="2200" dirty="0">
                <a:solidFill>
                  <a:srgbClr val="131C62"/>
                </a:solidFill>
                <a:latin typeface="+mn-lt"/>
                <a:cs typeface="Arial" panose="020B0604020202020204" pitchFamily="34" charset="0"/>
              </a:rPr>
              <a:t>Literacy a sustained policy priority</a:t>
            </a:r>
          </a:p>
          <a:p>
            <a:pPr marR="0" lvl="0" rtl="0">
              <a:spcBef>
                <a:spcPts val="0"/>
              </a:spcBef>
              <a:spcAft>
                <a:spcPts val="200"/>
              </a:spcAft>
            </a:pPr>
            <a:endParaRPr lang="en-GB" sz="2200" dirty="0">
              <a:solidFill>
                <a:srgbClr val="131C62"/>
              </a:solidFill>
              <a:latin typeface="+mn-lt"/>
              <a:cs typeface="Arial" panose="020B0604020202020204" pitchFamily="34" charset="0"/>
            </a:endParaRPr>
          </a:p>
          <a:p>
            <a:pPr marL="285750" marR="0" lvl="0" indent="-285750" rtl="0">
              <a:spcBef>
                <a:spcPts val="0"/>
              </a:spcBef>
              <a:spcAft>
                <a:spcPts val="200"/>
              </a:spcAft>
              <a:buFontTx/>
              <a:buChar char="-"/>
            </a:pPr>
            <a:endParaRPr lang="en-GB" sz="2200" dirty="0">
              <a:solidFill>
                <a:srgbClr val="131C62"/>
              </a:solidFill>
              <a:latin typeface="+mn-lt"/>
              <a:cs typeface="Arial" panose="020B0604020202020204" pitchFamily="34" charset="0"/>
            </a:endParaRPr>
          </a:p>
        </p:txBody>
      </p:sp>
    </p:spTree>
    <p:extLst>
      <p:ext uri="{BB962C8B-B14F-4D97-AF65-F5344CB8AC3E}">
        <p14:creationId xmlns:p14="http://schemas.microsoft.com/office/powerpoint/2010/main" val="8742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38F2BE-2421-BC22-C66B-1B12E18D67F3}"/>
            </a:ext>
          </a:extLst>
        </p:cNvPr>
        <p:cNvGrpSpPr/>
        <p:nvPr/>
      </p:nvGrpSpPr>
      <p:grpSpPr>
        <a:xfrm>
          <a:off x="0" y="0"/>
          <a:ext cx="0" cy="0"/>
          <a:chOff x="0" y="0"/>
          <a:chExt cx="0" cy="0"/>
        </a:xfrm>
      </p:grpSpPr>
      <p:pic>
        <p:nvPicPr>
          <p:cNvPr id="47107" name="Picture 5">
            <a:extLst>
              <a:ext uri="{FF2B5EF4-FFF2-40B4-BE49-F238E27FC236}">
                <a16:creationId xmlns:a16="http://schemas.microsoft.com/office/drawing/2014/main" id="{25394FCA-D769-3A5B-C361-517A630A8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14638D5E-1051-4750-12FE-C9768AF8F296}"/>
              </a:ext>
            </a:extLst>
          </p:cNvPr>
          <p:cNvSpPr txBox="1">
            <a:spLocks/>
          </p:cNvSpPr>
          <p:nvPr/>
        </p:nvSpPr>
        <p:spPr>
          <a:xfrm>
            <a:off x="6472238" y="2063750"/>
            <a:ext cx="3814762"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endParaRPr lang="en-US" sz="2400">
              <a:solidFill>
                <a:srgbClr val="131C62"/>
              </a:solidFill>
              <a:latin typeface="+mj-lt"/>
            </a:endParaRPr>
          </a:p>
        </p:txBody>
      </p:sp>
      <p:sp>
        <p:nvSpPr>
          <p:cNvPr id="2" name="Google Shape;81;gaccf87a57a_2_29">
            <a:extLst>
              <a:ext uri="{FF2B5EF4-FFF2-40B4-BE49-F238E27FC236}">
                <a16:creationId xmlns:a16="http://schemas.microsoft.com/office/drawing/2014/main" id="{381E2245-4C2C-137E-8929-197437569C82}"/>
              </a:ext>
            </a:extLst>
          </p:cNvPr>
          <p:cNvSpPr/>
          <p:nvPr/>
        </p:nvSpPr>
        <p:spPr>
          <a:xfrm>
            <a:off x="471488" y="1862242"/>
            <a:ext cx="5572125" cy="2525771"/>
          </a:xfrm>
          <a:prstGeom prst="rect">
            <a:avLst/>
          </a:prstGeom>
          <a:noFill/>
          <a:ln>
            <a:noFill/>
          </a:ln>
        </p:spPr>
        <p:txBody>
          <a:bodyPr spcFirstLastPara="1" wrap="square" lIns="91425" tIns="45700" rIns="91425" bIns="45700" anchor="t" anchorCtr="0">
            <a:noAutofit/>
          </a:bodyPr>
          <a:lstStyle/>
          <a:p>
            <a:pPr marL="342900" marR="0" lvl="0" indent="-342900" rtl="0">
              <a:spcBef>
                <a:spcPts val="0"/>
              </a:spcBef>
              <a:spcAft>
                <a:spcPts val="200"/>
              </a:spcAft>
              <a:buFont typeface="Arial" panose="020B0604020202020204" pitchFamily="34" charset="0"/>
              <a:buChar char="•"/>
            </a:pPr>
            <a:r>
              <a:rPr lang="en-GB" sz="2200" dirty="0">
                <a:solidFill>
                  <a:srgbClr val="131C62"/>
                </a:solidFill>
                <a:latin typeface="+mj-lt"/>
                <a:cs typeface="Arial" panose="020B0604020202020204" pitchFamily="34" charset="0"/>
              </a:rPr>
              <a:t>Sudden increase in school autonomy</a:t>
            </a:r>
          </a:p>
          <a:p>
            <a:pPr marL="342900" marR="0" lvl="0" indent="-342900" rtl="0">
              <a:spcBef>
                <a:spcPts val="0"/>
              </a:spcBef>
              <a:spcAft>
                <a:spcPts val="200"/>
              </a:spcAft>
              <a:buFont typeface="Arial" panose="020B0604020202020204" pitchFamily="34" charset="0"/>
              <a:buChar char="•"/>
            </a:pPr>
            <a:r>
              <a:rPr lang="en-GB" sz="2200" dirty="0">
                <a:solidFill>
                  <a:srgbClr val="131C62"/>
                </a:solidFill>
                <a:latin typeface="+mj-lt"/>
                <a:cs typeface="Arial" panose="020B0604020202020204" pitchFamily="34" charset="0"/>
              </a:rPr>
              <a:t>Very few studies with rigorous methodologies for measuring efficacy (fewer than 5 RCTs)</a:t>
            </a:r>
          </a:p>
          <a:p>
            <a:pPr marL="342900" marR="0" lvl="0" indent="-342900" rtl="0">
              <a:spcBef>
                <a:spcPts val="0"/>
              </a:spcBef>
              <a:spcAft>
                <a:spcPts val="200"/>
              </a:spcAft>
              <a:buFont typeface="Arial" panose="020B0604020202020204" pitchFamily="34" charset="0"/>
              <a:buChar char="•"/>
            </a:pPr>
            <a:r>
              <a:rPr lang="en-GB" sz="2200" dirty="0">
                <a:solidFill>
                  <a:srgbClr val="131C62"/>
                </a:solidFill>
                <a:latin typeface="+mj-lt"/>
                <a:cs typeface="Arial" panose="020B0604020202020204" pitchFamily="34" charset="0"/>
              </a:rPr>
              <a:t>Most research only available in academic journals </a:t>
            </a:r>
          </a:p>
          <a:p>
            <a:pPr marL="342900" marR="0" lvl="0" indent="-342900" rtl="0">
              <a:spcBef>
                <a:spcPts val="0"/>
              </a:spcBef>
              <a:spcAft>
                <a:spcPts val="200"/>
              </a:spcAft>
              <a:buFont typeface="Arial" panose="020B0604020202020204" pitchFamily="34" charset="0"/>
              <a:buChar char="•"/>
            </a:pPr>
            <a:r>
              <a:rPr lang="en-GB" sz="2200" dirty="0" err="1">
                <a:solidFill>
                  <a:srgbClr val="131C62"/>
                </a:solidFill>
                <a:latin typeface="+mj-lt"/>
                <a:cs typeface="Arial" panose="020B0604020202020204" pitchFamily="34" charset="0"/>
              </a:rPr>
              <a:t>Skepticism</a:t>
            </a:r>
            <a:r>
              <a:rPr lang="en-GB" sz="2200" dirty="0">
                <a:solidFill>
                  <a:srgbClr val="131C62"/>
                </a:solidFill>
                <a:latin typeface="+mj-lt"/>
                <a:cs typeface="Arial" panose="020B0604020202020204" pitchFamily="34" charset="0"/>
              </a:rPr>
              <a:t> on whether randomised controlled trials are possible – “Schools will never agree to be randomised”</a:t>
            </a:r>
          </a:p>
          <a:p>
            <a:pPr marL="342900" marR="0" lvl="0" indent="-342900" rtl="0">
              <a:spcBef>
                <a:spcPts val="0"/>
              </a:spcBef>
              <a:spcAft>
                <a:spcPts val="200"/>
              </a:spcAft>
              <a:buFont typeface="Arial" panose="020B0604020202020204" pitchFamily="34" charset="0"/>
              <a:buChar char="•"/>
            </a:pPr>
            <a:r>
              <a:rPr lang="en-GB" sz="2200" b="1" dirty="0">
                <a:solidFill>
                  <a:srgbClr val="131C62"/>
                </a:solidFill>
                <a:latin typeface="+mj-lt"/>
                <a:cs typeface="Arial" panose="020B0604020202020204" pitchFamily="34" charset="0"/>
              </a:rPr>
              <a:t>Evidence not frequently used in decision making</a:t>
            </a:r>
          </a:p>
          <a:p>
            <a:pPr marR="0" lvl="0" rtl="0">
              <a:spcBef>
                <a:spcPts val="0"/>
              </a:spcBef>
              <a:spcAft>
                <a:spcPts val="200"/>
              </a:spcAft>
            </a:pPr>
            <a:endParaRPr lang="en-GB" sz="2200" dirty="0">
              <a:solidFill>
                <a:srgbClr val="131C62"/>
              </a:solidFill>
              <a:latin typeface="+mj-lt"/>
              <a:cs typeface="Arial" panose="020B0604020202020204" pitchFamily="34" charset="0"/>
            </a:endParaRPr>
          </a:p>
          <a:p>
            <a:pPr marL="285750" marR="0" lvl="0" indent="-285750" rtl="0">
              <a:spcBef>
                <a:spcPts val="0"/>
              </a:spcBef>
              <a:spcAft>
                <a:spcPts val="200"/>
              </a:spcAft>
              <a:buFontTx/>
              <a:buChar char="-"/>
            </a:pPr>
            <a:endParaRPr lang="en-GB" sz="2200" dirty="0">
              <a:solidFill>
                <a:srgbClr val="131C62"/>
              </a:solidFill>
              <a:latin typeface="+mj-lt"/>
              <a:cs typeface="Arial" panose="020B060402020202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25C1D985-2C49-4C0D-D7A1-5883ED9F3D45}"/>
              </a:ext>
            </a:extLst>
          </p:cNvPr>
          <p:cNvPicPr>
            <a:picLocks noChangeAspect="1"/>
          </p:cNvPicPr>
          <p:nvPr/>
        </p:nvPicPr>
        <p:blipFill rotWithShape="1">
          <a:blip r:embed="rId3"/>
          <a:srcRect l="136" t="242" r="11821" b="-242"/>
          <a:stretch/>
        </p:blipFill>
        <p:spPr>
          <a:xfrm>
            <a:off x="6472238" y="2225258"/>
            <a:ext cx="5633966" cy="3600178"/>
          </a:xfrm>
          <a:prstGeom prst="rect">
            <a:avLst/>
          </a:prstGeom>
        </p:spPr>
      </p:pic>
      <p:sp>
        <p:nvSpPr>
          <p:cNvPr id="11" name="Subtitle 2">
            <a:extLst>
              <a:ext uri="{FF2B5EF4-FFF2-40B4-BE49-F238E27FC236}">
                <a16:creationId xmlns:a16="http://schemas.microsoft.com/office/drawing/2014/main" id="{D656E92C-8F85-1272-C2C1-C65FCE1D5C7A}"/>
              </a:ext>
            </a:extLst>
          </p:cNvPr>
          <p:cNvSpPr txBox="1">
            <a:spLocks/>
          </p:cNvSpPr>
          <p:nvPr/>
        </p:nvSpPr>
        <p:spPr>
          <a:xfrm>
            <a:off x="693738" y="644525"/>
            <a:ext cx="6042025"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Background:</a:t>
            </a:r>
            <a:endParaRPr lang="en-US" sz="2000" dirty="0">
              <a:solidFill>
                <a:srgbClr val="131C62"/>
              </a:solidFill>
              <a:latin typeface="+mj-lt"/>
            </a:endParaRPr>
          </a:p>
        </p:txBody>
      </p:sp>
      <p:sp>
        <p:nvSpPr>
          <p:cNvPr id="12" name="Title 1">
            <a:extLst>
              <a:ext uri="{FF2B5EF4-FFF2-40B4-BE49-F238E27FC236}">
                <a16:creationId xmlns:a16="http://schemas.microsoft.com/office/drawing/2014/main" id="{9F5E2C66-31A3-AA25-4D1E-B208F6CAE7E0}"/>
              </a:ext>
            </a:extLst>
          </p:cNvPr>
          <p:cNvSpPr txBox="1">
            <a:spLocks noChangeArrowheads="1"/>
          </p:cNvSpPr>
          <p:nvPr/>
        </p:nvSpPr>
        <p:spPr bwMode="auto">
          <a:xfrm>
            <a:off x="693738" y="1009650"/>
            <a:ext cx="82883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2400" b="1" dirty="0">
                <a:solidFill>
                  <a:srgbClr val="131C62"/>
                </a:solidFill>
                <a:latin typeface="Aptos Display" panose="020B0004020202020204" pitchFamily="34" charset="0"/>
              </a:rPr>
              <a:t>Education in England in 2011</a:t>
            </a:r>
            <a:endParaRPr lang="en-US" altLang="en-US" sz="2400" dirty="0">
              <a:solidFill>
                <a:srgbClr val="131C62"/>
              </a:solidFill>
              <a:latin typeface="Aptos Display" panose="020B0004020202020204" pitchFamily="34" charset="0"/>
            </a:endParaRPr>
          </a:p>
        </p:txBody>
      </p:sp>
    </p:spTree>
    <p:extLst>
      <p:ext uri="{BB962C8B-B14F-4D97-AF65-F5344CB8AC3E}">
        <p14:creationId xmlns:p14="http://schemas.microsoft.com/office/powerpoint/2010/main" val="3839640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DCA32-7031-4F09-6C8A-BB2666C15921}"/>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2739A643-9046-6AC1-707E-576B3400C082}"/>
              </a:ext>
            </a:extLst>
          </p:cNvPr>
          <p:cNvSpPr txBox="1">
            <a:spLocks/>
          </p:cNvSpPr>
          <p:nvPr/>
        </p:nvSpPr>
        <p:spPr>
          <a:xfrm>
            <a:off x="483531" y="405606"/>
            <a:ext cx="6042025"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National policies:</a:t>
            </a:r>
          </a:p>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Reflections and questions </a:t>
            </a:r>
            <a:endParaRPr lang="en-US" sz="2000" dirty="0">
              <a:solidFill>
                <a:srgbClr val="131C62"/>
              </a:solidFill>
              <a:latin typeface="+mj-lt"/>
            </a:endParaRPr>
          </a:p>
        </p:txBody>
      </p:sp>
      <p:pic>
        <p:nvPicPr>
          <p:cNvPr id="6" name="Picture 3">
            <a:extLst>
              <a:ext uri="{FF2B5EF4-FFF2-40B4-BE49-F238E27FC236}">
                <a16:creationId xmlns:a16="http://schemas.microsoft.com/office/drawing/2014/main" id="{9FE741CB-F52E-012B-0BD8-421DACDDF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7">
            <a:extLst>
              <a:ext uri="{FF2B5EF4-FFF2-40B4-BE49-F238E27FC236}">
                <a16:creationId xmlns:a16="http://schemas.microsoft.com/office/drawing/2014/main" id="{1F7B1B24-5A8E-F004-7CC0-EE5F3664D35E}"/>
              </a:ext>
            </a:extLst>
          </p:cNvPr>
          <p:cNvSpPr>
            <a:spLocks noGrp="1"/>
          </p:cNvSpPr>
          <p:nvPr>
            <p:ph idx="1"/>
          </p:nvPr>
        </p:nvSpPr>
        <p:spPr>
          <a:xfrm>
            <a:off x="677945" y="1735293"/>
            <a:ext cx="10836110" cy="4351338"/>
          </a:xfrm>
        </p:spPr>
        <p:txBody>
          <a:bodyPr/>
          <a:lstStyle/>
          <a:p>
            <a:pPr>
              <a:buFont typeface="Wingdings" pitchFamily="2" charset="2"/>
              <a:buChar char="q"/>
            </a:pPr>
            <a:r>
              <a:rPr lang="en-US" sz="2200" dirty="0">
                <a:solidFill>
                  <a:srgbClr val="131C62"/>
                </a:solidFill>
              </a:rPr>
              <a:t> What national policies related to curriculum and assessment best support early literacy?</a:t>
            </a:r>
          </a:p>
          <a:p>
            <a:pPr>
              <a:buFont typeface="Wingdings" pitchFamily="2" charset="2"/>
              <a:buChar char="q"/>
            </a:pPr>
            <a:r>
              <a:rPr lang="en-US" sz="2200" dirty="0">
                <a:solidFill>
                  <a:srgbClr val="131C62"/>
                </a:solidFill>
              </a:rPr>
              <a:t> What robust evidence do we need to support those policies?</a:t>
            </a:r>
          </a:p>
          <a:p>
            <a:pPr>
              <a:buFont typeface="Wingdings" pitchFamily="2" charset="2"/>
              <a:buChar char="q"/>
            </a:pPr>
            <a:r>
              <a:rPr lang="en-US" sz="2200" dirty="0">
                <a:solidFill>
                  <a:srgbClr val="131C62"/>
                </a:solidFill>
              </a:rPr>
              <a:t> What methods to we have to scale excellence with early literacy? </a:t>
            </a:r>
          </a:p>
          <a:p>
            <a:pPr>
              <a:buFont typeface="Wingdings" pitchFamily="2" charset="2"/>
              <a:buChar char="q"/>
            </a:pPr>
            <a:r>
              <a:rPr lang="en-US" sz="2200" dirty="0">
                <a:solidFill>
                  <a:srgbClr val="131C62"/>
                </a:solidFill>
              </a:rPr>
              <a:t> What evidence-based resources help build capacity for teachers and leaders?</a:t>
            </a:r>
          </a:p>
          <a:p>
            <a:pPr>
              <a:buFont typeface="Wingdings" pitchFamily="2" charset="2"/>
              <a:buChar char="q"/>
            </a:pPr>
            <a:r>
              <a:rPr lang="en-US" sz="2200" dirty="0">
                <a:solidFill>
                  <a:srgbClr val="131C62"/>
                </a:solidFill>
              </a:rPr>
              <a:t> What networks do we need to foster in the teaching profession to share knowledge and positively influence early literacy?</a:t>
            </a:r>
          </a:p>
          <a:p>
            <a:pPr>
              <a:buFont typeface="Wingdings" pitchFamily="2" charset="2"/>
              <a:buChar char="q"/>
            </a:pPr>
            <a:r>
              <a:rPr lang="en-US" sz="2200" dirty="0">
                <a:solidFill>
                  <a:srgbClr val="131C62"/>
                </a:solidFill>
              </a:rPr>
              <a:t> How do we support effective implementation in challenging school contexts? </a:t>
            </a:r>
          </a:p>
          <a:p>
            <a:pPr>
              <a:buFont typeface="Wingdings" pitchFamily="2" charset="2"/>
              <a:buChar char="q"/>
            </a:pPr>
            <a:r>
              <a:rPr lang="en-US" sz="2200" dirty="0">
                <a:solidFill>
                  <a:srgbClr val="131C62"/>
                </a:solidFill>
              </a:rPr>
              <a:t> How can we combine ‘top down’ policies with ‘bottom up’ engagement?</a:t>
            </a:r>
          </a:p>
          <a:p>
            <a:endParaRPr lang="en-US" sz="2200" dirty="0"/>
          </a:p>
        </p:txBody>
      </p:sp>
    </p:spTree>
    <p:extLst>
      <p:ext uri="{BB962C8B-B14F-4D97-AF65-F5344CB8AC3E}">
        <p14:creationId xmlns:p14="http://schemas.microsoft.com/office/powerpoint/2010/main" val="1980808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AF10E8C1-52C2-1255-74F8-6116F4914589}"/>
              </a:ext>
            </a:extLst>
          </p:cNvPr>
          <p:cNvSpPr txBox="1">
            <a:spLocks noChangeArrowheads="1"/>
          </p:cNvSpPr>
          <p:nvPr/>
        </p:nvSpPr>
        <p:spPr bwMode="auto">
          <a:xfrm>
            <a:off x="1021931" y="1868730"/>
            <a:ext cx="4779963"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lnSpc>
                <a:spcPct val="90000"/>
              </a:lnSpc>
            </a:pPr>
            <a:endParaRPr lang="en-US" altLang="en-US" sz="4800" b="1" dirty="0">
              <a:solidFill>
                <a:srgbClr val="5B1207"/>
              </a:solidFill>
              <a:latin typeface="Aptos Display" panose="020B0004020202020204" pitchFamily="34" charset="0"/>
            </a:endParaRPr>
          </a:p>
          <a:p>
            <a:pPr algn="r" eaLnBrk="1" hangingPunct="1">
              <a:lnSpc>
                <a:spcPct val="90000"/>
              </a:lnSpc>
            </a:pPr>
            <a:r>
              <a:rPr lang="en-US" altLang="en-US" sz="4800" b="1" dirty="0">
                <a:solidFill>
                  <a:srgbClr val="5B1207"/>
                </a:solidFill>
                <a:latin typeface="Aptos Display" panose="020B0004020202020204" pitchFamily="34" charset="0"/>
              </a:rPr>
              <a:t>Questions? </a:t>
            </a:r>
            <a:endParaRPr lang="en-US" altLang="en-US" sz="4800" dirty="0">
              <a:solidFill>
                <a:srgbClr val="5B1207"/>
              </a:solidFill>
              <a:latin typeface="Aptos Display" panose="020B0004020202020204" pitchFamily="34" charset="0"/>
            </a:endParaRPr>
          </a:p>
        </p:txBody>
      </p:sp>
      <p:pic>
        <p:nvPicPr>
          <p:cNvPr id="49160" name="Picture 3" descr="A red and black sign with text&#10;&#10;Description automatically generated">
            <a:extLst>
              <a:ext uri="{FF2B5EF4-FFF2-40B4-BE49-F238E27FC236}">
                <a16:creationId xmlns:a16="http://schemas.microsoft.com/office/drawing/2014/main" id="{DA626510-89E9-D92E-3FAC-4DADF8001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54013"/>
            <a:ext cx="15621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8BBAE271-025D-BC8D-CC1B-FF0DBDE9D60D}"/>
              </a:ext>
            </a:extLst>
          </p:cNvPr>
          <p:cNvSpPr txBox="1">
            <a:spLocks/>
          </p:cNvSpPr>
          <p:nvPr/>
        </p:nvSpPr>
        <p:spPr>
          <a:xfrm>
            <a:off x="693738" y="644525"/>
            <a:ext cx="6042025"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Background:</a:t>
            </a:r>
            <a:endParaRPr lang="en-US" sz="2000" dirty="0">
              <a:solidFill>
                <a:srgbClr val="131C62"/>
              </a:solidFill>
              <a:latin typeface="+mj-lt"/>
            </a:endParaRPr>
          </a:p>
        </p:txBody>
      </p:sp>
      <p:sp>
        <p:nvSpPr>
          <p:cNvPr id="5" name="Title 1">
            <a:extLst>
              <a:ext uri="{FF2B5EF4-FFF2-40B4-BE49-F238E27FC236}">
                <a16:creationId xmlns:a16="http://schemas.microsoft.com/office/drawing/2014/main" id="{29D5C416-2C96-ADAE-92B0-6D0281C89C38}"/>
              </a:ext>
            </a:extLst>
          </p:cNvPr>
          <p:cNvSpPr txBox="1">
            <a:spLocks noChangeArrowheads="1"/>
          </p:cNvSpPr>
          <p:nvPr/>
        </p:nvSpPr>
        <p:spPr bwMode="auto">
          <a:xfrm>
            <a:off x="693738" y="1009650"/>
            <a:ext cx="82883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2400" b="1" dirty="0">
                <a:solidFill>
                  <a:srgbClr val="131C62"/>
                </a:solidFill>
                <a:latin typeface="Aptos Display" panose="020B0004020202020204" pitchFamily="34" charset="0"/>
              </a:rPr>
              <a:t>Education Endowment Foundation</a:t>
            </a:r>
            <a:endParaRPr lang="en-US" altLang="en-US" sz="2400" dirty="0">
              <a:solidFill>
                <a:srgbClr val="131C62"/>
              </a:solidFill>
              <a:latin typeface="Aptos Display" panose="020B0004020202020204" pitchFamily="34" charset="0"/>
            </a:endParaRPr>
          </a:p>
        </p:txBody>
      </p:sp>
      <p:grpSp>
        <p:nvGrpSpPr>
          <p:cNvPr id="6" name="Group 5">
            <a:extLst>
              <a:ext uri="{FF2B5EF4-FFF2-40B4-BE49-F238E27FC236}">
                <a16:creationId xmlns:a16="http://schemas.microsoft.com/office/drawing/2014/main" id="{F4A4D427-7E45-003B-174A-DDB4395E1DA6}"/>
              </a:ext>
            </a:extLst>
          </p:cNvPr>
          <p:cNvGrpSpPr/>
          <p:nvPr/>
        </p:nvGrpSpPr>
        <p:grpSpPr>
          <a:xfrm>
            <a:off x="2958965" y="1718580"/>
            <a:ext cx="5558869" cy="4708878"/>
            <a:chOff x="3108053" y="770770"/>
            <a:chExt cx="5975894" cy="5138057"/>
          </a:xfrm>
        </p:grpSpPr>
        <p:pic>
          <p:nvPicPr>
            <p:cNvPr id="7" name="Picture 6" descr="Diagram&#10;&#10;Description automatically generated">
              <a:extLst>
                <a:ext uri="{FF2B5EF4-FFF2-40B4-BE49-F238E27FC236}">
                  <a16:creationId xmlns:a16="http://schemas.microsoft.com/office/drawing/2014/main" id="{6B131EB8-763D-9F20-D6BE-28D4535AB148}"/>
                </a:ext>
              </a:extLst>
            </p:cNvPr>
            <p:cNvPicPr>
              <a:picLocks noChangeAspect="1"/>
            </p:cNvPicPr>
            <p:nvPr/>
          </p:nvPicPr>
          <p:blipFill rotWithShape="1">
            <a:blip r:embed="rId2">
              <a:extLst>
                <a:ext uri="{28A0092B-C50C-407E-A947-70E740481C1C}">
                  <a14:useLocalDpi xmlns:a14="http://schemas.microsoft.com/office/drawing/2010/main" val="0"/>
                </a:ext>
              </a:extLst>
            </a:blip>
            <a:srcRect l="3016" t="9048" r="3016" b="10159"/>
            <a:stretch/>
          </p:blipFill>
          <p:spPr>
            <a:xfrm>
              <a:off x="3108053" y="770770"/>
              <a:ext cx="5975894" cy="5138057"/>
            </a:xfrm>
            <a:prstGeom prst="rect">
              <a:avLst/>
            </a:prstGeom>
          </p:spPr>
        </p:pic>
        <p:sp>
          <p:nvSpPr>
            <p:cNvPr id="8" name="Rectangle 7">
              <a:extLst>
                <a:ext uri="{FF2B5EF4-FFF2-40B4-BE49-F238E27FC236}">
                  <a16:creationId xmlns:a16="http://schemas.microsoft.com/office/drawing/2014/main" id="{FB116C6E-FEB7-D769-4B25-E7C332D7653A}"/>
                </a:ext>
              </a:extLst>
            </p:cNvPr>
            <p:cNvSpPr/>
            <p:nvPr/>
          </p:nvSpPr>
          <p:spPr>
            <a:xfrm>
              <a:off x="7899399" y="4013199"/>
              <a:ext cx="736600" cy="651934"/>
            </a:xfrm>
            <a:prstGeom prst="rect">
              <a:avLst/>
            </a:prstGeom>
            <a:solidFill>
              <a:srgbClr val="EEF7FE"/>
            </a:solidFill>
            <a:ln>
              <a:solidFill>
                <a:srgbClr val="EEF7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a:extLst>
                <a:ext uri="{FF2B5EF4-FFF2-40B4-BE49-F238E27FC236}">
                  <a16:creationId xmlns:a16="http://schemas.microsoft.com/office/drawing/2014/main" id="{A4729AF5-5732-2BD6-C1ED-92BCBC5E839F}"/>
                </a:ext>
              </a:extLst>
            </p:cNvPr>
            <p:cNvPicPr>
              <a:picLocks noChangeAspect="1"/>
            </p:cNvPicPr>
            <p:nvPr/>
          </p:nvPicPr>
          <p:blipFill>
            <a:blip r:embed="rId3"/>
            <a:stretch>
              <a:fillRect/>
            </a:stretch>
          </p:blipFill>
          <p:spPr>
            <a:xfrm>
              <a:off x="7873998" y="4279406"/>
              <a:ext cx="946902" cy="326463"/>
            </a:xfrm>
            <a:prstGeom prst="rect">
              <a:avLst/>
            </a:prstGeom>
          </p:spPr>
        </p:pic>
      </p:grpSp>
    </p:spTree>
    <p:extLst>
      <p:ext uri="{BB962C8B-B14F-4D97-AF65-F5344CB8AC3E}">
        <p14:creationId xmlns:p14="http://schemas.microsoft.com/office/powerpoint/2010/main" val="2659109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8F0105FB-DC00-B1B2-2CF4-6619B76E081F}"/>
              </a:ext>
            </a:extLst>
          </p:cNvPr>
          <p:cNvSpPr txBox="1">
            <a:spLocks/>
          </p:cNvSpPr>
          <p:nvPr/>
        </p:nvSpPr>
        <p:spPr>
          <a:xfrm>
            <a:off x="693738" y="644525"/>
            <a:ext cx="6042025"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Evidence Generation:</a:t>
            </a:r>
            <a:endParaRPr lang="en-US" sz="2000" dirty="0">
              <a:solidFill>
                <a:srgbClr val="131C62"/>
              </a:solidFill>
              <a:latin typeface="+mj-lt"/>
            </a:endParaRPr>
          </a:p>
        </p:txBody>
      </p:sp>
      <p:pic>
        <p:nvPicPr>
          <p:cNvPr id="40963" name="Picture 3">
            <a:extLst>
              <a:ext uri="{FF2B5EF4-FFF2-40B4-BE49-F238E27FC236}">
                <a16:creationId xmlns:a16="http://schemas.microsoft.com/office/drawing/2014/main" id="{24F52B81-2E25-F1BC-BA22-ED4780E8F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itle 1">
            <a:extLst>
              <a:ext uri="{FF2B5EF4-FFF2-40B4-BE49-F238E27FC236}">
                <a16:creationId xmlns:a16="http://schemas.microsoft.com/office/drawing/2014/main" id="{AC6283E4-1AE9-418F-BB9F-37A8CCC85E58}"/>
              </a:ext>
            </a:extLst>
          </p:cNvPr>
          <p:cNvSpPr txBox="1">
            <a:spLocks noChangeArrowheads="1"/>
          </p:cNvSpPr>
          <p:nvPr/>
        </p:nvSpPr>
        <p:spPr bwMode="auto">
          <a:xfrm>
            <a:off x="693738" y="1009650"/>
            <a:ext cx="82883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2400" b="1" dirty="0">
                <a:solidFill>
                  <a:srgbClr val="131C62"/>
                </a:solidFill>
                <a:latin typeface="Aptos Display" panose="020B0004020202020204" pitchFamily="34" charset="0"/>
              </a:rPr>
              <a:t>Rigorously answering the questions that matter</a:t>
            </a:r>
            <a:endParaRPr lang="en-US" altLang="en-US" sz="2400" dirty="0">
              <a:solidFill>
                <a:srgbClr val="131C62"/>
              </a:solidFill>
              <a:latin typeface="Aptos Display" panose="020B0004020202020204" pitchFamily="34" charset="0"/>
            </a:endParaRPr>
          </a:p>
        </p:txBody>
      </p:sp>
      <p:pic>
        <p:nvPicPr>
          <p:cNvPr id="2" name="Picture 1">
            <a:extLst>
              <a:ext uri="{FF2B5EF4-FFF2-40B4-BE49-F238E27FC236}">
                <a16:creationId xmlns:a16="http://schemas.microsoft.com/office/drawing/2014/main" id="{D45C5C9B-A991-7540-C467-391349832F38}"/>
              </a:ext>
            </a:extLst>
          </p:cNvPr>
          <p:cNvPicPr>
            <a:picLocks noChangeAspect="1"/>
          </p:cNvPicPr>
          <p:nvPr/>
        </p:nvPicPr>
        <p:blipFill>
          <a:blip r:embed="rId4"/>
          <a:srcRect t="3906"/>
          <a:stretch/>
        </p:blipFill>
        <p:spPr>
          <a:xfrm>
            <a:off x="1754257" y="1862491"/>
            <a:ext cx="2679558" cy="4350984"/>
          </a:xfrm>
          <a:prstGeom prst="rect">
            <a:avLst/>
          </a:prstGeom>
        </p:spPr>
      </p:pic>
      <p:pic>
        <p:nvPicPr>
          <p:cNvPr id="3" name="Picture 2">
            <a:extLst>
              <a:ext uri="{FF2B5EF4-FFF2-40B4-BE49-F238E27FC236}">
                <a16:creationId xmlns:a16="http://schemas.microsoft.com/office/drawing/2014/main" id="{8C587C86-5193-D55C-7D34-03095CBCAC5C}"/>
              </a:ext>
            </a:extLst>
          </p:cNvPr>
          <p:cNvPicPr>
            <a:picLocks noChangeAspect="1"/>
          </p:cNvPicPr>
          <p:nvPr/>
        </p:nvPicPr>
        <p:blipFill rotWithShape="1">
          <a:blip r:embed="rId5"/>
          <a:srcRect t="4738" b="2275"/>
          <a:stretch/>
        </p:blipFill>
        <p:spPr>
          <a:xfrm>
            <a:off x="7458579" y="1862491"/>
            <a:ext cx="2679558" cy="4308323"/>
          </a:xfrm>
          <a:prstGeom prst="rect">
            <a:avLst/>
          </a:prstGeom>
        </p:spPr>
      </p:pic>
      <p:pic>
        <p:nvPicPr>
          <p:cNvPr id="5" name="Picture 4">
            <a:extLst>
              <a:ext uri="{FF2B5EF4-FFF2-40B4-BE49-F238E27FC236}">
                <a16:creationId xmlns:a16="http://schemas.microsoft.com/office/drawing/2014/main" id="{0FDC1D17-23F6-6F19-C57E-CA1758D45FD5}"/>
              </a:ext>
            </a:extLst>
          </p:cNvPr>
          <p:cNvPicPr>
            <a:picLocks noChangeAspect="1"/>
          </p:cNvPicPr>
          <p:nvPr/>
        </p:nvPicPr>
        <p:blipFill>
          <a:blip r:embed="rId6"/>
          <a:stretch>
            <a:fillRect/>
          </a:stretch>
        </p:blipFill>
        <p:spPr>
          <a:xfrm>
            <a:off x="4614645" y="2365903"/>
            <a:ext cx="2663104" cy="3149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5D899-4B2A-457A-8947-F7AB846EE84D}"/>
            </a:ext>
          </a:extLst>
        </p:cNvPr>
        <p:cNvGrpSpPr/>
        <p:nvPr/>
      </p:nvGrpSpPr>
      <p:grpSpPr>
        <a:xfrm>
          <a:off x="0" y="0"/>
          <a:ext cx="0" cy="0"/>
          <a:chOff x="0" y="0"/>
          <a:chExt cx="0" cy="0"/>
        </a:xfrm>
      </p:grpSpPr>
      <p:sp>
        <p:nvSpPr>
          <p:cNvPr id="9" name="Subtitle 2">
            <a:extLst>
              <a:ext uri="{FF2B5EF4-FFF2-40B4-BE49-F238E27FC236}">
                <a16:creationId xmlns:a16="http://schemas.microsoft.com/office/drawing/2014/main" id="{92BC4AD2-EF0C-F633-DFAB-D1534E3B4C16}"/>
              </a:ext>
            </a:extLst>
          </p:cNvPr>
          <p:cNvSpPr txBox="1">
            <a:spLocks/>
          </p:cNvSpPr>
          <p:nvPr/>
        </p:nvSpPr>
        <p:spPr>
          <a:xfrm>
            <a:off x="693738" y="644525"/>
            <a:ext cx="6042025"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Evidence Generation:</a:t>
            </a:r>
            <a:endParaRPr lang="en-US" sz="2000" dirty="0">
              <a:solidFill>
                <a:srgbClr val="131C62"/>
              </a:solidFill>
              <a:latin typeface="+mj-lt"/>
            </a:endParaRPr>
          </a:p>
        </p:txBody>
      </p:sp>
      <p:pic>
        <p:nvPicPr>
          <p:cNvPr id="40963" name="Picture 3">
            <a:extLst>
              <a:ext uri="{FF2B5EF4-FFF2-40B4-BE49-F238E27FC236}">
                <a16:creationId xmlns:a16="http://schemas.microsoft.com/office/drawing/2014/main" id="{0030EB1B-7F49-957E-38EA-1D0EAD8DE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itle 1">
            <a:extLst>
              <a:ext uri="{FF2B5EF4-FFF2-40B4-BE49-F238E27FC236}">
                <a16:creationId xmlns:a16="http://schemas.microsoft.com/office/drawing/2014/main" id="{27C517BC-92EB-436B-7430-F65739E10D8C}"/>
              </a:ext>
            </a:extLst>
          </p:cNvPr>
          <p:cNvSpPr txBox="1">
            <a:spLocks noChangeArrowheads="1"/>
          </p:cNvSpPr>
          <p:nvPr/>
        </p:nvSpPr>
        <p:spPr bwMode="auto">
          <a:xfrm>
            <a:off x="693738" y="1009650"/>
            <a:ext cx="82883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2400" b="1" dirty="0">
                <a:solidFill>
                  <a:srgbClr val="131C62"/>
                </a:solidFill>
                <a:latin typeface="Aptos Display" panose="020B0004020202020204" pitchFamily="34" charset="0"/>
              </a:rPr>
              <a:t>Building pipelines of evidence</a:t>
            </a:r>
            <a:endParaRPr lang="en-US" altLang="en-US" sz="2400" dirty="0">
              <a:solidFill>
                <a:srgbClr val="131C62"/>
              </a:solidFill>
              <a:latin typeface="Aptos Display" panose="020B0004020202020204" pitchFamily="34" charset="0"/>
            </a:endParaRPr>
          </a:p>
        </p:txBody>
      </p:sp>
      <p:pic>
        <p:nvPicPr>
          <p:cNvPr id="4" name="Picture 3" descr="Table, timeline&#10;&#10;Description automatically generated">
            <a:extLst>
              <a:ext uri="{FF2B5EF4-FFF2-40B4-BE49-F238E27FC236}">
                <a16:creationId xmlns:a16="http://schemas.microsoft.com/office/drawing/2014/main" id="{29965ED0-010F-586B-AAFF-B48B7987C998}"/>
              </a:ext>
            </a:extLst>
          </p:cNvPr>
          <p:cNvPicPr>
            <a:picLocks noChangeAspect="1"/>
          </p:cNvPicPr>
          <p:nvPr/>
        </p:nvPicPr>
        <p:blipFill rotWithShape="1">
          <a:blip r:embed="rId4">
            <a:extLst>
              <a:ext uri="{28A0092B-C50C-407E-A947-70E740481C1C}">
                <a14:useLocalDpi xmlns:a14="http://schemas.microsoft.com/office/drawing/2010/main" val="0"/>
              </a:ext>
            </a:extLst>
          </a:blip>
          <a:srcRect t="17217"/>
          <a:stretch/>
        </p:blipFill>
        <p:spPr>
          <a:xfrm>
            <a:off x="50224" y="1769505"/>
            <a:ext cx="11921537" cy="4732895"/>
          </a:xfrm>
          <a:prstGeom prst="rect">
            <a:avLst/>
          </a:prstGeom>
        </p:spPr>
      </p:pic>
    </p:spTree>
    <p:extLst>
      <p:ext uri="{BB962C8B-B14F-4D97-AF65-F5344CB8AC3E}">
        <p14:creationId xmlns:p14="http://schemas.microsoft.com/office/powerpoint/2010/main" val="4255563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93DA8-F279-20B6-DC0A-BE2D78E121F8}"/>
            </a:ext>
          </a:extLst>
        </p:cNvPr>
        <p:cNvGrpSpPr/>
        <p:nvPr/>
      </p:nvGrpSpPr>
      <p:grpSpPr>
        <a:xfrm>
          <a:off x="0" y="0"/>
          <a:ext cx="0" cy="0"/>
          <a:chOff x="0" y="0"/>
          <a:chExt cx="0" cy="0"/>
        </a:xfrm>
      </p:grpSpPr>
      <p:sp>
        <p:nvSpPr>
          <p:cNvPr id="9" name="Subtitle 2">
            <a:extLst>
              <a:ext uri="{FF2B5EF4-FFF2-40B4-BE49-F238E27FC236}">
                <a16:creationId xmlns:a16="http://schemas.microsoft.com/office/drawing/2014/main" id="{066161D1-E22C-EB57-32DA-A79A857E2AD7}"/>
              </a:ext>
            </a:extLst>
          </p:cNvPr>
          <p:cNvSpPr txBox="1">
            <a:spLocks/>
          </p:cNvSpPr>
          <p:nvPr/>
        </p:nvSpPr>
        <p:spPr>
          <a:xfrm>
            <a:off x="693738" y="644525"/>
            <a:ext cx="6042025"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Evidence Generation:</a:t>
            </a:r>
            <a:endParaRPr lang="en-US" sz="2000" dirty="0">
              <a:solidFill>
                <a:srgbClr val="131C62"/>
              </a:solidFill>
              <a:latin typeface="+mj-lt"/>
            </a:endParaRPr>
          </a:p>
        </p:txBody>
      </p:sp>
      <p:pic>
        <p:nvPicPr>
          <p:cNvPr id="40963" name="Picture 3">
            <a:extLst>
              <a:ext uri="{FF2B5EF4-FFF2-40B4-BE49-F238E27FC236}">
                <a16:creationId xmlns:a16="http://schemas.microsoft.com/office/drawing/2014/main" id="{EC78C18D-4556-A09B-F094-E94C5E908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itle 1">
            <a:extLst>
              <a:ext uri="{FF2B5EF4-FFF2-40B4-BE49-F238E27FC236}">
                <a16:creationId xmlns:a16="http://schemas.microsoft.com/office/drawing/2014/main" id="{CC4DB859-34DF-E8F7-1F99-F264E40F04C9}"/>
              </a:ext>
            </a:extLst>
          </p:cNvPr>
          <p:cNvSpPr txBox="1">
            <a:spLocks noChangeArrowheads="1"/>
          </p:cNvSpPr>
          <p:nvPr/>
        </p:nvSpPr>
        <p:spPr bwMode="auto">
          <a:xfrm>
            <a:off x="693738" y="1009650"/>
            <a:ext cx="82883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2400" b="1" dirty="0">
                <a:solidFill>
                  <a:srgbClr val="131C62"/>
                </a:solidFill>
                <a:latin typeface="Aptos Display" panose="020B0004020202020204" pitchFamily="34" charset="0"/>
              </a:rPr>
              <a:t>Scaling with policy makers </a:t>
            </a:r>
            <a:endParaRPr lang="en-US" altLang="en-US" sz="2400" dirty="0">
              <a:solidFill>
                <a:srgbClr val="131C62"/>
              </a:solidFill>
              <a:latin typeface="Aptos Display" panose="020B0004020202020204" pitchFamily="34" charset="0"/>
            </a:endParaRPr>
          </a:p>
        </p:txBody>
      </p:sp>
      <p:sp>
        <p:nvSpPr>
          <p:cNvPr id="2" name="Rectangle 1">
            <a:extLst>
              <a:ext uri="{FF2B5EF4-FFF2-40B4-BE49-F238E27FC236}">
                <a16:creationId xmlns:a16="http://schemas.microsoft.com/office/drawing/2014/main" id="{B0A950C7-8B91-9B23-553B-4DA736F8F2AF}"/>
              </a:ext>
            </a:extLst>
          </p:cNvPr>
          <p:cNvSpPr/>
          <p:nvPr/>
        </p:nvSpPr>
        <p:spPr>
          <a:xfrm>
            <a:off x="841331" y="1712283"/>
            <a:ext cx="10509338" cy="4136067"/>
          </a:xfrm>
          <a:prstGeom prst="rect">
            <a:avLst/>
          </a:prstGeom>
          <a:solidFill>
            <a:srgbClr val="BDD4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Aft>
                <a:spcPts val="0"/>
              </a:spcAft>
              <a:defRPr/>
            </a:pPr>
            <a:endParaRPr lang="en-GB" i="1" dirty="0">
              <a:solidFill>
                <a:srgbClr val="4A616E"/>
              </a:solidFill>
              <a:latin typeface="Helvetica Neue"/>
              <a:cs typeface="Arial"/>
            </a:endParaRPr>
          </a:p>
        </p:txBody>
      </p:sp>
      <p:pic>
        <p:nvPicPr>
          <p:cNvPr id="3" name="Picture 2">
            <a:extLst>
              <a:ext uri="{FF2B5EF4-FFF2-40B4-BE49-F238E27FC236}">
                <a16:creationId xmlns:a16="http://schemas.microsoft.com/office/drawing/2014/main" id="{25450BFE-6425-C76D-C53E-59CCDFC6069D}"/>
              </a:ext>
            </a:extLst>
          </p:cNvPr>
          <p:cNvPicPr>
            <a:picLocks noChangeAspect="1"/>
          </p:cNvPicPr>
          <p:nvPr/>
        </p:nvPicPr>
        <p:blipFill>
          <a:blip r:embed="rId4"/>
          <a:stretch>
            <a:fillRect/>
          </a:stretch>
        </p:blipFill>
        <p:spPr>
          <a:xfrm>
            <a:off x="999599" y="1824996"/>
            <a:ext cx="3009900" cy="3867150"/>
          </a:xfrm>
          <a:prstGeom prst="rect">
            <a:avLst/>
          </a:prstGeom>
        </p:spPr>
      </p:pic>
      <p:pic>
        <p:nvPicPr>
          <p:cNvPr id="5" name="Picture 2" descr="NELI: The Nuffield Early Language Intervention">
            <a:extLst>
              <a:ext uri="{FF2B5EF4-FFF2-40B4-BE49-F238E27FC236}">
                <a16:creationId xmlns:a16="http://schemas.microsoft.com/office/drawing/2014/main" id="{46D58C04-1313-93CD-044A-CC032885C1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6423" y="2160969"/>
            <a:ext cx="3289669" cy="2850828"/>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78">
            <a:extLst>
              <a:ext uri="{FF2B5EF4-FFF2-40B4-BE49-F238E27FC236}">
                <a16:creationId xmlns:a16="http://schemas.microsoft.com/office/drawing/2014/main" id="{93F8050E-68D1-A092-E70B-3CCDB4D4A231}"/>
              </a:ext>
            </a:extLst>
          </p:cNvPr>
          <p:cNvSpPr/>
          <p:nvPr/>
        </p:nvSpPr>
        <p:spPr>
          <a:xfrm>
            <a:off x="3747877" y="3001064"/>
            <a:ext cx="1328365" cy="947307"/>
          </a:xfrm>
          <a:prstGeom prs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F9284FB4-3DFE-3944-EABA-A51A6AB40B56}"/>
              </a:ext>
            </a:extLst>
          </p:cNvPr>
          <p:cNvGrpSpPr/>
          <p:nvPr/>
        </p:nvGrpSpPr>
        <p:grpSpPr>
          <a:xfrm>
            <a:off x="8974284" y="2694344"/>
            <a:ext cx="2301788" cy="1560745"/>
            <a:chOff x="8825165" y="2545598"/>
            <a:chExt cx="2301788" cy="1560745"/>
          </a:xfrm>
        </p:grpSpPr>
        <p:grpSp>
          <p:nvGrpSpPr>
            <p:cNvPr id="8" name="Group 7">
              <a:extLst>
                <a:ext uri="{FF2B5EF4-FFF2-40B4-BE49-F238E27FC236}">
                  <a16:creationId xmlns:a16="http://schemas.microsoft.com/office/drawing/2014/main" id="{B46599FE-C9E5-3812-AB21-BAD15B042226}"/>
                </a:ext>
              </a:extLst>
            </p:cNvPr>
            <p:cNvGrpSpPr/>
            <p:nvPr/>
          </p:nvGrpSpPr>
          <p:grpSpPr>
            <a:xfrm>
              <a:off x="8825165" y="2545598"/>
              <a:ext cx="2270070" cy="412119"/>
              <a:chOff x="9176040" y="3055960"/>
              <a:chExt cx="2270070" cy="412119"/>
            </a:xfrm>
          </p:grpSpPr>
          <p:pic>
            <p:nvPicPr>
              <p:cNvPr id="30" name="Picture 29">
                <a:extLst>
                  <a:ext uri="{FF2B5EF4-FFF2-40B4-BE49-F238E27FC236}">
                    <a16:creationId xmlns:a16="http://schemas.microsoft.com/office/drawing/2014/main" id="{0AF342EC-348A-DBF4-62EC-4F00A12F40D5}"/>
                  </a:ext>
                </a:extLst>
              </p:cNvPr>
              <p:cNvPicPr>
                <a:picLocks noChangeAspect="1"/>
              </p:cNvPicPr>
              <p:nvPr/>
            </p:nvPicPr>
            <p:blipFill>
              <a:blip r:embed="rId6"/>
              <a:stretch>
                <a:fillRect/>
              </a:stretch>
            </p:blipFill>
            <p:spPr>
              <a:xfrm>
                <a:off x="9176040" y="3055960"/>
                <a:ext cx="281317" cy="412119"/>
              </a:xfrm>
              <a:prstGeom prst="rect">
                <a:avLst/>
              </a:prstGeom>
            </p:spPr>
          </p:pic>
          <p:pic>
            <p:nvPicPr>
              <p:cNvPr id="31" name="Picture 30">
                <a:extLst>
                  <a:ext uri="{FF2B5EF4-FFF2-40B4-BE49-F238E27FC236}">
                    <a16:creationId xmlns:a16="http://schemas.microsoft.com/office/drawing/2014/main" id="{5D42F93F-AF9E-77E4-5ED4-4895DA138B70}"/>
                  </a:ext>
                </a:extLst>
              </p:cNvPr>
              <p:cNvPicPr>
                <a:picLocks noChangeAspect="1"/>
              </p:cNvPicPr>
              <p:nvPr/>
            </p:nvPicPr>
            <p:blipFill>
              <a:blip r:embed="rId6"/>
              <a:stretch>
                <a:fillRect/>
              </a:stretch>
            </p:blipFill>
            <p:spPr>
              <a:xfrm>
                <a:off x="9424634" y="3055960"/>
                <a:ext cx="281317" cy="412119"/>
              </a:xfrm>
              <a:prstGeom prst="rect">
                <a:avLst/>
              </a:prstGeom>
            </p:spPr>
          </p:pic>
          <p:pic>
            <p:nvPicPr>
              <p:cNvPr id="32" name="Picture 31">
                <a:extLst>
                  <a:ext uri="{FF2B5EF4-FFF2-40B4-BE49-F238E27FC236}">
                    <a16:creationId xmlns:a16="http://schemas.microsoft.com/office/drawing/2014/main" id="{E091D091-7BB3-E39A-D29B-8E729473A103}"/>
                  </a:ext>
                </a:extLst>
              </p:cNvPr>
              <p:cNvPicPr>
                <a:picLocks noChangeAspect="1"/>
              </p:cNvPicPr>
              <p:nvPr/>
            </p:nvPicPr>
            <p:blipFill>
              <a:blip r:embed="rId6"/>
              <a:stretch>
                <a:fillRect/>
              </a:stretch>
            </p:blipFill>
            <p:spPr>
              <a:xfrm>
                <a:off x="9673228" y="3055960"/>
                <a:ext cx="281317" cy="412119"/>
              </a:xfrm>
              <a:prstGeom prst="rect">
                <a:avLst/>
              </a:prstGeom>
            </p:spPr>
          </p:pic>
          <p:pic>
            <p:nvPicPr>
              <p:cNvPr id="33" name="Picture 32">
                <a:extLst>
                  <a:ext uri="{FF2B5EF4-FFF2-40B4-BE49-F238E27FC236}">
                    <a16:creationId xmlns:a16="http://schemas.microsoft.com/office/drawing/2014/main" id="{F93713C6-5A80-67F9-910D-FF8AE14AB7C5}"/>
                  </a:ext>
                </a:extLst>
              </p:cNvPr>
              <p:cNvPicPr>
                <a:picLocks noChangeAspect="1"/>
              </p:cNvPicPr>
              <p:nvPr/>
            </p:nvPicPr>
            <p:blipFill>
              <a:blip r:embed="rId6"/>
              <a:stretch>
                <a:fillRect/>
              </a:stretch>
            </p:blipFill>
            <p:spPr>
              <a:xfrm>
                <a:off x="9921822" y="3055960"/>
                <a:ext cx="281317" cy="412119"/>
              </a:xfrm>
              <a:prstGeom prst="rect">
                <a:avLst/>
              </a:prstGeom>
            </p:spPr>
          </p:pic>
          <p:pic>
            <p:nvPicPr>
              <p:cNvPr id="34" name="Picture 33">
                <a:extLst>
                  <a:ext uri="{FF2B5EF4-FFF2-40B4-BE49-F238E27FC236}">
                    <a16:creationId xmlns:a16="http://schemas.microsoft.com/office/drawing/2014/main" id="{F63F0D61-9281-F7E5-BDE1-221BF3F82B80}"/>
                  </a:ext>
                </a:extLst>
              </p:cNvPr>
              <p:cNvPicPr>
                <a:picLocks noChangeAspect="1"/>
              </p:cNvPicPr>
              <p:nvPr/>
            </p:nvPicPr>
            <p:blipFill>
              <a:blip r:embed="rId6"/>
              <a:stretch>
                <a:fillRect/>
              </a:stretch>
            </p:blipFill>
            <p:spPr>
              <a:xfrm>
                <a:off x="10170416" y="3055960"/>
                <a:ext cx="281317" cy="412119"/>
              </a:xfrm>
              <a:prstGeom prst="rect">
                <a:avLst/>
              </a:prstGeom>
            </p:spPr>
          </p:pic>
          <p:pic>
            <p:nvPicPr>
              <p:cNvPr id="35" name="Picture 34">
                <a:extLst>
                  <a:ext uri="{FF2B5EF4-FFF2-40B4-BE49-F238E27FC236}">
                    <a16:creationId xmlns:a16="http://schemas.microsoft.com/office/drawing/2014/main" id="{E45857E7-3B86-7F75-4877-09B8CA49A08A}"/>
                  </a:ext>
                </a:extLst>
              </p:cNvPr>
              <p:cNvPicPr>
                <a:picLocks noChangeAspect="1"/>
              </p:cNvPicPr>
              <p:nvPr/>
            </p:nvPicPr>
            <p:blipFill>
              <a:blip r:embed="rId6"/>
              <a:stretch>
                <a:fillRect/>
              </a:stretch>
            </p:blipFill>
            <p:spPr>
              <a:xfrm>
                <a:off x="10419010" y="3055960"/>
                <a:ext cx="281317" cy="412119"/>
              </a:xfrm>
              <a:prstGeom prst="rect">
                <a:avLst/>
              </a:prstGeom>
            </p:spPr>
          </p:pic>
          <p:pic>
            <p:nvPicPr>
              <p:cNvPr id="36" name="Picture 35">
                <a:extLst>
                  <a:ext uri="{FF2B5EF4-FFF2-40B4-BE49-F238E27FC236}">
                    <a16:creationId xmlns:a16="http://schemas.microsoft.com/office/drawing/2014/main" id="{92ED99DA-F8D3-71AD-21FB-831DBBC6B263}"/>
                  </a:ext>
                </a:extLst>
              </p:cNvPr>
              <p:cNvPicPr>
                <a:picLocks noChangeAspect="1"/>
              </p:cNvPicPr>
              <p:nvPr/>
            </p:nvPicPr>
            <p:blipFill>
              <a:blip r:embed="rId6"/>
              <a:stretch>
                <a:fillRect/>
              </a:stretch>
            </p:blipFill>
            <p:spPr>
              <a:xfrm>
                <a:off x="10667605" y="3055960"/>
                <a:ext cx="281317" cy="412119"/>
              </a:xfrm>
              <a:prstGeom prst="rect">
                <a:avLst/>
              </a:prstGeom>
            </p:spPr>
          </p:pic>
          <p:pic>
            <p:nvPicPr>
              <p:cNvPr id="37" name="Picture 36">
                <a:extLst>
                  <a:ext uri="{FF2B5EF4-FFF2-40B4-BE49-F238E27FC236}">
                    <a16:creationId xmlns:a16="http://schemas.microsoft.com/office/drawing/2014/main" id="{105A33F6-94AD-679E-88BD-1629E48A568E}"/>
                  </a:ext>
                </a:extLst>
              </p:cNvPr>
              <p:cNvPicPr>
                <a:picLocks noChangeAspect="1"/>
              </p:cNvPicPr>
              <p:nvPr/>
            </p:nvPicPr>
            <p:blipFill>
              <a:blip r:embed="rId6"/>
              <a:stretch>
                <a:fillRect/>
              </a:stretch>
            </p:blipFill>
            <p:spPr>
              <a:xfrm>
                <a:off x="10916198" y="3055960"/>
                <a:ext cx="281317" cy="412119"/>
              </a:xfrm>
              <a:prstGeom prst="rect">
                <a:avLst/>
              </a:prstGeom>
            </p:spPr>
          </p:pic>
          <p:pic>
            <p:nvPicPr>
              <p:cNvPr id="38" name="Picture 37">
                <a:extLst>
                  <a:ext uri="{FF2B5EF4-FFF2-40B4-BE49-F238E27FC236}">
                    <a16:creationId xmlns:a16="http://schemas.microsoft.com/office/drawing/2014/main" id="{5A4A24A4-1D2C-71AB-63A8-ABFDAE360597}"/>
                  </a:ext>
                </a:extLst>
              </p:cNvPr>
              <p:cNvPicPr>
                <a:picLocks noChangeAspect="1"/>
              </p:cNvPicPr>
              <p:nvPr/>
            </p:nvPicPr>
            <p:blipFill>
              <a:blip r:embed="rId6"/>
              <a:stretch>
                <a:fillRect/>
              </a:stretch>
            </p:blipFill>
            <p:spPr>
              <a:xfrm>
                <a:off x="11164793" y="3055960"/>
                <a:ext cx="281317" cy="412119"/>
              </a:xfrm>
              <a:prstGeom prst="rect">
                <a:avLst/>
              </a:prstGeom>
            </p:spPr>
          </p:pic>
        </p:grpSp>
        <p:grpSp>
          <p:nvGrpSpPr>
            <p:cNvPr id="10" name="Group 9">
              <a:extLst>
                <a:ext uri="{FF2B5EF4-FFF2-40B4-BE49-F238E27FC236}">
                  <a16:creationId xmlns:a16="http://schemas.microsoft.com/office/drawing/2014/main" id="{7E807EED-8F34-CF1A-61E1-59B582BE3B89}"/>
                </a:ext>
              </a:extLst>
            </p:cNvPr>
            <p:cNvGrpSpPr/>
            <p:nvPr/>
          </p:nvGrpSpPr>
          <p:grpSpPr>
            <a:xfrm>
              <a:off x="8848720" y="3119911"/>
              <a:ext cx="2270070" cy="412119"/>
              <a:chOff x="9176040" y="3055960"/>
              <a:chExt cx="2270070" cy="412119"/>
            </a:xfrm>
          </p:grpSpPr>
          <p:pic>
            <p:nvPicPr>
              <p:cNvPr id="21" name="Picture 20">
                <a:extLst>
                  <a:ext uri="{FF2B5EF4-FFF2-40B4-BE49-F238E27FC236}">
                    <a16:creationId xmlns:a16="http://schemas.microsoft.com/office/drawing/2014/main" id="{426287F3-4BA0-DD15-FAB1-3DCD79F0844D}"/>
                  </a:ext>
                </a:extLst>
              </p:cNvPr>
              <p:cNvPicPr>
                <a:picLocks noChangeAspect="1"/>
              </p:cNvPicPr>
              <p:nvPr/>
            </p:nvPicPr>
            <p:blipFill>
              <a:blip r:embed="rId6"/>
              <a:stretch>
                <a:fillRect/>
              </a:stretch>
            </p:blipFill>
            <p:spPr>
              <a:xfrm>
                <a:off x="9176040" y="3055960"/>
                <a:ext cx="281317" cy="412119"/>
              </a:xfrm>
              <a:prstGeom prst="rect">
                <a:avLst/>
              </a:prstGeom>
            </p:spPr>
          </p:pic>
          <p:pic>
            <p:nvPicPr>
              <p:cNvPr id="22" name="Picture 21">
                <a:extLst>
                  <a:ext uri="{FF2B5EF4-FFF2-40B4-BE49-F238E27FC236}">
                    <a16:creationId xmlns:a16="http://schemas.microsoft.com/office/drawing/2014/main" id="{299E694D-5208-844E-4C3C-887B98D869A8}"/>
                  </a:ext>
                </a:extLst>
              </p:cNvPr>
              <p:cNvPicPr>
                <a:picLocks noChangeAspect="1"/>
              </p:cNvPicPr>
              <p:nvPr/>
            </p:nvPicPr>
            <p:blipFill>
              <a:blip r:embed="rId6"/>
              <a:stretch>
                <a:fillRect/>
              </a:stretch>
            </p:blipFill>
            <p:spPr>
              <a:xfrm>
                <a:off x="9424634" y="3055960"/>
                <a:ext cx="281317" cy="412119"/>
              </a:xfrm>
              <a:prstGeom prst="rect">
                <a:avLst/>
              </a:prstGeom>
            </p:spPr>
          </p:pic>
          <p:pic>
            <p:nvPicPr>
              <p:cNvPr id="23" name="Picture 22">
                <a:extLst>
                  <a:ext uri="{FF2B5EF4-FFF2-40B4-BE49-F238E27FC236}">
                    <a16:creationId xmlns:a16="http://schemas.microsoft.com/office/drawing/2014/main" id="{D07C05CF-F4F4-1DA7-8482-67CF587F0D0B}"/>
                  </a:ext>
                </a:extLst>
              </p:cNvPr>
              <p:cNvPicPr>
                <a:picLocks noChangeAspect="1"/>
              </p:cNvPicPr>
              <p:nvPr/>
            </p:nvPicPr>
            <p:blipFill>
              <a:blip r:embed="rId6"/>
              <a:stretch>
                <a:fillRect/>
              </a:stretch>
            </p:blipFill>
            <p:spPr>
              <a:xfrm>
                <a:off x="9673228" y="3055960"/>
                <a:ext cx="281317" cy="412119"/>
              </a:xfrm>
              <a:prstGeom prst="rect">
                <a:avLst/>
              </a:prstGeom>
            </p:spPr>
          </p:pic>
          <p:pic>
            <p:nvPicPr>
              <p:cNvPr id="24" name="Picture 23">
                <a:extLst>
                  <a:ext uri="{FF2B5EF4-FFF2-40B4-BE49-F238E27FC236}">
                    <a16:creationId xmlns:a16="http://schemas.microsoft.com/office/drawing/2014/main" id="{8D1F53CA-F84D-5AB0-D3A2-495686F78F9D}"/>
                  </a:ext>
                </a:extLst>
              </p:cNvPr>
              <p:cNvPicPr>
                <a:picLocks noChangeAspect="1"/>
              </p:cNvPicPr>
              <p:nvPr/>
            </p:nvPicPr>
            <p:blipFill>
              <a:blip r:embed="rId6"/>
              <a:stretch>
                <a:fillRect/>
              </a:stretch>
            </p:blipFill>
            <p:spPr>
              <a:xfrm>
                <a:off x="9921822" y="3055960"/>
                <a:ext cx="281317" cy="412119"/>
              </a:xfrm>
              <a:prstGeom prst="rect">
                <a:avLst/>
              </a:prstGeom>
            </p:spPr>
          </p:pic>
          <p:pic>
            <p:nvPicPr>
              <p:cNvPr id="25" name="Picture 24">
                <a:extLst>
                  <a:ext uri="{FF2B5EF4-FFF2-40B4-BE49-F238E27FC236}">
                    <a16:creationId xmlns:a16="http://schemas.microsoft.com/office/drawing/2014/main" id="{40DDB082-3602-F038-556E-7F9FCBA28641}"/>
                  </a:ext>
                </a:extLst>
              </p:cNvPr>
              <p:cNvPicPr>
                <a:picLocks noChangeAspect="1"/>
              </p:cNvPicPr>
              <p:nvPr/>
            </p:nvPicPr>
            <p:blipFill>
              <a:blip r:embed="rId6"/>
              <a:stretch>
                <a:fillRect/>
              </a:stretch>
            </p:blipFill>
            <p:spPr>
              <a:xfrm>
                <a:off x="10170416" y="3055960"/>
                <a:ext cx="281317" cy="412119"/>
              </a:xfrm>
              <a:prstGeom prst="rect">
                <a:avLst/>
              </a:prstGeom>
            </p:spPr>
          </p:pic>
          <p:pic>
            <p:nvPicPr>
              <p:cNvPr id="26" name="Picture 25">
                <a:extLst>
                  <a:ext uri="{FF2B5EF4-FFF2-40B4-BE49-F238E27FC236}">
                    <a16:creationId xmlns:a16="http://schemas.microsoft.com/office/drawing/2014/main" id="{A1602FF3-3356-49E9-1DAC-407DDC263764}"/>
                  </a:ext>
                </a:extLst>
              </p:cNvPr>
              <p:cNvPicPr>
                <a:picLocks noChangeAspect="1"/>
              </p:cNvPicPr>
              <p:nvPr/>
            </p:nvPicPr>
            <p:blipFill>
              <a:blip r:embed="rId6"/>
              <a:stretch>
                <a:fillRect/>
              </a:stretch>
            </p:blipFill>
            <p:spPr>
              <a:xfrm>
                <a:off x="10419010" y="3055960"/>
                <a:ext cx="281317" cy="412119"/>
              </a:xfrm>
              <a:prstGeom prst="rect">
                <a:avLst/>
              </a:prstGeom>
            </p:spPr>
          </p:pic>
          <p:pic>
            <p:nvPicPr>
              <p:cNvPr id="27" name="Picture 26">
                <a:extLst>
                  <a:ext uri="{FF2B5EF4-FFF2-40B4-BE49-F238E27FC236}">
                    <a16:creationId xmlns:a16="http://schemas.microsoft.com/office/drawing/2014/main" id="{1E513010-D7C3-3CB9-0FC0-05E22423F728}"/>
                  </a:ext>
                </a:extLst>
              </p:cNvPr>
              <p:cNvPicPr>
                <a:picLocks noChangeAspect="1"/>
              </p:cNvPicPr>
              <p:nvPr/>
            </p:nvPicPr>
            <p:blipFill>
              <a:blip r:embed="rId6"/>
              <a:stretch>
                <a:fillRect/>
              </a:stretch>
            </p:blipFill>
            <p:spPr>
              <a:xfrm>
                <a:off x="10667605" y="3055960"/>
                <a:ext cx="281317" cy="412119"/>
              </a:xfrm>
              <a:prstGeom prst="rect">
                <a:avLst/>
              </a:prstGeom>
            </p:spPr>
          </p:pic>
          <p:pic>
            <p:nvPicPr>
              <p:cNvPr id="28" name="Picture 27">
                <a:extLst>
                  <a:ext uri="{FF2B5EF4-FFF2-40B4-BE49-F238E27FC236}">
                    <a16:creationId xmlns:a16="http://schemas.microsoft.com/office/drawing/2014/main" id="{DCC67381-1A44-1F79-A273-2FF4F472A1BC}"/>
                  </a:ext>
                </a:extLst>
              </p:cNvPr>
              <p:cNvPicPr>
                <a:picLocks noChangeAspect="1"/>
              </p:cNvPicPr>
              <p:nvPr/>
            </p:nvPicPr>
            <p:blipFill>
              <a:blip r:embed="rId6"/>
              <a:stretch>
                <a:fillRect/>
              </a:stretch>
            </p:blipFill>
            <p:spPr>
              <a:xfrm>
                <a:off x="10916198" y="3055960"/>
                <a:ext cx="281317" cy="412119"/>
              </a:xfrm>
              <a:prstGeom prst="rect">
                <a:avLst/>
              </a:prstGeom>
            </p:spPr>
          </p:pic>
          <p:pic>
            <p:nvPicPr>
              <p:cNvPr id="29" name="Picture 28">
                <a:extLst>
                  <a:ext uri="{FF2B5EF4-FFF2-40B4-BE49-F238E27FC236}">
                    <a16:creationId xmlns:a16="http://schemas.microsoft.com/office/drawing/2014/main" id="{D0EB8510-C14D-8CB4-8311-F76C7B3E1E6C}"/>
                  </a:ext>
                </a:extLst>
              </p:cNvPr>
              <p:cNvPicPr>
                <a:picLocks noChangeAspect="1"/>
              </p:cNvPicPr>
              <p:nvPr/>
            </p:nvPicPr>
            <p:blipFill>
              <a:blip r:embed="rId6"/>
              <a:stretch>
                <a:fillRect/>
              </a:stretch>
            </p:blipFill>
            <p:spPr>
              <a:xfrm>
                <a:off x="11164793" y="3055960"/>
                <a:ext cx="281317" cy="412119"/>
              </a:xfrm>
              <a:prstGeom prst="rect">
                <a:avLst/>
              </a:prstGeom>
            </p:spPr>
          </p:pic>
        </p:grpSp>
        <p:grpSp>
          <p:nvGrpSpPr>
            <p:cNvPr id="11" name="Group 10">
              <a:extLst>
                <a:ext uri="{FF2B5EF4-FFF2-40B4-BE49-F238E27FC236}">
                  <a16:creationId xmlns:a16="http://schemas.microsoft.com/office/drawing/2014/main" id="{B77FD63B-4C44-1DFE-914B-262CD3B9B8C9}"/>
                </a:ext>
              </a:extLst>
            </p:cNvPr>
            <p:cNvGrpSpPr/>
            <p:nvPr/>
          </p:nvGrpSpPr>
          <p:grpSpPr>
            <a:xfrm>
              <a:off x="8856883" y="3694224"/>
              <a:ext cx="2270070" cy="412119"/>
              <a:chOff x="9176040" y="3055960"/>
              <a:chExt cx="2270070" cy="412119"/>
            </a:xfrm>
          </p:grpSpPr>
          <p:pic>
            <p:nvPicPr>
              <p:cNvPr id="12" name="Picture 11">
                <a:extLst>
                  <a:ext uri="{FF2B5EF4-FFF2-40B4-BE49-F238E27FC236}">
                    <a16:creationId xmlns:a16="http://schemas.microsoft.com/office/drawing/2014/main" id="{6DBC81B8-732C-A5C1-AD3E-EC1848B91ED7}"/>
                  </a:ext>
                </a:extLst>
              </p:cNvPr>
              <p:cNvPicPr>
                <a:picLocks noChangeAspect="1"/>
              </p:cNvPicPr>
              <p:nvPr/>
            </p:nvPicPr>
            <p:blipFill>
              <a:blip r:embed="rId6"/>
              <a:stretch>
                <a:fillRect/>
              </a:stretch>
            </p:blipFill>
            <p:spPr>
              <a:xfrm>
                <a:off x="9176040" y="3055960"/>
                <a:ext cx="281317" cy="412119"/>
              </a:xfrm>
              <a:prstGeom prst="rect">
                <a:avLst/>
              </a:prstGeom>
            </p:spPr>
          </p:pic>
          <p:pic>
            <p:nvPicPr>
              <p:cNvPr id="13" name="Picture 12">
                <a:extLst>
                  <a:ext uri="{FF2B5EF4-FFF2-40B4-BE49-F238E27FC236}">
                    <a16:creationId xmlns:a16="http://schemas.microsoft.com/office/drawing/2014/main" id="{FA28090C-E236-8602-18A6-FBF3231A7126}"/>
                  </a:ext>
                </a:extLst>
              </p:cNvPr>
              <p:cNvPicPr>
                <a:picLocks noChangeAspect="1"/>
              </p:cNvPicPr>
              <p:nvPr/>
            </p:nvPicPr>
            <p:blipFill>
              <a:blip r:embed="rId6"/>
              <a:stretch>
                <a:fillRect/>
              </a:stretch>
            </p:blipFill>
            <p:spPr>
              <a:xfrm>
                <a:off x="9424634" y="3055960"/>
                <a:ext cx="281317" cy="412119"/>
              </a:xfrm>
              <a:prstGeom prst="rect">
                <a:avLst/>
              </a:prstGeom>
            </p:spPr>
          </p:pic>
          <p:pic>
            <p:nvPicPr>
              <p:cNvPr id="14" name="Picture 13">
                <a:extLst>
                  <a:ext uri="{FF2B5EF4-FFF2-40B4-BE49-F238E27FC236}">
                    <a16:creationId xmlns:a16="http://schemas.microsoft.com/office/drawing/2014/main" id="{6FAD33B4-9D2D-D1D3-D2BC-553E3F979A4A}"/>
                  </a:ext>
                </a:extLst>
              </p:cNvPr>
              <p:cNvPicPr>
                <a:picLocks noChangeAspect="1"/>
              </p:cNvPicPr>
              <p:nvPr/>
            </p:nvPicPr>
            <p:blipFill>
              <a:blip r:embed="rId6"/>
              <a:stretch>
                <a:fillRect/>
              </a:stretch>
            </p:blipFill>
            <p:spPr>
              <a:xfrm>
                <a:off x="9673228" y="3055960"/>
                <a:ext cx="281317" cy="412119"/>
              </a:xfrm>
              <a:prstGeom prst="rect">
                <a:avLst/>
              </a:prstGeom>
            </p:spPr>
          </p:pic>
          <p:pic>
            <p:nvPicPr>
              <p:cNvPr id="15" name="Picture 14">
                <a:extLst>
                  <a:ext uri="{FF2B5EF4-FFF2-40B4-BE49-F238E27FC236}">
                    <a16:creationId xmlns:a16="http://schemas.microsoft.com/office/drawing/2014/main" id="{13F7C36C-D676-C14B-E255-832CDAF52C18}"/>
                  </a:ext>
                </a:extLst>
              </p:cNvPr>
              <p:cNvPicPr>
                <a:picLocks noChangeAspect="1"/>
              </p:cNvPicPr>
              <p:nvPr/>
            </p:nvPicPr>
            <p:blipFill>
              <a:blip r:embed="rId6"/>
              <a:stretch>
                <a:fillRect/>
              </a:stretch>
            </p:blipFill>
            <p:spPr>
              <a:xfrm>
                <a:off x="9921822" y="3055960"/>
                <a:ext cx="281317" cy="412119"/>
              </a:xfrm>
              <a:prstGeom prst="rect">
                <a:avLst/>
              </a:prstGeom>
            </p:spPr>
          </p:pic>
          <p:pic>
            <p:nvPicPr>
              <p:cNvPr id="16" name="Picture 15">
                <a:extLst>
                  <a:ext uri="{FF2B5EF4-FFF2-40B4-BE49-F238E27FC236}">
                    <a16:creationId xmlns:a16="http://schemas.microsoft.com/office/drawing/2014/main" id="{23539C0F-3B9C-3FA4-3863-93D341E03C20}"/>
                  </a:ext>
                </a:extLst>
              </p:cNvPr>
              <p:cNvPicPr>
                <a:picLocks noChangeAspect="1"/>
              </p:cNvPicPr>
              <p:nvPr/>
            </p:nvPicPr>
            <p:blipFill>
              <a:blip r:embed="rId6"/>
              <a:stretch>
                <a:fillRect/>
              </a:stretch>
            </p:blipFill>
            <p:spPr>
              <a:xfrm>
                <a:off x="10170416" y="3055960"/>
                <a:ext cx="281317" cy="412119"/>
              </a:xfrm>
              <a:prstGeom prst="rect">
                <a:avLst/>
              </a:prstGeom>
            </p:spPr>
          </p:pic>
          <p:pic>
            <p:nvPicPr>
              <p:cNvPr id="17" name="Picture 16">
                <a:extLst>
                  <a:ext uri="{FF2B5EF4-FFF2-40B4-BE49-F238E27FC236}">
                    <a16:creationId xmlns:a16="http://schemas.microsoft.com/office/drawing/2014/main" id="{60AB38DB-BA3B-5109-C344-133E0AF0FE7F}"/>
                  </a:ext>
                </a:extLst>
              </p:cNvPr>
              <p:cNvPicPr>
                <a:picLocks noChangeAspect="1"/>
              </p:cNvPicPr>
              <p:nvPr/>
            </p:nvPicPr>
            <p:blipFill>
              <a:blip r:embed="rId6"/>
              <a:stretch>
                <a:fillRect/>
              </a:stretch>
            </p:blipFill>
            <p:spPr>
              <a:xfrm>
                <a:off x="10419010" y="3055960"/>
                <a:ext cx="281317" cy="412119"/>
              </a:xfrm>
              <a:prstGeom prst="rect">
                <a:avLst/>
              </a:prstGeom>
            </p:spPr>
          </p:pic>
          <p:pic>
            <p:nvPicPr>
              <p:cNvPr id="18" name="Picture 17">
                <a:extLst>
                  <a:ext uri="{FF2B5EF4-FFF2-40B4-BE49-F238E27FC236}">
                    <a16:creationId xmlns:a16="http://schemas.microsoft.com/office/drawing/2014/main" id="{CD4D4967-2FAB-9646-8D2D-07DAF1C36DA7}"/>
                  </a:ext>
                </a:extLst>
              </p:cNvPr>
              <p:cNvPicPr>
                <a:picLocks noChangeAspect="1"/>
              </p:cNvPicPr>
              <p:nvPr/>
            </p:nvPicPr>
            <p:blipFill>
              <a:blip r:embed="rId6"/>
              <a:stretch>
                <a:fillRect/>
              </a:stretch>
            </p:blipFill>
            <p:spPr>
              <a:xfrm>
                <a:off x="10667605" y="3055960"/>
                <a:ext cx="281317" cy="412119"/>
              </a:xfrm>
              <a:prstGeom prst="rect">
                <a:avLst/>
              </a:prstGeom>
            </p:spPr>
          </p:pic>
          <p:pic>
            <p:nvPicPr>
              <p:cNvPr id="19" name="Picture 18">
                <a:extLst>
                  <a:ext uri="{FF2B5EF4-FFF2-40B4-BE49-F238E27FC236}">
                    <a16:creationId xmlns:a16="http://schemas.microsoft.com/office/drawing/2014/main" id="{DF1357EE-2741-5B5F-87C3-6212C5D063FA}"/>
                  </a:ext>
                </a:extLst>
              </p:cNvPr>
              <p:cNvPicPr>
                <a:picLocks noChangeAspect="1"/>
              </p:cNvPicPr>
              <p:nvPr/>
            </p:nvPicPr>
            <p:blipFill>
              <a:blip r:embed="rId6"/>
              <a:stretch>
                <a:fillRect/>
              </a:stretch>
            </p:blipFill>
            <p:spPr>
              <a:xfrm>
                <a:off x="10916198" y="3055960"/>
                <a:ext cx="281317" cy="412119"/>
              </a:xfrm>
              <a:prstGeom prst="rect">
                <a:avLst/>
              </a:prstGeom>
            </p:spPr>
          </p:pic>
          <p:pic>
            <p:nvPicPr>
              <p:cNvPr id="20" name="Picture 19">
                <a:extLst>
                  <a:ext uri="{FF2B5EF4-FFF2-40B4-BE49-F238E27FC236}">
                    <a16:creationId xmlns:a16="http://schemas.microsoft.com/office/drawing/2014/main" id="{9339FDE3-7E6D-4462-1E36-3626555F8F92}"/>
                  </a:ext>
                </a:extLst>
              </p:cNvPr>
              <p:cNvPicPr>
                <a:picLocks noChangeAspect="1"/>
              </p:cNvPicPr>
              <p:nvPr/>
            </p:nvPicPr>
            <p:blipFill>
              <a:blip r:embed="rId6"/>
              <a:stretch>
                <a:fillRect/>
              </a:stretch>
            </p:blipFill>
            <p:spPr>
              <a:xfrm>
                <a:off x="11164793" y="3055960"/>
                <a:ext cx="281317" cy="412119"/>
              </a:xfrm>
              <a:prstGeom prst="rect">
                <a:avLst/>
              </a:prstGeom>
            </p:spPr>
          </p:pic>
        </p:grpSp>
      </p:grpSp>
      <p:sp>
        <p:nvSpPr>
          <p:cNvPr id="39" name="Arrow: Right 77">
            <a:extLst>
              <a:ext uri="{FF2B5EF4-FFF2-40B4-BE49-F238E27FC236}">
                <a16:creationId xmlns:a16="http://schemas.microsoft.com/office/drawing/2014/main" id="{523917B5-3515-D266-0D3E-5F78CC91FF22}"/>
              </a:ext>
            </a:extLst>
          </p:cNvPr>
          <p:cNvSpPr/>
          <p:nvPr/>
        </p:nvSpPr>
        <p:spPr>
          <a:xfrm>
            <a:off x="7770216" y="3066202"/>
            <a:ext cx="1328365" cy="947307"/>
          </a:xfrm>
          <a:prstGeom prs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90195C01-5D35-5C6D-0887-895150FE572B}"/>
              </a:ext>
            </a:extLst>
          </p:cNvPr>
          <p:cNvSpPr txBox="1"/>
          <p:nvPr/>
        </p:nvSpPr>
        <p:spPr>
          <a:xfrm>
            <a:off x="9084581" y="4383409"/>
            <a:ext cx="2238352" cy="646331"/>
          </a:xfrm>
          <a:prstGeom prst="rect">
            <a:avLst/>
          </a:prstGeom>
          <a:noFill/>
        </p:spPr>
        <p:txBody>
          <a:bodyPr wrap="square" rtlCol="0">
            <a:spAutoFit/>
          </a:bodyPr>
          <a:lstStyle/>
          <a:p>
            <a:r>
              <a:rPr lang="en-US" b="1" dirty="0"/>
              <a:t>Intervention scaled with 11,000 schools</a:t>
            </a:r>
          </a:p>
        </p:txBody>
      </p:sp>
    </p:spTree>
    <p:extLst>
      <p:ext uri="{BB962C8B-B14F-4D97-AF65-F5344CB8AC3E}">
        <p14:creationId xmlns:p14="http://schemas.microsoft.com/office/powerpoint/2010/main" val="3169817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4" name="TextBox 3">
            <a:extLst>
              <a:ext uri="{FF2B5EF4-FFF2-40B4-BE49-F238E27FC236}">
                <a16:creationId xmlns:a16="http://schemas.microsoft.com/office/drawing/2014/main" id="{A44F2ADD-AE12-4CB0-A638-1577413C650A}"/>
              </a:ext>
            </a:extLst>
          </p:cNvPr>
          <p:cNvSpPr txBox="1"/>
          <p:nvPr/>
        </p:nvSpPr>
        <p:spPr>
          <a:xfrm>
            <a:off x="386791" y="2037298"/>
            <a:ext cx="4081131" cy="3416320"/>
          </a:xfrm>
          <a:prstGeom prst="rect">
            <a:avLst/>
          </a:prstGeom>
          <a:noFill/>
        </p:spPr>
        <p:txBody>
          <a:bodyPr wrap="square">
            <a:spAutoFit/>
          </a:bodyPr>
          <a:lstStyle/>
          <a:p>
            <a:pPr marL="182562" lvl="3"/>
            <a:r>
              <a:rPr lang="en-GB" b="1" dirty="0">
                <a:solidFill>
                  <a:srgbClr val="131C62"/>
                </a:solidFill>
                <a:effectLst/>
                <a:latin typeface="+mn-lt"/>
                <a:ea typeface="Calibri" panose="020F0502020204030204" pitchFamily="34" charset="0"/>
              </a:rPr>
              <a:t>An accessible resource used by 70% school leaders in England:</a:t>
            </a:r>
          </a:p>
          <a:p>
            <a:pPr marL="984250" lvl="4" indent="-449263">
              <a:buFont typeface="Courier New" panose="02070309020205020404" pitchFamily="49" charset="0"/>
              <a:buChar char="o"/>
            </a:pPr>
            <a:r>
              <a:rPr lang="en-GB" dirty="0">
                <a:solidFill>
                  <a:srgbClr val="131C62"/>
                </a:solidFill>
                <a:latin typeface="+mn-lt"/>
                <a:ea typeface="Calibri" panose="020F0502020204030204" pitchFamily="34" charset="0"/>
              </a:rPr>
              <a:t>A summary of over 5000 studies, r</a:t>
            </a:r>
            <a:r>
              <a:rPr lang="en-GB" dirty="0">
                <a:solidFill>
                  <a:srgbClr val="131C62"/>
                </a:solidFill>
                <a:effectLst/>
                <a:latin typeface="+mn-lt"/>
                <a:ea typeface="Calibri" panose="020F0502020204030204" pitchFamily="34" charset="0"/>
              </a:rPr>
              <a:t>egularly updated with the latest evid</a:t>
            </a:r>
            <a:r>
              <a:rPr lang="en-GB" dirty="0">
                <a:solidFill>
                  <a:srgbClr val="131C62"/>
                </a:solidFill>
                <a:latin typeface="+mn-lt"/>
                <a:ea typeface="Calibri" panose="020F0502020204030204" pitchFamily="34" charset="0"/>
              </a:rPr>
              <a:t>ence</a:t>
            </a:r>
          </a:p>
          <a:p>
            <a:pPr marL="984250" lvl="4" indent="-449263">
              <a:buFont typeface="Courier New" panose="02070309020205020404" pitchFamily="49" charset="0"/>
              <a:buChar char="o"/>
            </a:pPr>
            <a:r>
              <a:rPr lang="en-GB" dirty="0">
                <a:solidFill>
                  <a:srgbClr val="131C62"/>
                </a:solidFill>
                <a:effectLst/>
                <a:latin typeface="+mn-lt"/>
                <a:ea typeface="Calibri" panose="020F0502020204030204" pitchFamily="34" charset="0"/>
              </a:rPr>
              <a:t>Summarising impact, security and cost of 30 different approaches</a:t>
            </a:r>
          </a:p>
          <a:p>
            <a:pPr marL="984250" lvl="4" indent="-449263">
              <a:buFont typeface="Courier New" panose="02070309020205020404" pitchFamily="49" charset="0"/>
              <a:buChar char="o"/>
            </a:pPr>
            <a:r>
              <a:rPr lang="en-GB" dirty="0">
                <a:solidFill>
                  <a:srgbClr val="131C62"/>
                </a:solidFill>
                <a:latin typeface="+mn-lt"/>
                <a:ea typeface="Calibri" panose="020F0502020204030204" pitchFamily="34" charset="0"/>
              </a:rPr>
              <a:t>Not a step-by-step recipe for impact but a useful reference point to be combined with professional expertise</a:t>
            </a:r>
            <a:endParaRPr lang="en-GB" dirty="0">
              <a:solidFill>
                <a:srgbClr val="131C62"/>
              </a:solidFill>
              <a:effectLst/>
              <a:latin typeface="+mn-lt"/>
              <a:ea typeface="Calibri" panose="020F0502020204030204" pitchFamily="34" charset="0"/>
            </a:endParaRPr>
          </a:p>
        </p:txBody>
      </p:sp>
      <p:pic>
        <p:nvPicPr>
          <p:cNvPr id="3" name="Picture 2">
            <a:extLst>
              <a:ext uri="{FF2B5EF4-FFF2-40B4-BE49-F238E27FC236}">
                <a16:creationId xmlns:a16="http://schemas.microsoft.com/office/drawing/2014/main" id="{93E8035C-4617-4E27-8C89-CF825CAA7205}"/>
              </a:ext>
            </a:extLst>
          </p:cNvPr>
          <p:cNvPicPr>
            <a:picLocks noChangeAspect="1"/>
          </p:cNvPicPr>
          <p:nvPr/>
        </p:nvPicPr>
        <p:blipFill>
          <a:blip r:embed="rId3"/>
          <a:stretch>
            <a:fillRect/>
          </a:stretch>
        </p:blipFill>
        <p:spPr>
          <a:xfrm>
            <a:off x="4876930" y="1858878"/>
            <a:ext cx="7129001" cy="4167809"/>
          </a:xfrm>
          <a:prstGeom prst="rect">
            <a:avLst/>
          </a:prstGeom>
        </p:spPr>
      </p:pic>
      <p:sp>
        <p:nvSpPr>
          <p:cNvPr id="2" name="Subtitle 2">
            <a:extLst>
              <a:ext uri="{FF2B5EF4-FFF2-40B4-BE49-F238E27FC236}">
                <a16:creationId xmlns:a16="http://schemas.microsoft.com/office/drawing/2014/main" id="{75F7FBB7-A682-28AF-90F4-C30B46B46B23}"/>
              </a:ext>
            </a:extLst>
          </p:cNvPr>
          <p:cNvSpPr txBox="1">
            <a:spLocks/>
          </p:cNvSpPr>
          <p:nvPr/>
        </p:nvSpPr>
        <p:spPr>
          <a:xfrm>
            <a:off x="693738" y="644525"/>
            <a:ext cx="6042025"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Evidence Synthesis:</a:t>
            </a:r>
            <a:endParaRPr lang="en-US" sz="2000" dirty="0">
              <a:solidFill>
                <a:srgbClr val="131C62"/>
              </a:solidFill>
              <a:latin typeface="+mj-lt"/>
            </a:endParaRPr>
          </a:p>
        </p:txBody>
      </p:sp>
      <p:pic>
        <p:nvPicPr>
          <p:cNvPr id="5" name="Picture 3">
            <a:extLst>
              <a:ext uri="{FF2B5EF4-FFF2-40B4-BE49-F238E27FC236}">
                <a16:creationId xmlns:a16="http://schemas.microsoft.com/office/drawing/2014/main" id="{5BF9D22B-CE1E-A681-1D96-E133B1790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920CA3F5-3670-6666-2FE5-33E41BB53F2D}"/>
              </a:ext>
            </a:extLst>
          </p:cNvPr>
          <p:cNvSpPr txBox="1">
            <a:spLocks noChangeArrowheads="1"/>
          </p:cNvSpPr>
          <p:nvPr/>
        </p:nvSpPr>
        <p:spPr bwMode="auto">
          <a:xfrm>
            <a:off x="693738" y="1009650"/>
            <a:ext cx="82883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2400" b="1" dirty="0">
                <a:solidFill>
                  <a:srgbClr val="131C62"/>
                </a:solidFill>
                <a:latin typeface="Aptos Display" panose="020B0004020202020204" pitchFamily="34" charset="0"/>
              </a:rPr>
              <a:t>The Teaching and Learning Toolkit</a:t>
            </a:r>
            <a:endParaRPr lang="en-US" altLang="en-US" sz="2400" dirty="0">
              <a:solidFill>
                <a:srgbClr val="131C62"/>
              </a:solidFill>
              <a:latin typeface="Aptos Display" panose="020B0004020202020204" pitchFamily="34" charset="0"/>
            </a:endParaRPr>
          </a:p>
        </p:txBody>
      </p:sp>
    </p:spTree>
    <p:extLst>
      <p:ext uri="{BB962C8B-B14F-4D97-AF65-F5344CB8AC3E}">
        <p14:creationId xmlns:p14="http://schemas.microsoft.com/office/powerpoint/2010/main" val="3818375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4A487-AC9B-D79F-DB8A-8E0954981FC9}"/>
            </a:ext>
          </a:extLst>
        </p:cNvPr>
        <p:cNvGrpSpPr/>
        <p:nvPr/>
      </p:nvGrpSpPr>
      <p:grpSpPr>
        <a:xfrm>
          <a:off x="0" y="0"/>
          <a:ext cx="0" cy="0"/>
          <a:chOff x="0" y="0"/>
          <a:chExt cx="0" cy="0"/>
        </a:xfrm>
      </p:grpSpPr>
      <p:sp>
        <p:nvSpPr>
          <p:cNvPr id="9" name="Subtitle 2">
            <a:extLst>
              <a:ext uri="{FF2B5EF4-FFF2-40B4-BE49-F238E27FC236}">
                <a16:creationId xmlns:a16="http://schemas.microsoft.com/office/drawing/2014/main" id="{709AC69E-C2DA-6CCA-6127-B5265A92FB02}"/>
              </a:ext>
            </a:extLst>
          </p:cNvPr>
          <p:cNvSpPr txBox="1">
            <a:spLocks/>
          </p:cNvSpPr>
          <p:nvPr/>
        </p:nvSpPr>
        <p:spPr>
          <a:xfrm>
            <a:off x="693738" y="644525"/>
            <a:ext cx="6042025" cy="47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defRPr/>
            </a:pPr>
            <a:r>
              <a:rPr lang="en-GB" sz="2000" dirty="0">
                <a:solidFill>
                  <a:srgbClr val="131C62"/>
                </a:solidFill>
                <a:latin typeface="+mj-lt"/>
              </a:rPr>
              <a:t>Evidence Mobilisation:</a:t>
            </a:r>
            <a:endParaRPr lang="en-US" sz="2000" dirty="0">
              <a:solidFill>
                <a:srgbClr val="131C62"/>
              </a:solidFill>
              <a:latin typeface="+mj-lt"/>
            </a:endParaRPr>
          </a:p>
        </p:txBody>
      </p:sp>
      <p:pic>
        <p:nvPicPr>
          <p:cNvPr id="40963" name="Picture 3">
            <a:extLst>
              <a:ext uri="{FF2B5EF4-FFF2-40B4-BE49-F238E27FC236}">
                <a16:creationId xmlns:a16="http://schemas.microsoft.com/office/drawing/2014/main" id="{BCFE6D10-617F-3EA2-E09B-355BEECB9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355600"/>
            <a:ext cx="156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itle 1">
            <a:extLst>
              <a:ext uri="{FF2B5EF4-FFF2-40B4-BE49-F238E27FC236}">
                <a16:creationId xmlns:a16="http://schemas.microsoft.com/office/drawing/2014/main" id="{609F4518-6173-6A9B-D46B-5250522EA50F}"/>
              </a:ext>
            </a:extLst>
          </p:cNvPr>
          <p:cNvSpPr txBox="1">
            <a:spLocks noChangeArrowheads="1"/>
          </p:cNvSpPr>
          <p:nvPr/>
        </p:nvSpPr>
        <p:spPr bwMode="auto">
          <a:xfrm>
            <a:off x="693738" y="1009650"/>
            <a:ext cx="82883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2400" b="1" dirty="0">
                <a:solidFill>
                  <a:srgbClr val="131C62"/>
                </a:solidFill>
                <a:latin typeface="Aptos Display" panose="020B0004020202020204" pitchFamily="34" charset="0"/>
              </a:rPr>
              <a:t>Guidance reports and tools</a:t>
            </a:r>
            <a:endParaRPr lang="en-US" altLang="en-US" sz="2400" dirty="0">
              <a:solidFill>
                <a:srgbClr val="131C62"/>
              </a:solidFill>
              <a:latin typeface="Aptos Display" panose="020B0004020202020204" pitchFamily="34" charset="0"/>
            </a:endParaRPr>
          </a:p>
        </p:txBody>
      </p:sp>
      <p:pic>
        <p:nvPicPr>
          <p:cNvPr id="3" name="Picture 2">
            <a:extLst>
              <a:ext uri="{FF2B5EF4-FFF2-40B4-BE49-F238E27FC236}">
                <a16:creationId xmlns:a16="http://schemas.microsoft.com/office/drawing/2014/main" id="{EC9A2FD8-8330-245E-066F-8C7F25B9B143}"/>
              </a:ext>
            </a:extLst>
          </p:cNvPr>
          <p:cNvPicPr>
            <a:picLocks noChangeAspect="1"/>
          </p:cNvPicPr>
          <p:nvPr/>
        </p:nvPicPr>
        <p:blipFill>
          <a:blip r:embed="rId4"/>
          <a:stretch>
            <a:fillRect/>
          </a:stretch>
        </p:blipFill>
        <p:spPr>
          <a:xfrm>
            <a:off x="941626" y="1844674"/>
            <a:ext cx="10390382" cy="4259563"/>
          </a:xfrm>
          <a:prstGeom prst="rect">
            <a:avLst/>
          </a:prstGeom>
        </p:spPr>
      </p:pic>
    </p:spTree>
    <p:extLst>
      <p:ext uri="{BB962C8B-B14F-4D97-AF65-F5344CB8AC3E}">
        <p14:creationId xmlns:p14="http://schemas.microsoft.com/office/powerpoint/2010/main" val="683290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EF POWERPOINT TEMPLATE" id="{BB557ADD-C5D4-CA4C-AE2C-D0CE6F66A6A8}" vid="{F5A4F468-3759-5C4F-BFE2-EFB305467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3a9b805-640a-4a04-965b-8d3a4b35be39" xsi:nil="true"/>
    <lcf76f155ced4ddcb4097134ff3c332f xmlns="29ba39ab-13ff-4237-b020-2467f729044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7F7D9EDCD02345BE4809EF3C0EC503" ma:contentTypeVersion="13" ma:contentTypeDescription="Create a new document." ma:contentTypeScope="" ma:versionID="966af6f03bb4ac792e7ddf9fba8b9a2a">
  <xsd:schema xmlns:xsd="http://www.w3.org/2001/XMLSchema" xmlns:xs="http://www.w3.org/2001/XMLSchema" xmlns:p="http://schemas.microsoft.com/office/2006/metadata/properties" xmlns:ns2="29ba39ab-13ff-4237-b020-2467f729044d" xmlns:ns3="83a9b805-640a-4a04-965b-8d3a4b35be39" targetNamespace="http://schemas.microsoft.com/office/2006/metadata/properties" ma:root="true" ma:fieldsID="0def3081bb896c84d921c3bf27947f39" ns2:_="" ns3:_="">
    <xsd:import namespace="29ba39ab-13ff-4237-b020-2467f729044d"/>
    <xsd:import namespace="83a9b805-640a-4a04-965b-8d3a4b35be3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a39ab-13ff-4237-b020-2467f72904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71a1dca-2e06-429a-ae45-cf8ebcd1b03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a9b805-640a-4a04-965b-8d3a4b35be3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b7c586b-e27e-4f91-8df5-ae91dcf3619f}" ma:internalName="TaxCatchAll" ma:showField="CatchAllData" ma:web="83a9b805-640a-4a04-965b-8d3a4b35be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E01E6E-A9DE-4AB2-9613-C4E03DCFA956}">
  <ds:schemaRefs>
    <ds:schemaRef ds:uri="http://schemas.microsoft.com/sharepoint/v3/contenttype/forms"/>
  </ds:schemaRefs>
</ds:datastoreItem>
</file>

<file path=customXml/itemProps2.xml><?xml version="1.0" encoding="utf-8"?>
<ds:datastoreItem xmlns:ds="http://schemas.openxmlformats.org/officeDocument/2006/customXml" ds:itemID="{61E49DF8-63E4-4F93-AD89-AF8C0400F81B}">
  <ds:schemaRefs>
    <ds:schemaRef ds:uri="http://purl.org/dc/dcmitype/"/>
    <ds:schemaRef ds:uri="http://schemas.microsoft.com/office/infopath/2007/PartnerControls"/>
    <ds:schemaRef ds:uri="83a9b805-640a-4a04-965b-8d3a4b35be39"/>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29ba39ab-13ff-4237-b020-2467f729044d"/>
    <ds:schemaRef ds:uri="http://www.w3.org/XML/1998/namespace"/>
    <ds:schemaRef ds:uri="http://purl.org/dc/terms/"/>
  </ds:schemaRefs>
</ds:datastoreItem>
</file>

<file path=customXml/itemProps3.xml><?xml version="1.0" encoding="utf-8"?>
<ds:datastoreItem xmlns:ds="http://schemas.openxmlformats.org/officeDocument/2006/customXml" ds:itemID="{5DC1BC71-0316-439A-8E09-19393C92CD54}">
  <ds:schemaRefs>
    <ds:schemaRef ds:uri="29ba39ab-13ff-4237-b020-2467f729044d"/>
    <ds:schemaRef ds:uri="83a9b805-640a-4a04-965b-8d3a4b35be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9dd08368-aa05-422d-8114-32d03c0f9273}" enabled="0" method="" siteId="{9dd08368-aa05-422d-8114-32d03c0f9273}" removed="1"/>
</clbl:labelList>
</file>

<file path=docProps/app.xml><?xml version="1.0" encoding="utf-8"?>
<Properties xmlns="http://schemas.openxmlformats.org/officeDocument/2006/extended-properties" xmlns:vt="http://schemas.openxmlformats.org/officeDocument/2006/docPropsVTypes">
  <Template>Office Theme</Template>
  <TotalTime>1579</TotalTime>
  <Words>1673</Words>
  <Application>Microsoft Macintosh PowerPoint</Application>
  <PresentationFormat>Widescreen</PresentationFormat>
  <Paragraphs>171</Paragraphs>
  <Slides>31</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Aptos</vt:lpstr>
      <vt:lpstr>Aptos Display</vt:lpstr>
      <vt:lpstr>Arial</vt:lpstr>
      <vt:lpstr>Calibri</vt:lpstr>
      <vt:lpstr>Courier New</vt:lpstr>
      <vt:lpstr>Gotham Bold</vt:lpstr>
      <vt:lpstr>Gotham Book</vt:lpstr>
      <vt:lpstr>Helvetica Neue</vt:lpstr>
      <vt:lpstr>Wingdings</vt:lpstr>
      <vt:lpstr>Office Theme</vt:lpstr>
      <vt:lpstr> ‘Early literacy: National policies and evidence-based guidance’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Slide</dc:title>
  <dc:creator>Annabel Lindsay</dc:creator>
  <cp:lastModifiedBy>Alex Quigley</cp:lastModifiedBy>
  <cp:revision>11</cp:revision>
  <dcterms:created xsi:type="dcterms:W3CDTF">2025-07-02T13:57:50Z</dcterms:created>
  <dcterms:modified xsi:type="dcterms:W3CDTF">2026-04-22T12:57:42Z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0x010100C17F7D9EDCD02345BE4809EF3C0EC503</vt:lpwstr>
  </property>
  <property fmtid="{D5CDD505-2E9C-101B-9397-08002B2CF9AE}" pid="3" name="MediaServiceImageTags">
    <vt:lpwstr/>
  </property>
</Properties>
</file>