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33"/>
  </p:notesMasterIdLst>
  <p:handoutMasterIdLst>
    <p:handoutMasterId r:id="rId34"/>
  </p:handoutMasterIdLst>
  <p:sldIdLst>
    <p:sldId id="517" r:id="rId2"/>
    <p:sldId id="518" r:id="rId3"/>
    <p:sldId id="525" r:id="rId4"/>
    <p:sldId id="521" r:id="rId5"/>
    <p:sldId id="534" r:id="rId6"/>
    <p:sldId id="535" r:id="rId7"/>
    <p:sldId id="536" r:id="rId8"/>
    <p:sldId id="531" r:id="rId9"/>
    <p:sldId id="519" r:id="rId10"/>
    <p:sldId id="538" r:id="rId11"/>
    <p:sldId id="539" r:id="rId12"/>
    <p:sldId id="540" r:id="rId13"/>
    <p:sldId id="541" r:id="rId14"/>
    <p:sldId id="532" r:id="rId15"/>
    <p:sldId id="520" r:id="rId16"/>
    <p:sldId id="548" r:id="rId17"/>
    <p:sldId id="554" r:id="rId18"/>
    <p:sldId id="556" r:id="rId19"/>
    <p:sldId id="543" r:id="rId20"/>
    <p:sldId id="549" r:id="rId21"/>
    <p:sldId id="542" r:id="rId22"/>
    <p:sldId id="544" r:id="rId23"/>
    <p:sldId id="550" r:id="rId24"/>
    <p:sldId id="551" r:id="rId25"/>
    <p:sldId id="552" r:id="rId26"/>
    <p:sldId id="553" r:id="rId27"/>
    <p:sldId id="547" r:id="rId28"/>
    <p:sldId id="545" r:id="rId29"/>
    <p:sldId id="530" r:id="rId30"/>
    <p:sldId id="546" r:id="rId31"/>
    <p:sldId id="528" r:id="rId32"/>
  </p:sldIdLst>
  <p:sldSz cx="12192000" cy="6858000"/>
  <p:notesSz cx="6858000" cy="9144000"/>
  <p:custDataLst>
    <p:tags r:id="rId35"/>
  </p:custDataLst>
  <p:defaultTextStyle>
    <a:defPPr>
      <a:defRPr lang="en-US"/>
    </a:defPPr>
    <a:lvl1pPr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Times"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Times"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Times"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Times"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94"/>
    <a:srgbClr val="BFBFCB"/>
    <a:srgbClr val="85849D"/>
    <a:srgbClr val="809BAC"/>
    <a:srgbClr val="03718D"/>
    <a:srgbClr val="00A3C1"/>
    <a:srgbClr val="63D2FF"/>
    <a:srgbClr val="043B4D"/>
    <a:srgbClr val="3551A4"/>
    <a:srgbClr val="67A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2913" autoAdjust="0"/>
  </p:normalViewPr>
  <p:slideViewPr>
    <p:cSldViewPr snapToGrid="0">
      <p:cViewPr varScale="1">
        <p:scale>
          <a:sx n="53" d="100"/>
          <a:sy n="53" d="100"/>
        </p:scale>
        <p:origin x="1292"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344"/>
    </p:cViewPr>
  </p:notesTextViewPr>
  <p:sorterViewPr>
    <p:cViewPr>
      <p:scale>
        <a:sx n="100" d="100"/>
        <a:sy n="100" d="100"/>
      </p:scale>
      <p:origin x="0" y="0"/>
    </p:cViewPr>
  </p:sorterViewPr>
  <p:notesViewPr>
    <p:cSldViewPr snapToGrid="0">
      <p:cViewPr varScale="1">
        <p:scale>
          <a:sx n="131" d="100"/>
          <a:sy n="131" d="100"/>
        </p:scale>
        <p:origin x="29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84" charset="0"/>
                <a:ea typeface="+mn-ea"/>
                <a:cs typeface="+mn-cs"/>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84" charset="0"/>
                <a:ea typeface="+mn-ea"/>
                <a:cs typeface="+mn-cs"/>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84" charset="0"/>
                <a:ea typeface="+mn-ea"/>
                <a:cs typeface="+mn-cs"/>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84" charset="0"/>
                <a:ea typeface="+mn-ea"/>
                <a:cs typeface="+mn-cs"/>
              </a:defRPr>
            </a:lvl1pPr>
          </a:lstStyle>
          <a:p>
            <a:pPr>
              <a:defRPr/>
            </a:pPr>
            <a:fld id="{637BFCBA-2692-4418-B199-B35CEE0134CA}" type="slidenum">
              <a:rPr lang="en-US"/>
              <a:pPr>
                <a:defRPr/>
              </a:pPr>
              <a:t>‹#›</a:t>
            </a:fld>
            <a:endParaRPr lang="en-US"/>
          </a:p>
        </p:txBody>
      </p:sp>
    </p:spTree>
    <p:extLst>
      <p:ext uri="{BB962C8B-B14F-4D97-AF65-F5344CB8AC3E}">
        <p14:creationId xmlns:p14="http://schemas.microsoft.com/office/powerpoint/2010/main" val="87615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84"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84" charset="0"/>
                <a:ea typeface="+mn-ea"/>
                <a:cs typeface="+mn-cs"/>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4"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84" charset="0"/>
                <a:ea typeface="+mn-ea"/>
                <a:cs typeface="+mn-cs"/>
              </a:defRPr>
            </a:lvl1pPr>
          </a:lstStyle>
          <a:p>
            <a:pPr>
              <a:defRPr/>
            </a:pPr>
            <a:fld id="{C3ABC397-FCAD-4BA8-8CC7-B3E01B32D9A8}" type="slidenum">
              <a:rPr lang="en-US"/>
              <a:pPr>
                <a:defRPr/>
              </a:pPr>
              <a:t>‹#›</a:t>
            </a:fld>
            <a:endParaRPr lang="en-US"/>
          </a:p>
        </p:txBody>
      </p:sp>
    </p:spTree>
    <p:extLst>
      <p:ext uri="{BB962C8B-B14F-4D97-AF65-F5344CB8AC3E}">
        <p14:creationId xmlns:p14="http://schemas.microsoft.com/office/powerpoint/2010/main" val="37599556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8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8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8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8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8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xfrm>
            <a:off x="381000" y="685800"/>
            <a:ext cx="6096000" cy="3429000"/>
          </a:xfrm>
          <a:ln/>
        </p:spPr>
      </p:sp>
      <p:sp>
        <p:nvSpPr>
          <p:cNvPr id="153602" name="Notes Placeholder 2"/>
          <p:cNvSpPr>
            <a:spLocks noGrp="1"/>
          </p:cNvSpPr>
          <p:nvPr>
            <p:ph type="body" idx="1"/>
          </p:nvPr>
        </p:nvSpPr>
        <p:spPr>
          <a:noFill/>
          <a:ln/>
        </p:spPr>
        <p:txBody>
          <a:bodyPr/>
          <a:lstStyle/>
          <a:p>
            <a:endParaRPr lang="en-US">
              <a:latin typeface="Times" charset="0"/>
            </a:endParaRPr>
          </a:p>
        </p:txBody>
      </p:sp>
      <p:sp>
        <p:nvSpPr>
          <p:cNvPr id="153603" name="Slide Number Placeholder 3"/>
          <p:cNvSpPr>
            <a:spLocks noGrp="1"/>
          </p:cNvSpPr>
          <p:nvPr>
            <p:ph type="sldNum" sz="quarter" idx="5"/>
          </p:nvPr>
        </p:nvSpPr>
        <p:spPr>
          <a:noFill/>
        </p:spPr>
        <p:txBody>
          <a:bodyPr/>
          <a:lstStyle/>
          <a:p>
            <a:fld id="{63BDB0E8-1642-4CAC-9694-65D3C8887D3E}" type="slidenum">
              <a:rPr lang="en-US" smtClean="0">
                <a:latin typeface="Times New Roman" charset="0"/>
                <a:ea typeface="ＭＳ Ｐゴシック" charset="-128"/>
                <a:cs typeface="ＭＳ Ｐゴシック" charset="-128"/>
              </a:rPr>
              <a:pPr/>
              <a:t>1</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96380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PIRLS is recognized as a reliable international large-scale assessment that serves as a source for evaluating progress towards the targets of Sustainable Development Goal 4 (SDG 4), quality education for all, as part of UNESCO’s 2030 Agenda for Sustainable Development. Most relevant goals include Targets 4.2, addressing aspects of early childhood/preprimary education, Target 4.5, addressing gender equality, Targets 4.a, addressing effective learning environments.</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15</a:t>
            </a:fld>
            <a:endParaRPr lang="en-US"/>
          </a:p>
        </p:txBody>
      </p:sp>
    </p:spTree>
    <p:extLst>
      <p:ext uri="{BB962C8B-B14F-4D97-AF65-F5344CB8AC3E}">
        <p14:creationId xmlns:p14="http://schemas.microsoft.com/office/powerpoint/2010/main" val="51842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BEF0-17E0-90E6-9F7D-8EA6D43E2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FF0B5-CE49-B688-4535-1CDFA92B2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E2A3D-2D61-EFE4-358E-AC17D7581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097051-5515-C733-2F45-BD3B6B4CFB63}"/>
              </a:ext>
            </a:extLst>
          </p:cNvPr>
          <p:cNvSpPr>
            <a:spLocks noGrp="1"/>
          </p:cNvSpPr>
          <p:nvPr>
            <p:ph type="sldNum" sz="quarter" idx="5"/>
          </p:nvPr>
        </p:nvSpPr>
        <p:spPr/>
        <p:txBody>
          <a:bodyPr/>
          <a:lstStyle/>
          <a:p>
            <a:pPr>
              <a:defRPr/>
            </a:pPr>
            <a:fld id="{C3ABC397-FCAD-4BA8-8CC7-B3E01B32D9A8}" type="slidenum">
              <a:rPr lang="en-US" smtClean="0"/>
              <a:pPr>
                <a:defRPr/>
              </a:pPr>
              <a:t>16</a:t>
            </a:fld>
            <a:endParaRPr lang="en-US"/>
          </a:p>
        </p:txBody>
      </p:sp>
    </p:spTree>
    <p:extLst>
      <p:ext uri="{BB962C8B-B14F-4D97-AF65-F5344CB8AC3E}">
        <p14:creationId xmlns:p14="http://schemas.microsoft.com/office/powerpoint/2010/main" val="310598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17</a:t>
            </a:fld>
            <a:endParaRPr lang="en-US"/>
          </a:p>
        </p:txBody>
      </p:sp>
    </p:spTree>
    <p:extLst>
      <p:ext uri="{BB962C8B-B14F-4D97-AF65-F5344CB8AC3E}">
        <p14:creationId xmlns:p14="http://schemas.microsoft.com/office/powerpoint/2010/main" val="372044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18</a:t>
            </a:fld>
            <a:endParaRPr lang="en-US"/>
          </a:p>
        </p:txBody>
      </p:sp>
    </p:spTree>
    <p:extLst>
      <p:ext uri="{BB962C8B-B14F-4D97-AF65-F5344CB8AC3E}">
        <p14:creationId xmlns:p14="http://schemas.microsoft.com/office/powerpoint/2010/main" val="83055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0EAB-EC3C-80E3-D9C6-B9CA3072E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AF86D-2EB0-5372-4854-0E37D2406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CABBB-60AE-118D-0244-2DC42EBEDF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EB35E-88E2-920C-CA5C-AC68C816E337}"/>
              </a:ext>
            </a:extLst>
          </p:cNvPr>
          <p:cNvSpPr>
            <a:spLocks noGrp="1"/>
          </p:cNvSpPr>
          <p:nvPr>
            <p:ph type="sldNum" sz="quarter" idx="5"/>
          </p:nvPr>
        </p:nvSpPr>
        <p:spPr/>
        <p:txBody>
          <a:bodyPr/>
          <a:lstStyle/>
          <a:p>
            <a:pPr>
              <a:defRPr/>
            </a:pPr>
            <a:fld id="{C3ABC397-FCAD-4BA8-8CC7-B3E01B32D9A8}" type="slidenum">
              <a:rPr lang="en-US" smtClean="0"/>
              <a:pPr>
                <a:defRPr/>
              </a:pPr>
              <a:t>19</a:t>
            </a:fld>
            <a:endParaRPr lang="en-US"/>
          </a:p>
        </p:txBody>
      </p:sp>
    </p:spTree>
    <p:extLst>
      <p:ext uri="{BB962C8B-B14F-4D97-AF65-F5344CB8AC3E}">
        <p14:creationId xmlns:p14="http://schemas.microsoft.com/office/powerpoint/2010/main" val="222648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graphically the percentage of students reaching each of the international benchmark.</a:t>
            </a:r>
          </a:p>
          <a:p>
            <a:r>
              <a:rPr lang="en-US" dirty="0"/>
              <a:t>In the majority of countries, nearly all students reach at least the Low International Benchmark. However, there are 3 countries where less than half of the students reach at least the low benchmark (Egypt, Jordan, and South Africa). </a:t>
            </a:r>
          </a:p>
          <a:p>
            <a:r>
              <a:rPr lang="en-US" dirty="0"/>
              <a:t>The percentage of students reaching the Advanced International Benchmark ranges from 0% in Uzbekistan and Kosovo to 35% in Singapore</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20</a:t>
            </a:fld>
            <a:endParaRPr lang="en-US"/>
          </a:p>
        </p:txBody>
      </p:sp>
    </p:spTree>
    <p:extLst>
      <p:ext uri="{BB962C8B-B14F-4D97-AF65-F5344CB8AC3E}">
        <p14:creationId xmlns:p14="http://schemas.microsoft.com/office/powerpoint/2010/main" val="310200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CA0F-9807-EFC6-7EB9-5B7038592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E7221-BE22-55C1-7C09-458B5003D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91197-ECAF-57B0-A047-C27DE6CA5228}"/>
              </a:ext>
            </a:extLst>
          </p:cNvPr>
          <p:cNvSpPr>
            <a:spLocks noGrp="1"/>
          </p:cNvSpPr>
          <p:nvPr>
            <p:ph type="body" idx="1"/>
          </p:nvPr>
        </p:nvSpPr>
        <p:spPr/>
        <p:txBody>
          <a:bodyPr/>
          <a:lstStyle/>
          <a:p>
            <a:r>
              <a:rPr lang="en-US" dirty="0"/>
              <a:t>Countries also use trend results to evaluate their trajectories across the 5-year cycles.</a:t>
            </a:r>
          </a:p>
          <a:p>
            <a:r>
              <a:rPr lang="en-US" dirty="0"/>
              <a:t>The upward trends between 2011 and  2016 were in retreat in 2021.</a:t>
            </a:r>
          </a:p>
          <a:p>
            <a:r>
              <a:rPr lang="en-US" dirty="0"/>
              <a:t>3 countries with higher achievement in 2021: Egypt, Oman, and Singapore</a:t>
            </a:r>
          </a:p>
        </p:txBody>
      </p:sp>
      <p:sp>
        <p:nvSpPr>
          <p:cNvPr id="4" name="Slide Number Placeholder 3">
            <a:extLst>
              <a:ext uri="{FF2B5EF4-FFF2-40B4-BE49-F238E27FC236}">
                <a16:creationId xmlns:a16="http://schemas.microsoft.com/office/drawing/2014/main" id="{AE5912A9-3881-6B35-A5FC-96014C59A908}"/>
              </a:ext>
            </a:extLst>
          </p:cNvPr>
          <p:cNvSpPr>
            <a:spLocks noGrp="1"/>
          </p:cNvSpPr>
          <p:nvPr>
            <p:ph type="sldNum" sz="quarter" idx="5"/>
          </p:nvPr>
        </p:nvSpPr>
        <p:spPr/>
        <p:txBody>
          <a:bodyPr/>
          <a:lstStyle/>
          <a:p>
            <a:pPr>
              <a:defRPr/>
            </a:pPr>
            <a:fld id="{C3ABC397-FCAD-4BA8-8CC7-B3E01B32D9A8}" type="slidenum">
              <a:rPr lang="en-US" smtClean="0"/>
              <a:pPr>
                <a:defRPr/>
              </a:pPr>
              <a:t>21</a:t>
            </a:fld>
            <a:endParaRPr lang="en-US"/>
          </a:p>
        </p:txBody>
      </p:sp>
    </p:spTree>
    <p:extLst>
      <p:ext uri="{BB962C8B-B14F-4D97-AF65-F5344CB8AC3E}">
        <p14:creationId xmlns:p14="http://schemas.microsoft.com/office/powerpoint/2010/main" val="203659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006B-C143-183C-3571-6F803E312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F1F7E-68BE-9AC0-37E0-D3F734AB6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F10E0-ED0A-9E3E-9A64-0EB78B016D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54E569-FF1A-A577-6DA9-DE1F8929D9F6}"/>
              </a:ext>
            </a:extLst>
          </p:cNvPr>
          <p:cNvSpPr>
            <a:spLocks noGrp="1"/>
          </p:cNvSpPr>
          <p:nvPr>
            <p:ph type="sldNum" sz="quarter" idx="5"/>
          </p:nvPr>
        </p:nvSpPr>
        <p:spPr/>
        <p:txBody>
          <a:bodyPr/>
          <a:lstStyle/>
          <a:p>
            <a:pPr>
              <a:defRPr/>
            </a:pPr>
            <a:fld id="{C3ABC397-FCAD-4BA8-8CC7-B3E01B32D9A8}" type="slidenum">
              <a:rPr lang="en-US" smtClean="0"/>
              <a:pPr>
                <a:defRPr/>
              </a:pPr>
              <a:t>22</a:t>
            </a:fld>
            <a:endParaRPr lang="en-US"/>
          </a:p>
        </p:txBody>
      </p:sp>
    </p:spTree>
    <p:extLst>
      <p:ext uri="{BB962C8B-B14F-4D97-AF65-F5344CB8AC3E}">
        <p14:creationId xmlns:p14="http://schemas.microsoft.com/office/powerpoint/2010/main" val="155151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4B3F-5696-A2FA-2BBD-A443731AA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BEC0E-EDCD-1B46-7771-8F0644BDF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52275-B2C9-3FAF-8FB3-765FD0CF9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B2CCA2-3440-BE6B-1C85-7EAC74E18B7D}"/>
              </a:ext>
            </a:extLst>
          </p:cNvPr>
          <p:cNvSpPr>
            <a:spLocks noGrp="1"/>
          </p:cNvSpPr>
          <p:nvPr>
            <p:ph type="sldNum" sz="quarter" idx="5"/>
          </p:nvPr>
        </p:nvSpPr>
        <p:spPr/>
        <p:txBody>
          <a:bodyPr/>
          <a:lstStyle/>
          <a:p>
            <a:pPr>
              <a:defRPr/>
            </a:pPr>
            <a:fld id="{C3ABC397-FCAD-4BA8-8CC7-B3E01B32D9A8}" type="slidenum">
              <a:rPr lang="en-US" smtClean="0"/>
              <a:pPr>
                <a:defRPr/>
              </a:pPr>
              <a:t>23</a:t>
            </a:fld>
            <a:endParaRPr lang="en-US"/>
          </a:p>
        </p:txBody>
      </p:sp>
    </p:spTree>
    <p:extLst>
      <p:ext uri="{BB962C8B-B14F-4D97-AF65-F5344CB8AC3E}">
        <p14:creationId xmlns:p14="http://schemas.microsoft.com/office/powerpoint/2010/main" val="217306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Insights Reports from PIRLS 2021: 1) Aspects of Student Well-being and Reading Achievement 2) COVID-19 Resources in PIRLS 2021, and 3) Socioeconomic Status in PIRLS 2021</a:t>
            </a:r>
          </a:p>
          <a:p>
            <a:r>
              <a:rPr lang="en-US" dirty="0"/>
              <a:t>IEA Research for Educators</a:t>
            </a:r>
            <a:br>
              <a:rPr lang="en-US" dirty="0"/>
            </a:br>
            <a:r>
              <a:rPr lang="en-US" dirty="0"/>
              <a:t>Volume 1: Putting PIRLS to Use in Classrooms Across the Globe (Translation to Portuguese in progress)</a:t>
            </a:r>
          </a:p>
          <a:p>
            <a:r>
              <a:rPr lang="en-US" dirty="0"/>
              <a:t>Volume 2: Teaching Reading Comprehension in a Digital World</a:t>
            </a:r>
          </a:p>
          <a:p>
            <a:r>
              <a:rPr lang="en-US" dirty="0"/>
              <a:t>Teacher Snippet (accompanying Vol. 1): How to Help Teachers in the Classroom (Translation in Portuguese available)</a:t>
            </a:r>
            <a:br>
              <a:rPr lang="en-US" dirty="0"/>
            </a:br>
            <a:r>
              <a:rPr lang="en-US" dirty="0"/>
              <a:t>The teacher snippet describes 5 key principles with a set of limited strategies for instruction to help </a:t>
            </a:r>
            <a:r>
              <a:rPr lang="en-US"/>
              <a:t>enhance comprehension</a:t>
            </a:r>
            <a:endParaRPr lang="en-US" dirty="0"/>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27</a:t>
            </a:fld>
            <a:endParaRPr lang="en-US"/>
          </a:p>
        </p:txBody>
      </p:sp>
    </p:spTree>
    <p:extLst>
      <p:ext uri="{BB962C8B-B14F-4D97-AF65-F5344CB8AC3E}">
        <p14:creationId xmlns:p14="http://schemas.microsoft.com/office/powerpoint/2010/main" val="397863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84" charset="0"/>
                <a:ea typeface="ＭＳ Ｐゴシック" charset="-128"/>
                <a:cs typeface="ＭＳ Ｐゴシック" charset="-128"/>
              </a:rPr>
              <a:t>Reading comprehension is critical to students’ academic growth across subjects and to meaningful participation in everyday life, including economic activity, civic engagement, or personal enrichment. </a:t>
            </a:r>
          </a:p>
          <a:p>
            <a:r>
              <a:rPr lang="en-US" sz="1200" kern="1200" dirty="0">
                <a:solidFill>
                  <a:schemeClr val="tx1"/>
                </a:solidFill>
                <a:effectLst/>
                <a:latin typeface="Times" pitchFamily="84" charset="0"/>
                <a:ea typeface="ＭＳ Ｐゴシック" charset="-128"/>
                <a:cs typeface="ＭＳ Ｐゴシック" charset="-128"/>
              </a:rPr>
              <a:t>Concerns in recent years (post-COVID) about declining academic achievement and uneven learning recovery have led to a heightened focus on evidence-based approaches to improve reading outcomes. Policy initiatives aimed at strengthening reading literacy curricula have implications for schools, teachers, and students. Broader efforts aligned with global priorities such as UNESCO’s Sustainable Development Goal 4 [SDG 4] call for improved quality and equity across education systems. </a:t>
            </a:r>
          </a:p>
          <a:p>
            <a:r>
              <a:rPr lang="en-US" sz="1200" kern="1200" dirty="0">
                <a:solidFill>
                  <a:schemeClr val="tx1"/>
                </a:solidFill>
                <a:effectLst/>
                <a:latin typeface="Times" pitchFamily="84" charset="0"/>
                <a:ea typeface="ＭＳ Ｐゴシック" charset="-128"/>
                <a:cs typeface="ＭＳ Ｐゴシック" charset="-128"/>
              </a:rPr>
              <a:t>International large-scale assessments, such as the IEA’s Progress in International Reading Literacy Study (PIRLS) play an important role by providing consistently administered measures of reading achievement along with rich contextual data on home and school environments in which students learn to read. </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2</a:t>
            </a:fld>
            <a:endParaRPr lang="en-US"/>
          </a:p>
        </p:txBody>
      </p:sp>
    </p:spTree>
    <p:extLst>
      <p:ext uri="{BB962C8B-B14F-4D97-AF65-F5344CB8AC3E}">
        <p14:creationId xmlns:p14="http://schemas.microsoft.com/office/powerpoint/2010/main" val="211378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40F46-C616-9C61-A6EC-68C3C42A843A}"/>
            </a:ext>
          </a:extLst>
        </p:cNvPr>
        <p:cNvGrpSpPr/>
        <p:nvPr/>
      </p:nvGrpSpPr>
      <p:grpSpPr>
        <a:xfrm>
          <a:off x="0" y="0"/>
          <a:ext cx="0" cy="0"/>
          <a:chOff x="0" y="0"/>
          <a:chExt cx="0" cy="0"/>
        </a:xfrm>
      </p:grpSpPr>
      <p:sp>
        <p:nvSpPr>
          <p:cNvPr id="153601" name="Slide Image Placeholder 1">
            <a:extLst>
              <a:ext uri="{FF2B5EF4-FFF2-40B4-BE49-F238E27FC236}">
                <a16:creationId xmlns:a16="http://schemas.microsoft.com/office/drawing/2014/main" id="{E623A49E-2722-4E03-6184-B66C7A0DB10E}"/>
              </a:ext>
            </a:extLst>
          </p:cNvPr>
          <p:cNvSpPr>
            <a:spLocks noGrp="1" noRot="1" noChangeAspect="1"/>
          </p:cNvSpPr>
          <p:nvPr>
            <p:ph type="sldImg"/>
          </p:nvPr>
        </p:nvSpPr>
        <p:spPr>
          <a:xfrm>
            <a:off x="381000" y="685800"/>
            <a:ext cx="6096000" cy="3429000"/>
          </a:xfrm>
          <a:ln/>
        </p:spPr>
      </p:sp>
      <p:sp>
        <p:nvSpPr>
          <p:cNvPr id="153602" name="Notes Placeholder 2">
            <a:extLst>
              <a:ext uri="{FF2B5EF4-FFF2-40B4-BE49-F238E27FC236}">
                <a16:creationId xmlns:a16="http://schemas.microsoft.com/office/drawing/2014/main" id="{8D1B07E6-6AC5-A123-E259-5D98E5EB06E1}"/>
              </a:ext>
            </a:extLst>
          </p:cNvPr>
          <p:cNvSpPr>
            <a:spLocks noGrp="1"/>
          </p:cNvSpPr>
          <p:nvPr>
            <p:ph type="body" idx="1"/>
          </p:nvPr>
        </p:nvSpPr>
        <p:spPr>
          <a:noFill/>
          <a:ln/>
        </p:spPr>
        <p:txBody>
          <a:bodyPr/>
          <a:lstStyle/>
          <a:p>
            <a:endParaRPr lang="en-US">
              <a:latin typeface="Times" charset="0"/>
            </a:endParaRPr>
          </a:p>
        </p:txBody>
      </p:sp>
      <p:sp>
        <p:nvSpPr>
          <p:cNvPr id="153603" name="Slide Number Placeholder 3">
            <a:extLst>
              <a:ext uri="{FF2B5EF4-FFF2-40B4-BE49-F238E27FC236}">
                <a16:creationId xmlns:a16="http://schemas.microsoft.com/office/drawing/2014/main" id="{2DE27C69-F6E5-0E29-9347-AB05C292FE42}"/>
              </a:ext>
            </a:extLst>
          </p:cNvPr>
          <p:cNvSpPr>
            <a:spLocks noGrp="1"/>
          </p:cNvSpPr>
          <p:nvPr>
            <p:ph type="sldNum" sz="quarter" idx="5"/>
          </p:nvPr>
        </p:nvSpPr>
        <p:spPr>
          <a:noFill/>
        </p:spPr>
        <p:txBody>
          <a:bodyPr/>
          <a:lstStyle/>
          <a:p>
            <a:fld id="{63BDB0E8-1642-4CAC-9694-65D3C8887D3E}" type="slidenum">
              <a:rPr lang="en-US" smtClean="0">
                <a:latin typeface="Times New Roman" charset="0"/>
                <a:ea typeface="ＭＳ Ｐゴシック" charset="-128"/>
                <a:cs typeface="ＭＳ Ｐゴシック" charset="-128"/>
              </a:rPr>
              <a:pPr/>
              <a:t>31</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79763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Association for Evaluation of Educational Achievement (IEA) has been conducting assessments of mathematics, science, and reading comprehension since the 1960s. Inaugurated in 2001, the IEA’s Progress in International Reading Literacy Study (or PIRLS) is one of EA’s flagship assessments.</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3</a:t>
            </a:fld>
            <a:endParaRPr lang="en-US"/>
          </a:p>
        </p:txBody>
      </p:sp>
    </p:spTree>
    <p:extLst>
      <p:ext uri="{BB962C8B-B14F-4D97-AF65-F5344CB8AC3E}">
        <p14:creationId xmlns:p14="http://schemas.microsoft.com/office/powerpoint/2010/main" val="126182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PIRLS targets the fourth grade as a critical point in reading education, as it is the point in schooling when students are transitioning from decoding words and demonstrating basic comprehension to reading to acquire and use new vocabulary and build on information, particularly across the curriculum.</a:t>
            </a:r>
          </a:p>
          <a:p>
            <a:r>
              <a:rPr lang="en-US" dirty="0"/>
              <a:t>Since its inception in 2001, PIRLS has seen a growing number of participating countries. 35 countries participated in 2001, whereas the past two cycles have had more than 55 countries.</a:t>
            </a:r>
          </a:p>
          <a:p>
            <a:r>
              <a:rPr lang="en-US" dirty="0"/>
              <a:t>PIRLS 2021 and 2026: 57 countries</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4</a:t>
            </a:fld>
            <a:endParaRPr lang="en-US"/>
          </a:p>
        </p:txBody>
      </p:sp>
    </p:spTree>
    <p:extLst>
      <p:ext uri="{BB962C8B-B14F-4D97-AF65-F5344CB8AC3E}">
        <p14:creationId xmlns:p14="http://schemas.microsoft.com/office/powerpoint/2010/main" val="26161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valuable data about the home and school environments in which students learn to read and form reading habits and attitudes.</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7</a:t>
            </a:fld>
            <a:endParaRPr lang="en-US"/>
          </a:p>
        </p:txBody>
      </p:sp>
    </p:spTree>
    <p:extLst>
      <p:ext uri="{BB962C8B-B14F-4D97-AF65-F5344CB8AC3E}">
        <p14:creationId xmlns:p14="http://schemas.microsoft.com/office/powerpoint/2010/main" val="157694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preparation route for teachers and principals of students at grade 4 typically requires a university degree and requires some supervised practicum. </a:t>
            </a:r>
          </a:p>
          <a:p>
            <a:r>
              <a:rPr lang="en-US" dirty="0"/>
              <a:t>Over half the participating countries in PIRLS 2021 require passing a qualification exam or completing a mentoring program, probationary teaching period, or induction program.</a:t>
            </a:r>
          </a:p>
          <a:p>
            <a:r>
              <a:rPr lang="en-US" dirty="0"/>
              <a:t>30 countries (over half) reported changes to policies within the past 15 years.</a:t>
            </a:r>
          </a:p>
          <a:p>
            <a:pPr marL="171450" indent="-171450">
              <a:buFont typeface="Arial" panose="020B0604020202020204" pitchFamily="34" charset="0"/>
              <a:buChar char="•"/>
            </a:pPr>
            <a:r>
              <a:rPr lang="en-US" dirty="0"/>
              <a:t>Course hour increases: Austria, Brazil, Ireland, and Slovenia</a:t>
            </a:r>
          </a:p>
          <a:p>
            <a:pPr marL="171450" indent="-171450">
              <a:buFont typeface="Arial" panose="020B0604020202020204" pitchFamily="34" charset="0"/>
              <a:buChar char="•"/>
            </a:pPr>
            <a:r>
              <a:rPr lang="en-US" dirty="0"/>
              <a:t>Exams/Licensing systems: Australia, Georgia, Iran, Kazakhstan, Sweden, and the UAE</a:t>
            </a:r>
          </a:p>
          <a:p>
            <a:pPr marL="171450" indent="-171450">
              <a:buFont typeface="Arial" panose="020B0604020202020204" pitchFamily="34" charset="0"/>
              <a:buChar char="•"/>
            </a:pPr>
            <a:r>
              <a:rPr lang="en-US" dirty="0"/>
              <a:t>Guidelines/teacher standards: Australia, Bulgaria, Hong Kong, Poland, New Zealand, and Russia</a:t>
            </a:r>
          </a:p>
          <a:p>
            <a:endParaRPr lang="en-US" dirty="0"/>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10</a:t>
            </a:fld>
            <a:endParaRPr lang="en-US"/>
          </a:p>
        </p:txBody>
      </p:sp>
    </p:spTree>
    <p:extLst>
      <p:ext uri="{BB962C8B-B14F-4D97-AF65-F5344CB8AC3E}">
        <p14:creationId xmlns:p14="http://schemas.microsoft.com/office/powerpoint/2010/main" val="123243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require principals of schools with fourth-grade students to have teaching experience. </a:t>
            </a:r>
          </a:p>
          <a:p>
            <a:r>
              <a:rPr lang="en-US" dirty="0"/>
              <a:t>Over half the countries require completion of a specialized school leadership training program. </a:t>
            </a:r>
          </a:p>
          <a:p>
            <a:r>
              <a:rPr lang="en-US" dirty="0"/>
              <a:t>Only 23 countries with recent changes but regionally diverse: Albania, Austria, Bulgaria, Canada, England, Georgia, Germany, Israel, Kazakhstan, Lithuania, Macao, Montenegro, Morocco, Portugal, Qatar, Russia, Saudi Arabia, Spain, </a:t>
            </a:r>
            <a:r>
              <a:rPr lang="en-US" dirty="0" err="1"/>
              <a:t>Turkiye</a:t>
            </a:r>
            <a:r>
              <a:rPr lang="en-US" dirty="0"/>
              <a:t>, the UAE, and USA</a:t>
            </a:r>
          </a:p>
          <a:p>
            <a:r>
              <a:rPr lang="en-US" dirty="0"/>
              <a:t>Most common changes:</a:t>
            </a:r>
          </a:p>
          <a:p>
            <a:pPr marL="171450" indent="-171450">
              <a:buFont typeface="Arial" panose="020B0604020202020204" pitchFamily="34" charset="0"/>
              <a:buChar char="•"/>
            </a:pPr>
            <a:r>
              <a:rPr lang="en-US" dirty="0"/>
              <a:t>Leadership programs or degrees: Albania, Austria, Macao, Montenegro, Portugal, Russia, and </a:t>
            </a:r>
            <a:r>
              <a:rPr lang="en-US" dirty="0" err="1"/>
              <a:t>Turkiye</a:t>
            </a:r>
            <a:endParaRPr lang="en-US" dirty="0"/>
          </a:p>
          <a:p>
            <a:pPr marL="171450" indent="-171450">
              <a:buFont typeface="Arial" panose="020B0604020202020204" pitchFamily="34" charset="0"/>
              <a:buChar char="•"/>
            </a:pPr>
            <a:r>
              <a:rPr lang="en-US" dirty="0"/>
              <a:t>Licensure/Certification: Canada, Qatar, Serbia Spain, </a:t>
            </a:r>
            <a:r>
              <a:rPr lang="en-US" dirty="0" err="1"/>
              <a:t>Turkiye</a:t>
            </a:r>
            <a:r>
              <a:rPr lang="en-US" dirty="0"/>
              <a:t>, and the UAE </a:t>
            </a:r>
          </a:p>
          <a:p>
            <a:pPr marL="171450" indent="-171450">
              <a:buFont typeface="Arial" panose="020B0604020202020204" pitchFamily="34" charset="0"/>
              <a:buChar char="•"/>
            </a:pPr>
            <a:r>
              <a:rPr lang="en-US" dirty="0"/>
              <a:t>[In two countries, England and Georgia, requirements for specific training or examinations were abolished.]</a:t>
            </a:r>
          </a:p>
        </p:txBody>
      </p:sp>
      <p:sp>
        <p:nvSpPr>
          <p:cNvPr id="4" name="Slide Number Placeholder 3"/>
          <p:cNvSpPr>
            <a:spLocks noGrp="1"/>
          </p:cNvSpPr>
          <p:nvPr>
            <p:ph type="sldNum" sz="quarter" idx="5"/>
          </p:nvPr>
        </p:nvSpPr>
        <p:spPr/>
        <p:txBody>
          <a:bodyPr/>
          <a:lstStyle/>
          <a:p>
            <a:pPr>
              <a:defRPr/>
            </a:pPr>
            <a:fld id="{C3ABC397-FCAD-4BA8-8CC7-B3E01B32D9A8}" type="slidenum">
              <a:rPr lang="en-US" smtClean="0"/>
              <a:pPr>
                <a:defRPr/>
              </a:pPr>
              <a:t>11</a:t>
            </a:fld>
            <a:endParaRPr lang="en-US"/>
          </a:p>
        </p:txBody>
      </p:sp>
    </p:spTree>
    <p:extLst>
      <p:ext uri="{BB962C8B-B14F-4D97-AF65-F5344CB8AC3E}">
        <p14:creationId xmlns:p14="http://schemas.microsoft.com/office/powerpoint/2010/main" val="256044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7191-0896-AE41-AF94-06F103DC5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A44B4-969A-07F7-298B-E86EC0EAF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86CCE-7204-5EBC-8B5F-AA310F2CCF6B}"/>
              </a:ext>
            </a:extLst>
          </p:cNvPr>
          <p:cNvSpPr>
            <a:spLocks noGrp="1"/>
          </p:cNvSpPr>
          <p:nvPr>
            <p:ph type="body" idx="1"/>
          </p:nvPr>
        </p:nvSpPr>
        <p:spPr/>
        <p:txBody>
          <a:bodyPr/>
          <a:lstStyle/>
          <a:p>
            <a:r>
              <a:rPr lang="en-US" dirty="0"/>
              <a:t>Countries without a national curriculum have state/provincial curricula.</a:t>
            </a:r>
          </a:p>
          <a:p>
            <a:r>
              <a:rPr lang="en-US" dirty="0"/>
              <a:t>Only French Belgium and Spain reported that reading was not presented as part of the language instruction OR as a separate curriculum area but instead was ONLY integrated across the curriculum.</a:t>
            </a:r>
          </a:p>
        </p:txBody>
      </p:sp>
      <p:sp>
        <p:nvSpPr>
          <p:cNvPr id="4" name="Slide Number Placeholder 3">
            <a:extLst>
              <a:ext uri="{FF2B5EF4-FFF2-40B4-BE49-F238E27FC236}">
                <a16:creationId xmlns:a16="http://schemas.microsoft.com/office/drawing/2014/main" id="{EE9492FC-6CA2-EBBC-F7BF-06DEDCD078FE}"/>
              </a:ext>
            </a:extLst>
          </p:cNvPr>
          <p:cNvSpPr>
            <a:spLocks noGrp="1"/>
          </p:cNvSpPr>
          <p:nvPr>
            <p:ph type="sldNum" sz="quarter" idx="5"/>
          </p:nvPr>
        </p:nvSpPr>
        <p:spPr/>
        <p:txBody>
          <a:bodyPr/>
          <a:lstStyle/>
          <a:p>
            <a:pPr>
              <a:defRPr/>
            </a:pPr>
            <a:fld id="{C3ABC397-FCAD-4BA8-8CC7-B3E01B32D9A8}" type="slidenum">
              <a:rPr lang="en-US" smtClean="0"/>
              <a:pPr>
                <a:defRPr/>
              </a:pPr>
              <a:t>12</a:t>
            </a:fld>
            <a:endParaRPr lang="en-US"/>
          </a:p>
        </p:txBody>
      </p:sp>
    </p:spTree>
    <p:extLst>
      <p:ext uri="{BB962C8B-B14F-4D97-AF65-F5344CB8AC3E}">
        <p14:creationId xmlns:p14="http://schemas.microsoft.com/office/powerpoint/2010/main" val="307174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207F-D2B5-3212-5B5D-2862843F8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130CC-E34B-F527-E037-80C756394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762DA-AF2B-41D1-921C-D11110E153FB}"/>
              </a:ext>
            </a:extLst>
          </p:cNvPr>
          <p:cNvSpPr>
            <a:spLocks noGrp="1"/>
          </p:cNvSpPr>
          <p:nvPr>
            <p:ph type="body" idx="1"/>
          </p:nvPr>
        </p:nvSpPr>
        <p:spPr/>
        <p:txBody>
          <a:bodyPr/>
          <a:lstStyle/>
          <a:p>
            <a:r>
              <a:rPr lang="en-US" dirty="0"/>
              <a:t>Two thirds of countries’ curricula specify that 25% or more of instructional time is devoted to reading instruction. The minimum amount of instructional time was reported in Saudi Arabia (12%); 10 countries reported at least 30% of instructional time devoted to reading (Hong Kong having the highest at 42%)</a:t>
            </a:r>
          </a:p>
          <a:p>
            <a:r>
              <a:rPr lang="en-US" dirty="0"/>
              <a:t>Digital reading skills emphasized included: strategies for reading digital texts, looking up information to research a topic online, or critical evaluation of information on websites.</a:t>
            </a:r>
          </a:p>
        </p:txBody>
      </p:sp>
      <p:sp>
        <p:nvSpPr>
          <p:cNvPr id="4" name="Slide Number Placeholder 3">
            <a:extLst>
              <a:ext uri="{FF2B5EF4-FFF2-40B4-BE49-F238E27FC236}">
                <a16:creationId xmlns:a16="http://schemas.microsoft.com/office/drawing/2014/main" id="{2E5DF64A-DA21-DC82-DE7A-3A6BDC6DAF11}"/>
              </a:ext>
            </a:extLst>
          </p:cNvPr>
          <p:cNvSpPr>
            <a:spLocks noGrp="1"/>
          </p:cNvSpPr>
          <p:nvPr>
            <p:ph type="sldNum" sz="quarter" idx="5"/>
          </p:nvPr>
        </p:nvSpPr>
        <p:spPr/>
        <p:txBody>
          <a:bodyPr/>
          <a:lstStyle/>
          <a:p>
            <a:pPr>
              <a:defRPr/>
            </a:pPr>
            <a:fld id="{C3ABC397-FCAD-4BA8-8CC7-B3E01B32D9A8}" type="slidenum">
              <a:rPr lang="en-US" smtClean="0"/>
              <a:pPr>
                <a:defRPr/>
              </a:pPr>
              <a:t>13</a:t>
            </a:fld>
            <a:endParaRPr lang="en-US"/>
          </a:p>
        </p:txBody>
      </p:sp>
    </p:spTree>
    <p:extLst>
      <p:ext uri="{BB962C8B-B14F-4D97-AF65-F5344CB8AC3E}">
        <p14:creationId xmlns:p14="http://schemas.microsoft.com/office/powerpoint/2010/main" val="91571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2998381" y="2020186"/>
            <a:ext cx="184731" cy="461665"/>
          </a:xfrm>
          <a:prstGeom prst="rect">
            <a:avLst/>
          </a:prstGeom>
          <a:noFill/>
        </p:spPr>
        <p:txBody>
          <a:bodyPr wrap="none" rtlCol="0">
            <a:spAutoFit/>
          </a:bodyP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143000"/>
          </a:xfrm>
        </p:spPr>
        <p:txBody>
          <a:bodyPr/>
          <a:lstStyle>
            <a:lvl1pPr>
              <a:defRPr>
                <a:solidFill>
                  <a:srgbClr val="677D94"/>
                </a:solidFill>
              </a:defRPr>
            </a:lvl1pPr>
          </a:lstStyle>
          <a:p>
            <a:r>
              <a:rPr lang="en-US" dirty="0"/>
              <a:t>Click to edit Master title style</a:t>
            </a:r>
          </a:p>
        </p:txBody>
      </p:sp>
      <p:sp>
        <p:nvSpPr>
          <p:cNvPr id="3" name="Content Placeholder 2"/>
          <p:cNvSpPr>
            <a:spLocks noGrp="1"/>
          </p:cNvSpPr>
          <p:nvPr>
            <p:ph sz="half" idx="1"/>
          </p:nvPr>
        </p:nvSpPr>
        <p:spPr>
          <a:xfrm>
            <a:off x="914400" y="1828800"/>
            <a:ext cx="508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08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5" name="Rectangle 4">
            <a:extLst>
              <a:ext uri="{FF2B5EF4-FFF2-40B4-BE49-F238E27FC236}">
                <a16:creationId xmlns:a16="http://schemas.microsoft.com/office/drawing/2014/main" id="{3E466F22-5920-BCDB-6AE7-6860C00AEAE7}"/>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677D94"/>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10" name="Rectangle 9">
            <a:extLst>
              <a:ext uri="{FF2B5EF4-FFF2-40B4-BE49-F238E27FC236}">
                <a16:creationId xmlns:a16="http://schemas.microsoft.com/office/drawing/2014/main" id="{2C937C5D-B14C-820D-30EB-BD5D260FCBA0}"/>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7D94"/>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6" name="Rectangle 5">
            <a:extLst>
              <a:ext uri="{FF2B5EF4-FFF2-40B4-BE49-F238E27FC236}">
                <a16:creationId xmlns:a16="http://schemas.microsoft.com/office/drawing/2014/main" id="{98715804-A381-C5CD-5D14-F9D0CF240C6C}"/>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677D94"/>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5" name="Rectangle 4">
            <a:extLst>
              <a:ext uri="{FF2B5EF4-FFF2-40B4-BE49-F238E27FC236}">
                <a16:creationId xmlns:a16="http://schemas.microsoft.com/office/drawing/2014/main" id="{D7BBBB1D-AC80-2411-8504-F94F7C9523F7}"/>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677D94"/>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5" name="Rectangle 4">
            <a:extLst>
              <a:ext uri="{FF2B5EF4-FFF2-40B4-BE49-F238E27FC236}">
                <a16:creationId xmlns:a16="http://schemas.microsoft.com/office/drawing/2014/main" id="{39A43739-F540-9B08-B5B4-1AA7E4D35684}"/>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7D94"/>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4" name="Rectangle 3">
            <a:extLst>
              <a:ext uri="{FF2B5EF4-FFF2-40B4-BE49-F238E27FC236}">
                <a16:creationId xmlns:a16="http://schemas.microsoft.com/office/drawing/2014/main" id="{E744B576-C744-28DC-0662-B67BF8ECFFA6}"/>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1"/>
            <a:ext cx="2590800" cy="4799013"/>
          </a:xfrm>
        </p:spPr>
        <p:txBody>
          <a:bodyPr vert="eaVert"/>
          <a:lstStyle>
            <a:lvl1pPr>
              <a:defRPr>
                <a:solidFill>
                  <a:srgbClr val="677D94"/>
                </a:solidFill>
              </a:defRPr>
            </a:lvl1pPr>
          </a:lstStyle>
          <a:p>
            <a:r>
              <a:rPr lang="en-US" dirty="0"/>
              <a:t>Click to edit Master title style</a:t>
            </a:r>
          </a:p>
        </p:txBody>
      </p:sp>
      <p:sp>
        <p:nvSpPr>
          <p:cNvPr id="3" name="Vertical Text Placeholder 2"/>
          <p:cNvSpPr>
            <a:spLocks noGrp="1"/>
          </p:cNvSpPr>
          <p:nvPr>
            <p:ph type="body" orient="vert" idx="1"/>
          </p:nvPr>
        </p:nvSpPr>
        <p:spPr>
          <a:xfrm>
            <a:off x="914400" y="685801"/>
            <a:ext cx="7569200" cy="4799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4" name="Rectangle 3">
            <a:extLst>
              <a:ext uri="{FF2B5EF4-FFF2-40B4-BE49-F238E27FC236}">
                <a16:creationId xmlns:a16="http://schemas.microsoft.com/office/drawing/2014/main" id="{34ACFBCB-2D10-175D-48F1-F0094136C4BA}"/>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7D94"/>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ctrTitle" hasCustomPrompt="1"/>
          </p:nvPr>
        </p:nvSpPr>
        <p:spPr>
          <a:xfrm>
            <a:off x="914400" y="1601972"/>
            <a:ext cx="10363200" cy="1143000"/>
          </a:xfrm>
          <a:effectLst/>
        </p:spPr>
        <p:txBody>
          <a:bodyPr anchor="b"/>
          <a:lstStyle>
            <a:lvl1pPr algn="ctr">
              <a:defRPr sz="3600">
                <a:solidFill>
                  <a:schemeClr val="bg1"/>
                </a:solidFill>
              </a:defRPr>
            </a:lvl1pPr>
          </a:lstStyle>
          <a:p>
            <a:r>
              <a:rPr lang="en-US" dirty="0"/>
              <a:t>CHAPTER OPENER/DIVIDER</a:t>
            </a:r>
          </a:p>
        </p:txBody>
      </p:sp>
      <p:sp>
        <p:nvSpPr>
          <p:cNvPr id="3" name="TextBox 2"/>
          <p:cNvSpPr txBox="1"/>
          <p:nvPr userDrawn="1"/>
        </p:nvSpPr>
        <p:spPr>
          <a:xfrm>
            <a:off x="2998381" y="2020186"/>
            <a:ext cx="184731" cy="461665"/>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4" name="Rectangle 3">
            <a:extLst>
              <a:ext uri="{FF2B5EF4-FFF2-40B4-BE49-F238E27FC236}">
                <a16:creationId xmlns:a16="http://schemas.microsoft.com/office/drawing/2014/main" id="{B3F2ABEF-D4B0-35F7-78C9-AE63CEE45A19}"/>
              </a:ext>
            </a:extLst>
          </p:cNvPr>
          <p:cNvSpPr/>
          <p:nvPr userDrawn="1"/>
        </p:nvSpPr>
        <p:spPr bwMode="auto">
          <a:xfrm>
            <a:off x="0" y="6384758"/>
            <a:ext cx="8787384" cy="17149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bg1"/>
              </a:solidFill>
              <a:effectLst/>
              <a:latin typeface="Times" pitchFamily="8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809BAC"/>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ctrTitle" hasCustomPrompt="1"/>
          </p:nvPr>
        </p:nvSpPr>
        <p:spPr>
          <a:xfrm>
            <a:off x="914400" y="1601972"/>
            <a:ext cx="10363200" cy="1143000"/>
          </a:xfrm>
          <a:effectLst/>
        </p:spPr>
        <p:txBody>
          <a:bodyPr anchor="b"/>
          <a:lstStyle>
            <a:lvl1pPr algn="ctr">
              <a:defRPr sz="3600">
                <a:solidFill>
                  <a:schemeClr val="bg1"/>
                </a:solidFill>
              </a:defRPr>
            </a:lvl1pPr>
          </a:lstStyle>
          <a:p>
            <a:r>
              <a:rPr lang="en-US" dirty="0"/>
              <a:t>CHAPTER OPENER/DIVIDER</a:t>
            </a:r>
          </a:p>
        </p:txBody>
      </p:sp>
      <p:sp>
        <p:nvSpPr>
          <p:cNvPr id="3" name="TextBox 2"/>
          <p:cNvSpPr txBox="1"/>
          <p:nvPr userDrawn="1"/>
        </p:nvSpPr>
        <p:spPr>
          <a:xfrm>
            <a:off x="2998381" y="2020186"/>
            <a:ext cx="184731" cy="461665"/>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4" name="Rectangle 3">
            <a:extLst>
              <a:ext uri="{FF2B5EF4-FFF2-40B4-BE49-F238E27FC236}">
                <a16:creationId xmlns:a16="http://schemas.microsoft.com/office/drawing/2014/main" id="{C1DD0D48-A263-0598-164A-33E8B84BDC50}"/>
              </a:ext>
            </a:extLst>
          </p:cNvPr>
          <p:cNvSpPr/>
          <p:nvPr userDrawn="1"/>
        </p:nvSpPr>
        <p:spPr bwMode="auto">
          <a:xfrm>
            <a:off x="0" y="6384758"/>
            <a:ext cx="8787384" cy="17149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bg1"/>
              </a:solidFill>
              <a:effectLst/>
              <a:latin typeface="Times" pitchFamily="8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BFBFCB"/>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ctrTitle" hasCustomPrompt="1"/>
          </p:nvPr>
        </p:nvSpPr>
        <p:spPr>
          <a:xfrm>
            <a:off x="914400" y="1601972"/>
            <a:ext cx="10363200" cy="1143000"/>
          </a:xfrm>
          <a:effectLst/>
        </p:spPr>
        <p:txBody>
          <a:bodyPr anchor="b"/>
          <a:lstStyle>
            <a:lvl1pPr algn="ctr">
              <a:defRPr sz="3600">
                <a:solidFill>
                  <a:schemeClr val="bg1"/>
                </a:solidFill>
              </a:defRPr>
            </a:lvl1pPr>
          </a:lstStyle>
          <a:p>
            <a:r>
              <a:rPr lang="en-US" dirty="0"/>
              <a:t>CHAPTER OPENER/DIVIDER</a:t>
            </a:r>
          </a:p>
        </p:txBody>
      </p:sp>
      <p:sp>
        <p:nvSpPr>
          <p:cNvPr id="3" name="TextBox 2"/>
          <p:cNvSpPr txBox="1"/>
          <p:nvPr userDrawn="1"/>
        </p:nvSpPr>
        <p:spPr>
          <a:xfrm>
            <a:off x="2998381" y="2020186"/>
            <a:ext cx="184731" cy="461665"/>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4" name="Rectangle 3">
            <a:extLst>
              <a:ext uri="{FF2B5EF4-FFF2-40B4-BE49-F238E27FC236}">
                <a16:creationId xmlns:a16="http://schemas.microsoft.com/office/drawing/2014/main" id="{D2779F91-2940-1D11-0D0A-582FB092EF22}"/>
              </a:ext>
            </a:extLst>
          </p:cNvPr>
          <p:cNvSpPr/>
          <p:nvPr userDrawn="1"/>
        </p:nvSpPr>
        <p:spPr bwMode="auto">
          <a:xfrm>
            <a:off x="0" y="6384758"/>
            <a:ext cx="8787384" cy="17149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bg1"/>
              </a:solidFill>
              <a:effectLst/>
              <a:latin typeface="Times" pitchFamily="8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8" name="Title 1"/>
          <p:cNvSpPr>
            <a:spLocks noGrp="1"/>
          </p:cNvSpPr>
          <p:nvPr>
            <p:ph type="title"/>
          </p:nvPr>
        </p:nvSpPr>
        <p:spPr>
          <a:xfrm>
            <a:off x="2819400" y="304800"/>
            <a:ext cx="8229600" cy="1084982"/>
          </a:xfrm>
        </p:spPr>
        <p:txBody>
          <a:bodyPr/>
          <a:lstStyle>
            <a:lvl1pPr>
              <a:defRPr>
                <a:solidFill>
                  <a:srgbClr val="677D94"/>
                </a:solidFill>
              </a:defRPr>
            </a:lvl1pPr>
          </a:lstStyle>
          <a:p>
            <a:r>
              <a:rPr lang="en-US" dirty="0"/>
              <a:t>Click to edit Master title style</a:t>
            </a:r>
          </a:p>
        </p:txBody>
      </p:sp>
      <p:sp>
        <p:nvSpPr>
          <p:cNvPr id="9" name="Content Placeholder 3"/>
          <p:cNvSpPr>
            <a:spLocks noGrp="1"/>
          </p:cNvSpPr>
          <p:nvPr>
            <p:ph sz="half" idx="2"/>
          </p:nvPr>
        </p:nvSpPr>
        <p:spPr>
          <a:xfrm>
            <a:off x="2819400" y="1024881"/>
            <a:ext cx="4040188" cy="5073427"/>
          </a:xfrm>
        </p:spPr>
        <p:txBody>
          <a:bodyPr/>
          <a:lstStyle/>
          <a:p>
            <a:pPr lvl="0">
              <a:lnSpc>
                <a:spcPct val="80000"/>
              </a:lnSpc>
              <a:buNone/>
            </a:pPr>
            <a:r>
              <a:rPr lang="en-US"/>
              <a:t>Click to edit Master text styles</a:t>
            </a:r>
          </a:p>
          <a:p>
            <a:pPr lvl="1">
              <a:lnSpc>
                <a:spcPct val="80000"/>
              </a:lnSpc>
              <a:buNone/>
            </a:pPr>
            <a:r>
              <a:rPr lang="en-US"/>
              <a:t>Second level</a:t>
            </a:r>
          </a:p>
          <a:p>
            <a:pPr lvl="2">
              <a:lnSpc>
                <a:spcPct val="80000"/>
              </a:lnSpc>
              <a:buNone/>
            </a:pPr>
            <a:r>
              <a:rPr lang="en-US"/>
              <a:t>Third level</a:t>
            </a:r>
          </a:p>
          <a:p>
            <a:pPr lvl="3">
              <a:lnSpc>
                <a:spcPct val="80000"/>
              </a:lnSpc>
              <a:buNone/>
            </a:pPr>
            <a:r>
              <a:rPr lang="en-US"/>
              <a:t>Fourth level</a:t>
            </a:r>
          </a:p>
          <a:p>
            <a:pPr lvl="4">
              <a:lnSpc>
                <a:spcPct val="80000"/>
              </a:lnSpc>
              <a:buNone/>
            </a:pPr>
            <a:r>
              <a:rPr lang="en-US"/>
              <a:t>Fifth level</a:t>
            </a:r>
            <a:endParaRPr lang="en-US" dirty="0"/>
          </a:p>
        </p:txBody>
      </p:sp>
      <p:sp>
        <p:nvSpPr>
          <p:cNvPr id="10" name="Content Placeholder 5"/>
          <p:cNvSpPr>
            <a:spLocks noGrp="1"/>
          </p:cNvSpPr>
          <p:nvPr>
            <p:ph sz="quarter" idx="4"/>
          </p:nvPr>
        </p:nvSpPr>
        <p:spPr>
          <a:xfrm>
            <a:off x="5915745" y="1024881"/>
            <a:ext cx="4041775" cy="5073427"/>
          </a:xfrm>
        </p:spPr>
        <p:txBody>
          <a:bodyPr/>
          <a:lstStyle/>
          <a:p>
            <a:pPr lvl="0">
              <a:lnSpc>
                <a:spcPct val="80000"/>
              </a:lnSpc>
              <a:buNone/>
            </a:pPr>
            <a:r>
              <a:rPr lang="en-US"/>
              <a:t>Click to edit Master text styles</a:t>
            </a:r>
          </a:p>
          <a:p>
            <a:pPr lvl="1">
              <a:lnSpc>
                <a:spcPct val="80000"/>
              </a:lnSpc>
              <a:buNone/>
            </a:pPr>
            <a:r>
              <a:rPr lang="en-US"/>
              <a:t>Second level</a:t>
            </a:r>
          </a:p>
          <a:p>
            <a:pPr lvl="2">
              <a:lnSpc>
                <a:spcPct val="80000"/>
              </a:lnSpc>
              <a:buNone/>
            </a:pPr>
            <a:r>
              <a:rPr lang="en-US"/>
              <a:t>Third level</a:t>
            </a:r>
          </a:p>
          <a:p>
            <a:pPr lvl="3">
              <a:lnSpc>
                <a:spcPct val="80000"/>
              </a:lnSpc>
              <a:buNone/>
            </a:pPr>
            <a:r>
              <a:rPr lang="en-US"/>
              <a:t>Fourth level</a:t>
            </a:r>
          </a:p>
          <a:p>
            <a:pPr lvl="4">
              <a:lnSpc>
                <a:spcPct val="80000"/>
              </a:lnSpc>
              <a:buNone/>
            </a:pPr>
            <a:r>
              <a:rPr lang="en-US"/>
              <a:t>Fifth level</a:t>
            </a:r>
            <a:endParaRPr lang="en-US" dirty="0"/>
          </a:p>
        </p:txBody>
      </p:sp>
      <p:sp>
        <p:nvSpPr>
          <p:cNvPr id="4" name="Rectangle 3">
            <a:extLst>
              <a:ext uri="{FF2B5EF4-FFF2-40B4-BE49-F238E27FC236}">
                <a16:creationId xmlns:a16="http://schemas.microsoft.com/office/drawing/2014/main" id="{D4B35EE6-83A8-C91A-4383-25C1F2B23118}"/>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fade">
                                      <p:cBhvr>
                                        <p:cTn id="51" dur="500"/>
                                        <p:tgtEl>
                                          <p:spTgt spid="10">
                                            <p:txEl>
                                              <p:pRg st="2" end="2"/>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fade">
                                      <p:cBhvr>
                                        <p:cTn id="55" dur="500"/>
                                        <p:tgtEl>
                                          <p:spTgt spid="10">
                                            <p:txEl>
                                              <p:pRg st="3" end="3"/>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animEffect transition="in" filter="fade">
                                      <p:cBhvr>
                                        <p:cTn id="59" dur="500"/>
                                        <p:tgtEl>
                                          <p:spTgt spid="10">
                                            <p:txEl>
                                              <p:pRg st="4" end="4"/>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Effect transition="in" filter="fade">
                                      <p:cBhvr>
                                        <p:cTn id="63" dur="500"/>
                                        <p:tgtEl>
                                          <p:spTgt spid="10">
                                            <p:txEl>
                                              <p:pRg st="5" end="5"/>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animEffect transition="in" filter="fade">
                                      <p:cBhvr>
                                        <p:cTn id="67" dur="500"/>
                                        <p:tgtEl>
                                          <p:spTgt spid="10">
                                            <p:txEl>
                                              <p:pRg st="6" end="6"/>
                                            </p:tx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Effect transition="in" filter="fade">
                                      <p:cBhvr>
                                        <p:cTn id="7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7" name="Title 1"/>
          <p:cNvSpPr>
            <a:spLocks noGrp="1"/>
          </p:cNvSpPr>
          <p:nvPr>
            <p:ph type="title"/>
          </p:nvPr>
        </p:nvSpPr>
        <p:spPr>
          <a:xfrm>
            <a:off x="2590800" y="261119"/>
            <a:ext cx="7772400" cy="1143000"/>
          </a:xfrm>
        </p:spPr>
        <p:txBody>
          <a:bodyPr/>
          <a:lstStyle>
            <a:lvl1pPr>
              <a:defRPr>
                <a:solidFill>
                  <a:srgbClr val="677D94"/>
                </a:solidFill>
              </a:defRPr>
            </a:lvl1pPr>
          </a:lstStyle>
          <a:p>
            <a:r>
              <a:rPr lang="en-US" dirty="0"/>
              <a:t>Click to edit Master title style</a:t>
            </a:r>
          </a:p>
        </p:txBody>
      </p:sp>
      <p:sp>
        <p:nvSpPr>
          <p:cNvPr id="11" name="Content Placeholder 2"/>
          <p:cNvSpPr>
            <a:spLocks noGrp="1"/>
          </p:cNvSpPr>
          <p:nvPr>
            <p:ph idx="1"/>
          </p:nvPr>
        </p:nvSpPr>
        <p:spPr>
          <a:xfrm>
            <a:off x="2590800" y="844079"/>
            <a:ext cx="7772400"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2588568" y="4948536"/>
            <a:ext cx="7704856" cy="461665"/>
          </a:xfrm>
          <a:prstGeom prst="rect">
            <a:avLst/>
          </a:prstGeom>
          <a:noFill/>
        </p:spPr>
        <p:txBody>
          <a:bodyPr wrap="square" rtlCol="0">
            <a:spAutoFit/>
          </a:bodyPr>
          <a:lstStyle/>
          <a:p>
            <a:r>
              <a:rPr lang="en-US" i="1" dirty="0">
                <a:solidFill>
                  <a:srgbClr val="C70034"/>
                </a:solidFill>
                <a:latin typeface="+mn-lt"/>
              </a:rPr>
              <a:t>Increased reliance on evidence-based decisions</a:t>
            </a:r>
          </a:p>
        </p:txBody>
      </p:sp>
      <p:sp>
        <p:nvSpPr>
          <p:cNvPr id="4" name="Rectangle 3">
            <a:extLst>
              <a:ext uri="{FF2B5EF4-FFF2-40B4-BE49-F238E27FC236}">
                <a16:creationId xmlns:a16="http://schemas.microsoft.com/office/drawing/2014/main" id="{8B54FE7F-9F83-D7B9-FB54-BCF13C83D60D}"/>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8" name="Title 1"/>
          <p:cNvSpPr>
            <a:spLocks noGrp="1"/>
          </p:cNvSpPr>
          <p:nvPr>
            <p:ph type="title"/>
          </p:nvPr>
        </p:nvSpPr>
        <p:spPr>
          <a:xfrm>
            <a:off x="2590800" y="685800"/>
            <a:ext cx="7772400" cy="1143000"/>
          </a:xfrm>
        </p:spPr>
        <p:txBody>
          <a:bodyPr/>
          <a:lstStyle>
            <a:lvl1pPr>
              <a:defRPr>
                <a:solidFill>
                  <a:srgbClr val="677D94"/>
                </a:solidFill>
              </a:defRPr>
            </a:lvl1pPr>
          </a:lstStyle>
          <a:p>
            <a:r>
              <a:rPr lang="en-US" dirty="0"/>
              <a:t>Click to edit Master title style</a:t>
            </a:r>
          </a:p>
        </p:txBody>
      </p:sp>
      <p:sp>
        <p:nvSpPr>
          <p:cNvPr id="9" name="Content Placeholder 2"/>
          <p:cNvSpPr>
            <a:spLocks noGrp="1"/>
          </p:cNvSpPr>
          <p:nvPr>
            <p:ph idx="1"/>
          </p:nvPr>
        </p:nvSpPr>
        <p:spPr>
          <a:xfrm>
            <a:off x="2590800" y="1828800"/>
            <a:ext cx="7772400" cy="4048472"/>
          </a:xfrm>
        </p:spPr>
        <p:txBody>
          <a:bodyPr/>
          <a:lstStyle/>
          <a:p>
            <a:pPr lvl="0">
              <a:spcBef>
                <a:spcPts val="1000"/>
              </a:spcBef>
              <a:buNone/>
            </a:pPr>
            <a:r>
              <a:rPr lang="en-US" sz="2000"/>
              <a:t>Click to edit Master text styles</a:t>
            </a:r>
          </a:p>
          <a:p>
            <a:pPr lvl="1">
              <a:spcBef>
                <a:spcPts val="1000"/>
              </a:spcBef>
              <a:buNone/>
            </a:pPr>
            <a:r>
              <a:rPr lang="en-US" sz="2000"/>
              <a:t>Second level</a:t>
            </a:r>
          </a:p>
          <a:p>
            <a:pPr lvl="2">
              <a:spcBef>
                <a:spcPts val="1000"/>
              </a:spcBef>
              <a:buNone/>
            </a:pPr>
            <a:r>
              <a:rPr lang="en-US" sz="2000"/>
              <a:t>Third level</a:t>
            </a:r>
          </a:p>
        </p:txBody>
      </p:sp>
      <p:sp>
        <p:nvSpPr>
          <p:cNvPr id="4" name="Rectangle 3">
            <a:extLst>
              <a:ext uri="{FF2B5EF4-FFF2-40B4-BE49-F238E27FC236}">
                <a16:creationId xmlns:a16="http://schemas.microsoft.com/office/drawing/2014/main" id="{310BA483-6333-81F3-821B-B6A10C88DDEB}"/>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7D94"/>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7" name="Rectangle 6">
            <a:extLst>
              <a:ext uri="{FF2B5EF4-FFF2-40B4-BE49-F238E27FC236}">
                <a16:creationId xmlns:a16="http://schemas.microsoft.com/office/drawing/2014/main" id="{D0B0521D-900E-2344-CC01-A6852F5CCC83}"/>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solidFill>
                  <a:srgbClr val="677D94"/>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776" y="6239462"/>
            <a:ext cx="2864848" cy="388563"/>
          </a:xfrm>
          <a:prstGeom prst="rect">
            <a:avLst/>
          </a:prstGeom>
        </p:spPr>
      </p:pic>
      <p:sp>
        <p:nvSpPr>
          <p:cNvPr id="7" name="Rectangle 6">
            <a:extLst>
              <a:ext uri="{FF2B5EF4-FFF2-40B4-BE49-F238E27FC236}">
                <a16:creationId xmlns:a16="http://schemas.microsoft.com/office/drawing/2014/main" id="{730D4809-F362-B9E5-AE0B-43759EE36E01}"/>
              </a:ext>
            </a:extLst>
          </p:cNvPr>
          <p:cNvSpPr/>
          <p:nvPr userDrawn="1"/>
        </p:nvSpPr>
        <p:spPr bwMode="auto">
          <a:xfrm>
            <a:off x="0" y="6384758"/>
            <a:ext cx="8787384" cy="171490"/>
          </a:xfrm>
          <a:prstGeom prst="rect">
            <a:avLst/>
          </a:prstGeom>
          <a:solidFill>
            <a:srgbClr val="677D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8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9" name="Rectangle 3"/>
          <p:cNvSpPr>
            <a:spLocks noGrp="1" noChangeArrowheads="1"/>
          </p:cNvSpPr>
          <p:nvPr>
            <p:ph type="title"/>
          </p:nvPr>
        </p:nvSpPr>
        <p:spPr bwMode="auto">
          <a:xfrm>
            <a:off x="1422400" y="685800"/>
            <a:ext cx="10363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38244" name="Rectangle 4"/>
          <p:cNvSpPr>
            <a:spLocks noGrp="1" noChangeArrowheads="1"/>
          </p:cNvSpPr>
          <p:nvPr>
            <p:ph type="body" idx="1"/>
          </p:nvPr>
        </p:nvSpPr>
        <p:spPr bwMode="auto">
          <a:xfrm>
            <a:off x="1422400" y="1828800"/>
            <a:ext cx="10363200" cy="365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53" r:id="rId1"/>
    <p:sldLayoutId id="2147483952" r:id="rId2"/>
    <p:sldLayoutId id="2147483954" r:id="rId3"/>
    <p:sldLayoutId id="2147483955" r:id="rId4"/>
    <p:sldLayoutId id="2147483941" r:id="rId5"/>
    <p:sldLayoutId id="2147483957" r:id="rId6"/>
    <p:sldLayoutId id="2147483958" r:id="rId7"/>
    <p:sldLayoutId id="2147483956" r:id="rId8"/>
    <p:sldLayoutId id="2147483940" r:id="rId9"/>
    <p:sldLayoutId id="2147483939" r:id="rId10"/>
    <p:sldLayoutId id="2147483938" r:id="rId11"/>
    <p:sldLayoutId id="2147483937" r:id="rId12"/>
    <p:sldLayoutId id="2147483935" r:id="rId13"/>
    <p:sldLayoutId id="2147483934" r:id="rId14"/>
    <p:sldLayoutId id="2147483933" r:id="rId15"/>
    <p:sldLayoutId id="2147483932" r:id="rId16"/>
  </p:sldLayoutIdLst>
  <p:transition>
    <p:fade/>
  </p:transition>
  <p:hf hdr="0" ftr="0" dt="0"/>
  <p:txStyles>
    <p:titleStyle>
      <a:lvl1pPr algn="l" rtl="0" eaLnBrk="1" fontAlgn="base" hangingPunct="1">
        <a:spcBef>
          <a:spcPct val="0"/>
        </a:spcBef>
        <a:spcAft>
          <a:spcPct val="0"/>
        </a:spcAft>
        <a:defRPr sz="3000" b="1">
          <a:solidFill>
            <a:srgbClr val="677D9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p:titleStyle>
    <p:body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9BA08F-71B7-1313-AAD4-AFD0B81ACCF6}"/>
              </a:ext>
            </a:extLst>
          </p:cNvPr>
          <p:cNvSpPr/>
          <p:nvPr/>
        </p:nvSpPr>
        <p:spPr bwMode="auto">
          <a:xfrm>
            <a:off x="-65568" y="-152400"/>
            <a:ext cx="12335540" cy="7086600"/>
          </a:xfrm>
          <a:prstGeom prst="rect">
            <a:avLst/>
          </a:prstGeom>
          <a:solidFill>
            <a:srgbClr val="0075B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pic>
        <p:nvPicPr>
          <p:cNvPr id="7" name="Picture 6">
            <a:extLst>
              <a:ext uri="{FF2B5EF4-FFF2-40B4-BE49-F238E27FC236}">
                <a16:creationId xmlns:a16="http://schemas.microsoft.com/office/drawing/2014/main" id="{4B4B2B5F-D511-923F-E1DE-278B5BD0815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79" t="36927" r="2436" b="8532"/>
          <a:stretch/>
        </p:blipFill>
        <p:spPr>
          <a:xfrm>
            <a:off x="-65568" y="-152400"/>
            <a:ext cx="12335540" cy="7086600"/>
          </a:xfrm>
          <a:prstGeom prst="rect">
            <a:avLst/>
          </a:prstGeom>
        </p:spPr>
      </p:pic>
      <p:sp>
        <p:nvSpPr>
          <p:cNvPr id="8" name="Title 1">
            <a:extLst>
              <a:ext uri="{FF2B5EF4-FFF2-40B4-BE49-F238E27FC236}">
                <a16:creationId xmlns:a16="http://schemas.microsoft.com/office/drawing/2014/main" id="{E2AE432E-3926-6938-8693-529E92B1C2A9}"/>
              </a:ext>
            </a:extLst>
          </p:cNvPr>
          <p:cNvSpPr txBox="1">
            <a:spLocks/>
          </p:cNvSpPr>
          <p:nvPr/>
        </p:nvSpPr>
        <p:spPr bwMode="auto">
          <a:xfrm>
            <a:off x="-65568" y="304800"/>
            <a:ext cx="12257568"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0075B0"/>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pPr algn="ctr"/>
            <a:r>
              <a:rPr lang="en-US" sz="4400" kern="0" dirty="0">
                <a:solidFill>
                  <a:schemeClr val="bg1"/>
                </a:solidFill>
                <a:effectLst>
                  <a:outerShdw blurRad="50800" dist="76200" dir="2700000" algn="tl" rotWithShape="0">
                    <a:prstClr val="black">
                      <a:alpha val="40000"/>
                    </a:prstClr>
                  </a:outerShdw>
                </a:effectLst>
              </a:rPr>
              <a:t>Literacy Policies </a:t>
            </a:r>
            <a:br>
              <a:rPr lang="en-US" sz="4400" kern="0" dirty="0">
                <a:solidFill>
                  <a:schemeClr val="bg1"/>
                </a:solidFill>
                <a:effectLst>
                  <a:outerShdw blurRad="50800" dist="76200" dir="2700000" algn="tl" rotWithShape="0">
                    <a:prstClr val="black">
                      <a:alpha val="40000"/>
                    </a:prstClr>
                  </a:outerShdw>
                </a:effectLst>
              </a:rPr>
            </a:br>
            <a:r>
              <a:rPr lang="en-US" sz="4400" kern="0" dirty="0">
                <a:solidFill>
                  <a:schemeClr val="bg1"/>
                </a:solidFill>
                <a:effectLst>
                  <a:outerShdw blurRad="50800" dist="76200" dir="2700000" algn="tl" rotWithShape="0">
                    <a:prstClr val="black">
                      <a:alpha val="40000"/>
                    </a:prstClr>
                  </a:outerShdw>
                </a:effectLst>
              </a:rPr>
              <a:t>Around the Globe</a:t>
            </a:r>
            <a:br>
              <a:rPr lang="en-US" kern="0" dirty="0"/>
            </a:br>
            <a:endParaRPr lang="en-US" kern="0" dirty="0"/>
          </a:p>
        </p:txBody>
      </p:sp>
      <p:sp>
        <p:nvSpPr>
          <p:cNvPr id="14" name="Subtitle 2"/>
          <p:cNvSpPr txBox="1">
            <a:spLocks/>
          </p:cNvSpPr>
          <p:nvPr/>
        </p:nvSpPr>
        <p:spPr>
          <a:xfrm>
            <a:off x="2216001" y="4335779"/>
            <a:ext cx="7772400" cy="1659329"/>
          </a:xfrm>
          <a:prstGeom prst="rect">
            <a:avLst/>
          </a:prstGeom>
        </p:spPr>
        <p:txBody>
          <a:bodyPr>
            <a:normAutofit/>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0" indent="0" algn="ctr">
              <a:buNone/>
              <a:defRPr/>
            </a:pPr>
            <a:r>
              <a:rPr lang="en-US" kern="0" dirty="0">
                <a:solidFill>
                  <a:schemeClr val="bg1"/>
                </a:solidFill>
                <a:effectLst>
                  <a:outerShdw blurRad="50800" dist="76200" dir="2700000" algn="tl" rotWithShape="0">
                    <a:prstClr val="black">
                      <a:alpha val="40000"/>
                    </a:prstClr>
                  </a:outerShdw>
                </a:effectLst>
              </a:rPr>
              <a:t>Ann Kennedy</a:t>
            </a:r>
            <a:endParaRPr lang="en-US" sz="1600" kern="0" dirty="0">
              <a:solidFill>
                <a:schemeClr val="bg1"/>
              </a:solidFill>
              <a:effectLst>
                <a:outerShdw blurRad="50800" dist="76200" dir="2700000" algn="tl" rotWithShape="0">
                  <a:prstClr val="black">
                    <a:alpha val="40000"/>
                  </a:prstClr>
                </a:outerShdw>
              </a:effectLst>
            </a:endParaRPr>
          </a:p>
          <a:p>
            <a:pPr marL="0" indent="0" algn="ctr">
              <a:spcAft>
                <a:spcPts val="0"/>
              </a:spcAft>
              <a:buNone/>
              <a:defRPr/>
            </a:pPr>
            <a:r>
              <a:rPr lang="en-US" sz="1600" kern="0" dirty="0">
                <a:solidFill>
                  <a:schemeClr val="bg1"/>
                </a:solidFill>
                <a:effectLst>
                  <a:outerShdw blurRad="50800" dist="76200" dir="2700000" algn="tl" rotWithShape="0">
                    <a:prstClr val="black">
                      <a:alpha val="40000"/>
                    </a:prstClr>
                  </a:outerShdw>
                </a:effectLst>
                <a:ea typeface="+mn-ea"/>
                <a:cs typeface="+mn-cs"/>
              </a:rPr>
              <a:t>TIMSS &amp; PIRLS International Study Center</a:t>
            </a:r>
          </a:p>
          <a:p>
            <a:pPr marL="0" indent="0" algn="ctr">
              <a:lnSpc>
                <a:spcPct val="120000"/>
              </a:lnSpc>
              <a:spcAft>
                <a:spcPts val="0"/>
              </a:spcAft>
              <a:buNone/>
              <a:defRPr/>
            </a:pPr>
            <a:endParaRPr lang="en-US" sz="1400" kern="0" dirty="0">
              <a:solidFill>
                <a:schemeClr val="bg1"/>
              </a:solidFill>
              <a:effectLst>
                <a:outerShdw blurRad="50800" dist="76200" dir="2700000" algn="tl" rotWithShape="0">
                  <a:prstClr val="black">
                    <a:alpha val="40000"/>
                  </a:prstClr>
                </a:outerShdw>
              </a:effectLst>
              <a:ea typeface="+mn-ea"/>
              <a:cs typeface="+mn-cs"/>
            </a:endParaRPr>
          </a:p>
          <a:p>
            <a:pPr marL="0" indent="0" algn="ctr">
              <a:lnSpc>
                <a:spcPct val="120000"/>
              </a:lnSpc>
              <a:spcBef>
                <a:spcPts val="0"/>
              </a:spcBef>
              <a:spcAft>
                <a:spcPts val="0"/>
              </a:spcAft>
              <a:buNone/>
              <a:defRPr/>
            </a:pPr>
            <a:r>
              <a:rPr lang="en-US" sz="1400" kern="0" dirty="0">
                <a:solidFill>
                  <a:schemeClr val="bg1"/>
                </a:solidFill>
                <a:effectLst>
                  <a:outerShdw blurRad="50800" dist="76200" dir="2700000" algn="tl" rotWithShape="0">
                    <a:prstClr val="black">
                      <a:alpha val="40000"/>
                    </a:prstClr>
                  </a:outerShdw>
                </a:effectLst>
                <a:ea typeface="+mn-ea"/>
                <a:cs typeface="+mn-cs"/>
              </a:rPr>
              <a:t>EDULOG 2026, May 5</a:t>
            </a:r>
            <a:r>
              <a:rPr lang="en-US" sz="1400" kern="0" baseline="30000" dirty="0">
                <a:solidFill>
                  <a:schemeClr val="bg1"/>
                </a:solidFill>
                <a:effectLst>
                  <a:outerShdw blurRad="50800" dist="76200" dir="2700000" algn="tl" rotWithShape="0">
                    <a:prstClr val="black">
                      <a:alpha val="40000"/>
                    </a:prstClr>
                  </a:outerShdw>
                </a:effectLst>
                <a:ea typeface="+mn-ea"/>
                <a:cs typeface="+mn-cs"/>
              </a:rPr>
              <a:t>th</a:t>
            </a:r>
            <a:r>
              <a:rPr lang="en-US" sz="1400" kern="0" dirty="0">
                <a:solidFill>
                  <a:schemeClr val="bg1"/>
                </a:solidFill>
                <a:effectLst>
                  <a:outerShdw blurRad="50800" dist="76200" dir="2700000" algn="tl" rotWithShape="0">
                    <a:prstClr val="black">
                      <a:alpha val="40000"/>
                    </a:prstClr>
                  </a:outerShdw>
                </a:effectLst>
                <a:ea typeface="+mn-ea"/>
                <a:cs typeface="+mn-cs"/>
              </a:rPr>
              <a:t>, 2026</a:t>
            </a:r>
          </a:p>
        </p:txBody>
      </p:sp>
      <p:pic>
        <p:nvPicPr>
          <p:cNvPr id="4" name="Picture 3">
            <a:extLst>
              <a:ext uri="{FF2B5EF4-FFF2-40B4-BE49-F238E27FC236}">
                <a16:creationId xmlns:a16="http://schemas.microsoft.com/office/drawing/2014/main" id="{7D177798-3860-284F-D791-A85DF73C4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398" y="6225752"/>
            <a:ext cx="3733801" cy="501555"/>
          </a:xfrm>
          <a:prstGeom prst="rect">
            <a:avLst/>
          </a:prstGeom>
        </p:spPr>
      </p:pic>
    </p:spTree>
    <p:extLst>
      <p:ext uri="{BB962C8B-B14F-4D97-AF65-F5344CB8AC3E}">
        <p14:creationId xmlns:p14="http://schemas.microsoft.com/office/powerpoint/2010/main" val="13302355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9F70-9E9E-AC6C-0FC6-83A4ECA92E6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297CE97-93F5-6699-E6F3-A0975287800D}"/>
              </a:ext>
            </a:extLst>
          </p:cNvPr>
          <p:cNvSpPr>
            <a:spLocks noGrp="1"/>
          </p:cNvSpPr>
          <p:nvPr>
            <p:ph type="title"/>
          </p:nvPr>
        </p:nvSpPr>
        <p:spPr>
          <a:xfrm>
            <a:off x="830179" y="685800"/>
            <a:ext cx="11165305" cy="1143000"/>
          </a:xfrm>
        </p:spPr>
        <p:txBody>
          <a:bodyPr/>
          <a:lstStyle/>
          <a:p>
            <a:r>
              <a:rPr lang="en-US" dirty="0">
                <a:solidFill>
                  <a:srgbClr val="C00000"/>
                </a:solidFill>
              </a:rPr>
              <a:t>Highlights from PIRLS 2021: Teacher Preparations</a:t>
            </a:r>
          </a:p>
        </p:txBody>
      </p:sp>
      <p:sp>
        <p:nvSpPr>
          <p:cNvPr id="8" name="Content Placeholder 7">
            <a:extLst>
              <a:ext uri="{FF2B5EF4-FFF2-40B4-BE49-F238E27FC236}">
                <a16:creationId xmlns:a16="http://schemas.microsoft.com/office/drawing/2014/main" id="{3E636C1C-0D51-D53A-057D-FC32A2384F1C}"/>
              </a:ext>
            </a:extLst>
          </p:cNvPr>
          <p:cNvSpPr>
            <a:spLocks noGrp="1"/>
          </p:cNvSpPr>
          <p:nvPr>
            <p:ph idx="1"/>
          </p:nvPr>
        </p:nvSpPr>
        <p:spPr>
          <a:xfrm>
            <a:off x="1422400" y="1828800"/>
            <a:ext cx="10363200" cy="4138863"/>
          </a:xfrm>
        </p:spPr>
        <p:txBody>
          <a:bodyPr/>
          <a:lstStyle/>
          <a:p>
            <a:r>
              <a:rPr lang="en-US" dirty="0"/>
              <a:t>Just over half of all participating countries in PIRLS 2021 reported changes to policies within the past 15 years (i.e., 2011 or later).</a:t>
            </a:r>
          </a:p>
          <a:p>
            <a:r>
              <a:rPr lang="en-US" dirty="0"/>
              <a:t>Common changes included:</a:t>
            </a:r>
          </a:p>
          <a:p>
            <a:pPr lvl="1"/>
            <a:r>
              <a:rPr lang="en-US" dirty="0"/>
              <a:t>Increased number of course hours</a:t>
            </a:r>
          </a:p>
          <a:p>
            <a:pPr lvl="1"/>
            <a:r>
              <a:rPr lang="en-US" dirty="0"/>
              <a:t>Higher education requirements</a:t>
            </a:r>
          </a:p>
          <a:p>
            <a:pPr lvl="1"/>
            <a:r>
              <a:rPr lang="en-US" dirty="0"/>
              <a:t>Introduction (or updates to) examinations or licensing systems</a:t>
            </a:r>
          </a:p>
          <a:p>
            <a:pPr lvl="1"/>
            <a:r>
              <a:rPr lang="en-US" dirty="0"/>
              <a:t>Creation of (or updates to) standards for professional teachers</a:t>
            </a:r>
          </a:p>
          <a:p>
            <a:pPr lvl="1"/>
            <a:endParaRPr lang="en-US" dirty="0"/>
          </a:p>
        </p:txBody>
      </p:sp>
    </p:spTree>
    <p:extLst>
      <p:ext uri="{BB962C8B-B14F-4D97-AF65-F5344CB8AC3E}">
        <p14:creationId xmlns:p14="http://schemas.microsoft.com/office/powerpoint/2010/main" val="555616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69E8-3C87-3689-6883-342CEF70162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44D70F2-E6DE-12AA-409B-22CA2A30C007}"/>
              </a:ext>
            </a:extLst>
          </p:cNvPr>
          <p:cNvSpPr>
            <a:spLocks noGrp="1"/>
          </p:cNvSpPr>
          <p:nvPr>
            <p:ph type="title"/>
          </p:nvPr>
        </p:nvSpPr>
        <p:spPr>
          <a:xfrm>
            <a:off x="770021" y="685800"/>
            <a:ext cx="11249526" cy="1143000"/>
          </a:xfrm>
        </p:spPr>
        <p:txBody>
          <a:bodyPr/>
          <a:lstStyle/>
          <a:p>
            <a:r>
              <a:rPr lang="en-US" dirty="0">
                <a:solidFill>
                  <a:srgbClr val="C00000"/>
                </a:solidFill>
              </a:rPr>
              <a:t>Highlights from PIRLS 2021: Principal Preparations</a:t>
            </a:r>
          </a:p>
        </p:txBody>
      </p:sp>
      <p:sp>
        <p:nvSpPr>
          <p:cNvPr id="8" name="Content Placeholder 7">
            <a:extLst>
              <a:ext uri="{FF2B5EF4-FFF2-40B4-BE49-F238E27FC236}">
                <a16:creationId xmlns:a16="http://schemas.microsoft.com/office/drawing/2014/main" id="{68C2A075-8368-6488-7EDD-D1D73F462E6C}"/>
              </a:ext>
            </a:extLst>
          </p:cNvPr>
          <p:cNvSpPr>
            <a:spLocks noGrp="1"/>
          </p:cNvSpPr>
          <p:nvPr>
            <p:ph idx="1"/>
          </p:nvPr>
        </p:nvSpPr>
        <p:spPr>
          <a:xfrm>
            <a:off x="1350211" y="1540043"/>
            <a:ext cx="10363200" cy="4054642"/>
          </a:xfrm>
        </p:spPr>
        <p:txBody>
          <a:bodyPr/>
          <a:lstStyle/>
          <a:p>
            <a:r>
              <a:rPr lang="en-US" dirty="0"/>
              <a:t>Most countries require teaching experience</a:t>
            </a:r>
          </a:p>
          <a:p>
            <a:r>
              <a:rPr lang="en-US" dirty="0"/>
              <a:t>More than half require completion of a leadership training program</a:t>
            </a:r>
          </a:p>
          <a:p>
            <a:r>
              <a:rPr lang="en-US" dirty="0"/>
              <a:t>Fewer than half of all participating countries in PIRLS 2021 reported changes to policies within the past 10 years (i.e., 2011 or later).</a:t>
            </a:r>
          </a:p>
          <a:p>
            <a:r>
              <a:rPr lang="en-US" dirty="0"/>
              <a:t>Common changes included:</a:t>
            </a:r>
          </a:p>
          <a:p>
            <a:pPr lvl="1"/>
            <a:r>
              <a:rPr lang="en-US" dirty="0"/>
              <a:t>Higher education requirements (leadership or degree programs)</a:t>
            </a:r>
          </a:p>
          <a:p>
            <a:pPr lvl="1"/>
            <a:r>
              <a:rPr lang="en-US" dirty="0"/>
              <a:t>Introduction (or updates to) licensure and certification systems</a:t>
            </a:r>
          </a:p>
          <a:p>
            <a:pPr lvl="1"/>
            <a:r>
              <a:rPr lang="en-US" dirty="0"/>
              <a:t>Creation of (or updates to) standards</a:t>
            </a:r>
          </a:p>
          <a:p>
            <a:pPr marL="0" indent="0">
              <a:buNone/>
            </a:pPr>
            <a:endParaRPr lang="en-US" dirty="0"/>
          </a:p>
        </p:txBody>
      </p:sp>
    </p:spTree>
    <p:extLst>
      <p:ext uri="{BB962C8B-B14F-4D97-AF65-F5344CB8AC3E}">
        <p14:creationId xmlns:p14="http://schemas.microsoft.com/office/powerpoint/2010/main" val="7054031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499A-1C7A-8A5F-3DF7-1D725EF6FE6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FF5B33-1A6C-4205-49E2-2B15B8E692E7}"/>
              </a:ext>
            </a:extLst>
          </p:cNvPr>
          <p:cNvSpPr>
            <a:spLocks noGrp="1"/>
          </p:cNvSpPr>
          <p:nvPr>
            <p:ph type="title"/>
          </p:nvPr>
        </p:nvSpPr>
        <p:spPr>
          <a:xfrm>
            <a:off x="770021" y="685800"/>
            <a:ext cx="11249526" cy="1143000"/>
          </a:xfrm>
        </p:spPr>
        <p:txBody>
          <a:bodyPr/>
          <a:lstStyle/>
          <a:p>
            <a:r>
              <a:rPr lang="en-US" dirty="0">
                <a:solidFill>
                  <a:srgbClr val="C00000"/>
                </a:solidFill>
              </a:rPr>
              <a:t>Highlights from PIRLS 2021: Reading Curricula</a:t>
            </a:r>
          </a:p>
        </p:txBody>
      </p:sp>
      <p:sp>
        <p:nvSpPr>
          <p:cNvPr id="8" name="Content Placeholder 7">
            <a:extLst>
              <a:ext uri="{FF2B5EF4-FFF2-40B4-BE49-F238E27FC236}">
                <a16:creationId xmlns:a16="http://schemas.microsoft.com/office/drawing/2014/main" id="{839D7C14-9064-47CB-B6DA-53923D161390}"/>
              </a:ext>
            </a:extLst>
          </p:cNvPr>
          <p:cNvSpPr>
            <a:spLocks noGrp="1"/>
          </p:cNvSpPr>
          <p:nvPr>
            <p:ph idx="1"/>
          </p:nvPr>
        </p:nvSpPr>
        <p:spPr>
          <a:xfrm>
            <a:off x="1422400" y="1588168"/>
            <a:ext cx="10363200" cy="3896645"/>
          </a:xfrm>
        </p:spPr>
        <p:txBody>
          <a:bodyPr/>
          <a:lstStyle/>
          <a:p>
            <a:r>
              <a:rPr lang="en-US" dirty="0"/>
              <a:t>The majority of countries have a national curriculum for fourth-grade language/reading instruction. </a:t>
            </a:r>
          </a:p>
          <a:p>
            <a:r>
              <a:rPr lang="en-US" dirty="0"/>
              <a:t>Reading is often part of the curriculum for language instruction rather than as a separate curriculum area</a:t>
            </a:r>
          </a:p>
          <a:p>
            <a:r>
              <a:rPr lang="en-US" dirty="0"/>
              <a:t>Also integrated across the curricula in more than half the countries</a:t>
            </a:r>
          </a:p>
        </p:txBody>
      </p:sp>
    </p:spTree>
    <p:extLst>
      <p:ext uri="{BB962C8B-B14F-4D97-AF65-F5344CB8AC3E}">
        <p14:creationId xmlns:p14="http://schemas.microsoft.com/office/powerpoint/2010/main" val="3519226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822B-80E2-AC2F-9F0B-D1ACCEB5BE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0AEE36-BFC2-E6B8-05C4-E7F56D2A107F}"/>
              </a:ext>
            </a:extLst>
          </p:cNvPr>
          <p:cNvSpPr>
            <a:spLocks noGrp="1"/>
          </p:cNvSpPr>
          <p:nvPr>
            <p:ph type="title"/>
          </p:nvPr>
        </p:nvSpPr>
        <p:spPr>
          <a:xfrm>
            <a:off x="794084" y="505326"/>
            <a:ext cx="11249526" cy="1143000"/>
          </a:xfrm>
        </p:spPr>
        <p:txBody>
          <a:bodyPr/>
          <a:lstStyle/>
          <a:p>
            <a:r>
              <a:rPr lang="en-US" dirty="0">
                <a:solidFill>
                  <a:srgbClr val="C00000"/>
                </a:solidFill>
              </a:rPr>
              <a:t>Highlights from PIRLS 2021: Curriculum Details</a:t>
            </a:r>
          </a:p>
        </p:txBody>
      </p:sp>
      <p:sp>
        <p:nvSpPr>
          <p:cNvPr id="8" name="Content Placeholder 7">
            <a:extLst>
              <a:ext uri="{FF2B5EF4-FFF2-40B4-BE49-F238E27FC236}">
                <a16:creationId xmlns:a16="http://schemas.microsoft.com/office/drawing/2014/main" id="{58DAF15E-664E-E0E4-4531-8E4CD303C3AC}"/>
              </a:ext>
            </a:extLst>
          </p:cNvPr>
          <p:cNvSpPr>
            <a:spLocks noGrp="1"/>
          </p:cNvSpPr>
          <p:nvPr>
            <p:ph idx="1"/>
          </p:nvPr>
        </p:nvSpPr>
        <p:spPr>
          <a:xfrm>
            <a:off x="1398337" y="1348330"/>
            <a:ext cx="10363200" cy="3896645"/>
          </a:xfrm>
        </p:spPr>
        <p:txBody>
          <a:bodyPr/>
          <a:lstStyle/>
          <a:p>
            <a:r>
              <a:rPr lang="en-US" dirty="0"/>
              <a:t>In 2021, several countries were in the process of updating the reading curriculum</a:t>
            </a:r>
          </a:p>
          <a:p>
            <a:pPr lvl="1"/>
            <a:r>
              <a:rPr lang="en-US" dirty="0"/>
              <a:t>Newly introduced curricula (2020-2021) reported in Brazil, Egypt, Hungary, Kazakhstan, Norway, Oman, and Saudi Arabia </a:t>
            </a:r>
          </a:p>
          <a:p>
            <a:pPr lvl="1"/>
            <a:r>
              <a:rPr lang="en-US" dirty="0"/>
              <a:t>25 countries with changes introduced between 2016-2019</a:t>
            </a:r>
          </a:p>
          <a:p>
            <a:pPr lvl="1"/>
            <a:r>
              <a:rPr lang="en-US" dirty="0"/>
              <a:t>In some countries, the curriculum is reviewed and modified in each academic year</a:t>
            </a:r>
          </a:p>
          <a:p>
            <a:r>
              <a:rPr lang="en-US" dirty="0"/>
              <a:t>About half of the countries’ curricula specify a specific percentage of instructional time devoted to reading</a:t>
            </a:r>
          </a:p>
          <a:p>
            <a:r>
              <a:rPr lang="en-US" dirty="0"/>
              <a:t>About two-thirds of the curricula place some emphasis on digital reading skills</a:t>
            </a:r>
          </a:p>
        </p:txBody>
      </p:sp>
    </p:spTree>
    <p:extLst>
      <p:ext uri="{BB962C8B-B14F-4D97-AF65-F5344CB8AC3E}">
        <p14:creationId xmlns:p14="http://schemas.microsoft.com/office/powerpoint/2010/main" val="14995478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705B-80BE-9F68-59F6-4B0888715D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E5BDDB-2D26-BECF-99CF-DCD45255BF7F}"/>
              </a:ext>
            </a:extLst>
          </p:cNvPr>
          <p:cNvSpPr>
            <a:spLocks noGrp="1"/>
          </p:cNvSpPr>
          <p:nvPr>
            <p:ph type="ctrTitle"/>
          </p:nvPr>
        </p:nvSpPr>
        <p:spPr/>
        <p:txBody>
          <a:bodyPr/>
          <a:lstStyle/>
          <a:p>
            <a:r>
              <a:rPr lang="en-US" dirty="0"/>
              <a:t>Using PIRLS to Monitor Achievement and Education Policies</a:t>
            </a:r>
          </a:p>
        </p:txBody>
      </p:sp>
    </p:spTree>
    <p:extLst>
      <p:ext uri="{BB962C8B-B14F-4D97-AF65-F5344CB8AC3E}">
        <p14:creationId xmlns:p14="http://schemas.microsoft.com/office/powerpoint/2010/main" val="35993295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59B1-3449-A63B-990C-6071B4709302}"/>
              </a:ext>
            </a:extLst>
          </p:cNvPr>
          <p:cNvSpPr>
            <a:spLocks noGrp="1"/>
          </p:cNvSpPr>
          <p:nvPr>
            <p:ph type="title"/>
          </p:nvPr>
        </p:nvSpPr>
        <p:spPr/>
        <p:txBody>
          <a:bodyPr/>
          <a:lstStyle/>
          <a:p>
            <a:r>
              <a:rPr lang="en-US" dirty="0">
                <a:solidFill>
                  <a:srgbClr val="C00000"/>
                </a:solidFill>
              </a:rPr>
              <a:t>PIRLS As a Reliable Source for Evaluation</a:t>
            </a:r>
          </a:p>
        </p:txBody>
      </p:sp>
      <p:sp>
        <p:nvSpPr>
          <p:cNvPr id="3" name="Content Placeholder 2">
            <a:extLst>
              <a:ext uri="{FF2B5EF4-FFF2-40B4-BE49-F238E27FC236}">
                <a16:creationId xmlns:a16="http://schemas.microsoft.com/office/drawing/2014/main" id="{FD0CD39A-E386-B7F6-81CB-2325905FB233}"/>
              </a:ext>
            </a:extLst>
          </p:cNvPr>
          <p:cNvSpPr>
            <a:spLocks noGrp="1"/>
          </p:cNvSpPr>
          <p:nvPr>
            <p:ph idx="1"/>
          </p:nvPr>
        </p:nvSpPr>
        <p:spPr>
          <a:xfrm>
            <a:off x="1338176" y="1708485"/>
            <a:ext cx="10103856" cy="3656013"/>
          </a:xfrm>
        </p:spPr>
        <p:txBody>
          <a:bodyPr/>
          <a:lstStyle/>
          <a:p>
            <a:r>
              <a:rPr lang="en-US" dirty="0"/>
              <a:t>PIRLS is the global standard for monitoring reading achievement at the fourth grade</a:t>
            </a:r>
          </a:p>
          <a:p>
            <a:pPr lvl="1"/>
            <a:r>
              <a:rPr lang="en-US" dirty="0"/>
              <a:t>Recognized by UNESCO as a source for evaluating progress towards targets of its Sustainable Development Goal 4 (SDG 4)</a:t>
            </a:r>
          </a:p>
          <a:p>
            <a:pPr lvl="1"/>
            <a:r>
              <a:rPr lang="en-US" dirty="0"/>
              <a:t>Provides reliable and comparable data for countries to monitor student achievement and other outcomes and evaluate the effectiveness of newly implemented strategies or initiatives on a large scale</a:t>
            </a:r>
          </a:p>
          <a:p>
            <a:pPr lvl="1"/>
            <a:r>
              <a:rPr lang="en-US" dirty="0"/>
              <a:t>Helps countries to identify weaknesses to be reviewed and addressed through future revisions to existing policies</a:t>
            </a:r>
          </a:p>
          <a:p>
            <a:pPr lvl="1"/>
            <a:endParaRPr lang="en-US" dirty="0"/>
          </a:p>
        </p:txBody>
      </p:sp>
    </p:spTree>
    <p:extLst>
      <p:ext uri="{BB962C8B-B14F-4D97-AF65-F5344CB8AC3E}">
        <p14:creationId xmlns:p14="http://schemas.microsoft.com/office/powerpoint/2010/main" val="7463046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1C2E-0799-395A-9B2A-8D989D3DA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609FF-913C-29DC-7B14-5B5A5EDFE871}"/>
              </a:ext>
            </a:extLst>
          </p:cNvPr>
          <p:cNvSpPr>
            <a:spLocks noGrp="1"/>
          </p:cNvSpPr>
          <p:nvPr>
            <p:ph type="title"/>
          </p:nvPr>
        </p:nvSpPr>
        <p:spPr/>
        <p:txBody>
          <a:bodyPr/>
          <a:lstStyle/>
          <a:p>
            <a:r>
              <a:rPr lang="en-US" dirty="0">
                <a:solidFill>
                  <a:srgbClr val="C00000"/>
                </a:solidFill>
              </a:rPr>
              <a:t>Performance at the International Benchmarks</a:t>
            </a:r>
          </a:p>
        </p:txBody>
      </p:sp>
      <p:sp>
        <p:nvSpPr>
          <p:cNvPr id="3" name="Content Placeholder 2">
            <a:extLst>
              <a:ext uri="{FF2B5EF4-FFF2-40B4-BE49-F238E27FC236}">
                <a16:creationId xmlns:a16="http://schemas.microsoft.com/office/drawing/2014/main" id="{E7CF8D18-9BCD-8F0F-4B4A-C932A7AD79F9}"/>
              </a:ext>
            </a:extLst>
          </p:cNvPr>
          <p:cNvSpPr>
            <a:spLocks noGrp="1"/>
          </p:cNvSpPr>
          <p:nvPr>
            <p:ph idx="1"/>
          </p:nvPr>
        </p:nvSpPr>
        <p:spPr/>
        <p:txBody>
          <a:bodyPr/>
          <a:lstStyle/>
          <a:p>
            <a:r>
              <a:rPr lang="en-US" dirty="0"/>
              <a:t>Incorporates descriptions of literary and informational texts</a:t>
            </a:r>
          </a:p>
          <a:p>
            <a:r>
              <a:rPr lang="en-US" dirty="0"/>
              <a:t>Describes reading comprehension skills and strategies demonstrated by students who reached each of the four international benchmarks: Low (400), Intermediate (475), High (550), and Advanced (625)</a:t>
            </a:r>
          </a:p>
          <a:p>
            <a:r>
              <a:rPr lang="en-US" dirty="0"/>
              <a:t>Descriptions are contextualized using items answered successfully by students at each benchmark, enhancing the information beyond the percentage of students reaching the benchmarks</a:t>
            </a:r>
          </a:p>
          <a:p>
            <a:endParaRPr lang="en-US" dirty="0"/>
          </a:p>
        </p:txBody>
      </p:sp>
    </p:spTree>
    <p:extLst>
      <p:ext uri="{BB962C8B-B14F-4D97-AF65-F5344CB8AC3E}">
        <p14:creationId xmlns:p14="http://schemas.microsoft.com/office/powerpoint/2010/main" val="33262623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D432-BED1-552F-610B-FB8A3734A6E0}"/>
              </a:ext>
            </a:extLst>
          </p:cNvPr>
          <p:cNvSpPr>
            <a:spLocks noGrp="1"/>
          </p:cNvSpPr>
          <p:nvPr>
            <p:ph type="title"/>
          </p:nvPr>
        </p:nvSpPr>
        <p:spPr>
          <a:xfrm>
            <a:off x="1001295" y="276726"/>
            <a:ext cx="10363200" cy="1143000"/>
          </a:xfrm>
        </p:spPr>
        <p:txBody>
          <a:bodyPr/>
          <a:lstStyle/>
          <a:p>
            <a:r>
              <a:rPr lang="en-US" dirty="0"/>
              <a:t>Low PIRLS International Benchmark (400)</a:t>
            </a:r>
          </a:p>
        </p:txBody>
      </p:sp>
      <p:pic>
        <p:nvPicPr>
          <p:cNvPr id="7" name="Content Placeholder 6">
            <a:extLst>
              <a:ext uri="{FF2B5EF4-FFF2-40B4-BE49-F238E27FC236}">
                <a16:creationId xmlns:a16="http://schemas.microsoft.com/office/drawing/2014/main" id="{E4B5B1DB-38B9-3C23-49CD-6A186192A65D}"/>
              </a:ext>
            </a:extLst>
          </p:cNvPr>
          <p:cNvPicPr>
            <a:picLocks noGrp="1" noChangeAspect="1"/>
          </p:cNvPicPr>
          <p:nvPr>
            <p:ph idx="1"/>
          </p:nvPr>
        </p:nvPicPr>
        <p:blipFill>
          <a:blip r:embed="rId3"/>
          <a:srcRect b="19300"/>
          <a:stretch>
            <a:fillRect/>
          </a:stretch>
        </p:blipFill>
        <p:spPr bwMode="auto">
          <a:xfrm>
            <a:off x="1719575" y="964033"/>
            <a:ext cx="8752850" cy="2464967"/>
          </a:xfrm>
          <a:prstGeom prst="rect">
            <a:avLst/>
          </a:prstGeom>
          <a:noFill/>
          <a:ln w="9525">
            <a:noFill/>
            <a:miter lim="800000"/>
            <a:headEnd/>
            <a:tailEnd/>
          </a:ln>
        </p:spPr>
      </p:pic>
      <p:pic>
        <p:nvPicPr>
          <p:cNvPr id="9" name="Picture 8">
            <a:extLst>
              <a:ext uri="{FF2B5EF4-FFF2-40B4-BE49-F238E27FC236}">
                <a16:creationId xmlns:a16="http://schemas.microsoft.com/office/drawing/2014/main" id="{C08DC8C2-2075-51B5-557A-D02CFB504109}"/>
              </a:ext>
            </a:extLst>
          </p:cNvPr>
          <p:cNvPicPr>
            <a:picLocks noChangeAspect="1"/>
          </p:cNvPicPr>
          <p:nvPr/>
        </p:nvPicPr>
        <p:blipFill>
          <a:blip r:embed="rId4"/>
          <a:stretch>
            <a:fillRect/>
          </a:stretch>
        </p:blipFill>
        <p:spPr>
          <a:xfrm>
            <a:off x="1719575" y="3429000"/>
            <a:ext cx="9277288" cy="2498718"/>
          </a:xfrm>
          <a:prstGeom prst="rect">
            <a:avLst/>
          </a:prstGeom>
        </p:spPr>
      </p:pic>
    </p:spTree>
    <p:extLst>
      <p:ext uri="{BB962C8B-B14F-4D97-AF65-F5344CB8AC3E}">
        <p14:creationId xmlns:p14="http://schemas.microsoft.com/office/powerpoint/2010/main" val="305832045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90BF-00D2-71B9-EDDB-22DC51785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E0B69-B31F-0690-6FB9-45FBC05CBF2D}"/>
              </a:ext>
            </a:extLst>
          </p:cNvPr>
          <p:cNvSpPr>
            <a:spLocks noGrp="1"/>
          </p:cNvSpPr>
          <p:nvPr>
            <p:ph type="title"/>
          </p:nvPr>
        </p:nvSpPr>
        <p:spPr>
          <a:xfrm>
            <a:off x="601579" y="276726"/>
            <a:ext cx="11369842" cy="1143000"/>
          </a:xfrm>
        </p:spPr>
        <p:txBody>
          <a:bodyPr/>
          <a:lstStyle/>
          <a:p>
            <a:r>
              <a:rPr lang="en-US" dirty="0"/>
              <a:t>Intermediate PIRLS International Benchmark (475)</a:t>
            </a:r>
          </a:p>
        </p:txBody>
      </p:sp>
      <p:pic>
        <p:nvPicPr>
          <p:cNvPr id="6" name="Picture 5">
            <a:extLst>
              <a:ext uri="{FF2B5EF4-FFF2-40B4-BE49-F238E27FC236}">
                <a16:creationId xmlns:a16="http://schemas.microsoft.com/office/drawing/2014/main" id="{2A3DA6AD-7619-03EB-2E1E-49CD61BED109}"/>
              </a:ext>
            </a:extLst>
          </p:cNvPr>
          <p:cNvPicPr>
            <a:picLocks noChangeAspect="1"/>
          </p:cNvPicPr>
          <p:nvPr/>
        </p:nvPicPr>
        <p:blipFill>
          <a:blip r:embed="rId3"/>
          <a:stretch>
            <a:fillRect/>
          </a:stretch>
        </p:blipFill>
        <p:spPr>
          <a:xfrm>
            <a:off x="1942155" y="848226"/>
            <a:ext cx="8597495" cy="2752173"/>
          </a:xfrm>
          <a:prstGeom prst="rect">
            <a:avLst/>
          </a:prstGeom>
        </p:spPr>
      </p:pic>
      <p:pic>
        <p:nvPicPr>
          <p:cNvPr id="10" name="Picture 9">
            <a:extLst>
              <a:ext uri="{FF2B5EF4-FFF2-40B4-BE49-F238E27FC236}">
                <a16:creationId xmlns:a16="http://schemas.microsoft.com/office/drawing/2014/main" id="{21A2A89B-6DBE-E6FE-F1BB-F129365DDA11}"/>
              </a:ext>
            </a:extLst>
          </p:cNvPr>
          <p:cNvPicPr>
            <a:picLocks noChangeAspect="1"/>
          </p:cNvPicPr>
          <p:nvPr/>
        </p:nvPicPr>
        <p:blipFill>
          <a:blip r:embed="rId4"/>
          <a:srcRect b="3435"/>
          <a:stretch>
            <a:fillRect/>
          </a:stretch>
        </p:blipFill>
        <p:spPr>
          <a:xfrm>
            <a:off x="2191419" y="3429000"/>
            <a:ext cx="8190161" cy="2851484"/>
          </a:xfrm>
          <a:prstGeom prst="rect">
            <a:avLst/>
          </a:prstGeom>
        </p:spPr>
      </p:pic>
    </p:spTree>
    <p:extLst>
      <p:ext uri="{BB962C8B-B14F-4D97-AF65-F5344CB8AC3E}">
        <p14:creationId xmlns:p14="http://schemas.microsoft.com/office/powerpoint/2010/main" val="21796672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15CC-6EB0-1D40-0234-C8F896135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F763C-D6F2-0379-A8D6-A2C197E354D0}"/>
              </a:ext>
            </a:extLst>
          </p:cNvPr>
          <p:cNvSpPr>
            <a:spLocks noGrp="1"/>
          </p:cNvSpPr>
          <p:nvPr>
            <p:ph type="title"/>
          </p:nvPr>
        </p:nvSpPr>
        <p:spPr>
          <a:xfrm>
            <a:off x="107373" y="443345"/>
            <a:ext cx="12084627" cy="1143000"/>
          </a:xfrm>
        </p:spPr>
        <p:txBody>
          <a:bodyPr/>
          <a:lstStyle/>
          <a:p>
            <a:r>
              <a:rPr lang="en-US" dirty="0">
                <a:solidFill>
                  <a:srgbClr val="C00000"/>
                </a:solidFill>
              </a:rPr>
              <a:t>Reading Achievement at the International Benchmarks</a:t>
            </a:r>
          </a:p>
        </p:txBody>
      </p:sp>
      <p:sp>
        <p:nvSpPr>
          <p:cNvPr id="5" name="Title 1">
            <a:extLst>
              <a:ext uri="{FF2B5EF4-FFF2-40B4-BE49-F238E27FC236}">
                <a16:creationId xmlns:a16="http://schemas.microsoft.com/office/drawing/2014/main" id="{C2F1E8EE-CF06-7844-DB6D-6C9CB351A289}"/>
              </a:ext>
            </a:extLst>
          </p:cNvPr>
          <p:cNvSpPr txBox="1">
            <a:spLocks/>
          </p:cNvSpPr>
          <p:nvPr/>
        </p:nvSpPr>
        <p:spPr bwMode="auto">
          <a:xfrm>
            <a:off x="2358189" y="1505307"/>
            <a:ext cx="7311736" cy="607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677D9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2300" i="1" kern="0" dirty="0">
                <a:solidFill>
                  <a:schemeClr val="tx1"/>
                </a:solidFill>
              </a:rPr>
              <a:t>Four PIRLS 2021 International Benchmarks</a:t>
            </a:r>
          </a:p>
        </p:txBody>
      </p:sp>
      <p:grpSp>
        <p:nvGrpSpPr>
          <p:cNvPr id="9" name="Group 8">
            <a:extLst>
              <a:ext uri="{FF2B5EF4-FFF2-40B4-BE49-F238E27FC236}">
                <a16:creationId xmlns:a16="http://schemas.microsoft.com/office/drawing/2014/main" id="{0FF184AF-9023-72E7-6552-CF7CF429BD60}"/>
              </a:ext>
            </a:extLst>
          </p:cNvPr>
          <p:cNvGrpSpPr/>
          <p:nvPr/>
        </p:nvGrpSpPr>
        <p:grpSpPr>
          <a:xfrm>
            <a:off x="2053389" y="2419706"/>
            <a:ext cx="7162800" cy="3124200"/>
            <a:chOff x="304800" y="2476500"/>
            <a:chExt cx="7162800" cy="3124200"/>
          </a:xfrm>
        </p:grpSpPr>
        <p:sp>
          <p:nvSpPr>
            <p:cNvPr id="4" name="Content Placeholder 2">
              <a:extLst>
                <a:ext uri="{FF2B5EF4-FFF2-40B4-BE49-F238E27FC236}">
                  <a16:creationId xmlns:a16="http://schemas.microsoft.com/office/drawing/2014/main" id="{A97FC9BE-E569-4409-8DF3-8C946AEE11AD}"/>
                </a:ext>
              </a:extLst>
            </p:cNvPr>
            <p:cNvSpPr txBox="1">
              <a:spLocks/>
            </p:cNvSpPr>
            <p:nvPr/>
          </p:nvSpPr>
          <p:spPr bwMode="auto">
            <a:xfrm>
              <a:off x="304800" y="2476500"/>
              <a:ext cx="7162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algn="r">
                <a:lnSpc>
                  <a:spcPts val="4700"/>
                </a:lnSpc>
              </a:pPr>
              <a:r>
                <a:rPr lang="en-US" kern="0" dirty="0"/>
                <a:t>Advanced </a:t>
              </a:r>
              <a:r>
                <a:rPr lang="en-US" b="1" kern="0" dirty="0">
                  <a:solidFill>
                    <a:srgbClr val="C00000"/>
                  </a:solidFill>
                </a:rPr>
                <a:t>(625)</a:t>
              </a:r>
              <a:r>
                <a:rPr lang="en-US" kern="0" dirty="0"/>
                <a:t>—A Difficult Target—</a:t>
              </a:r>
              <a:r>
                <a:rPr lang="en-US" sz="3200" b="1" kern="0" dirty="0">
                  <a:solidFill>
                    <a:srgbClr val="C00000"/>
                  </a:solidFill>
                </a:rPr>
                <a:t>7%</a:t>
              </a:r>
            </a:p>
            <a:p>
              <a:pPr algn="r">
                <a:lnSpc>
                  <a:spcPts val="4700"/>
                </a:lnSpc>
              </a:pPr>
              <a:r>
                <a:rPr lang="en-US" kern="0" dirty="0"/>
                <a:t>High </a:t>
              </a:r>
              <a:r>
                <a:rPr lang="en-US" b="1" kern="0" dirty="0">
                  <a:solidFill>
                    <a:srgbClr val="C00000"/>
                  </a:solidFill>
                </a:rPr>
                <a:t>(550)</a:t>
              </a:r>
              <a:r>
                <a:rPr lang="en-US" kern="0" dirty="0"/>
                <a:t>—</a:t>
              </a:r>
              <a:r>
                <a:rPr lang="en-US" sz="3200" b="1" kern="0" dirty="0">
                  <a:solidFill>
                    <a:srgbClr val="C00000"/>
                  </a:solidFill>
                </a:rPr>
                <a:t>36%</a:t>
              </a:r>
            </a:p>
            <a:p>
              <a:pPr algn="r">
                <a:lnSpc>
                  <a:spcPts val="4700"/>
                </a:lnSpc>
              </a:pPr>
              <a:r>
                <a:rPr lang="en-US" kern="0" dirty="0"/>
                <a:t>Intermediate </a:t>
              </a:r>
              <a:r>
                <a:rPr lang="en-US" b="1" kern="0" dirty="0">
                  <a:solidFill>
                    <a:srgbClr val="C00000"/>
                  </a:solidFill>
                </a:rPr>
                <a:t>(475)</a:t>
              </a:r>
              <a:r>
                <a:rPr lang="en-US" kern="0" dirty="0"/>
                <a:t>—</a:t>
              </a:r>
              <a:r>
                <a:rPr lang="en-US" sz="3200" b="1" kern="0" dirty="0">
                  <a:solidFill>
                    <a:srgbClr val="C00000"/>
                  </a:solidFill>
                </a:rPr>
                <a:t>75%</a:t>
              </a:r>
            </a:p>
            <a:p>
              <a:pPr algn="r">
                <a:lnSpc>
                  <a:spcPts val="4700"/>
                </a:lnSpc>
              </a:pPr>
              <a:r>
                <a:rPr lang="en-US" kern="0" dirty="0"/>
                <a:t>Low </a:t>
              </a:r>
              <a:r>
                <a:rPr lang="en-US" b="1" kern="0" dirty="0">
                  <a:solidFill>
                    <a:srgbClr val="C00000"/>
                  </a:solidFill>
                </a:rPr>
                <a:t>(400)</a:t>
              </a:r>
              <a:r>
                <a:rPr lang="en-US" kern="0" dirty="0"/>
                <a:t>—</a:t>
              </a:r>
              <a:r>
                <a:rPr lang="en-US" sz="3200" b="1" kern="0" dirty="0">
                  <a:solidFill>
                    <a:srgbClr val="C00000"/>
                  </a:solidFill>
                </a:rPr>
                <a:t>94%</a:t>
              </a:r>
            </a:p>
          </p:txBody>
        </p:sp>
        <p:cxnSp>
          <p:nvCxnSpPr>
            <p:cNvPr id="6" name="Straight Connector 5">
              <a:extLst>
                <a:ext uri="{FF2B5EF4-FFF2-40B4-BE49-F238E27FC236}">
                  <a16:creationId xmlns:a16="http://schemas.microsoft.com/office/drawing/2014/main" id="{C6EEF650-00F7-DC9F-64FA-E78F20875826}"/>
                </a:ext>
              </a:extLst>
            </p:cNvPr>
            <p:cNvCxnSpPr/>
            <p:nvPr/>
          </p:nvCxnSpPr>
          <p:spPr bwMode="auto">
            <a:xfrm flipH="1">
              <a:off x="609600" y="3200400"/>
              <a:ext cx="6858000" cy="0"/>
            </a:xfrm>
            <a:prstGeom prst="line">
              <a:avLst/>
            </a:prstGeom>
            <a:blipFill dpi="0" rotWithShape="0">
              <a:blip r:embed="rId3"/>
              <a:srcRect/>
              <a:tile tx="0" ty="0" sx="100000" sy="100000" flip="none" algn="tl"/>
            </a:blipFill>
            <a:ln w="127000" cap="flat" cmpd="sng" algn="ctr">
              <a:solidFill>
                <a:schemeClr val="accent2">
                  <a:lumMod val="7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FE8931B1-74DE-B917-6F0E-C310B0249ACA}"/>
                </a:ext>
              </a:extLst>
            </p:cNvPr>
            <p:cNvCxnSpPr/>
            <p:nvPr/>
          </p:nvCxnSpPr>
          <p:spPr bwMode="auto">
            <a:xfrm flipH="1">
              <a:off x="609600" y="4038600"/>
              <a:ext cx="6858000" cy="0"/>
            </a:xfrm>
            <a:prstGeom prst="line">
              <a:avLst/>
            </a:prstGeom>
            <a:blipFill dpi="0" rotWithShape="0">
              <a:blip r:embed="rId3"/>
              <a:srcRect/>
              <a:tile tx="0" ty="0" sx="100000" sy="100000" flip="none" algn="tl"/>
            </a:blipFill>
            <a:ln w="127000" cap="flat" cmpd="sng" algn="ctr">
              <a:solidFill>
                <a:schemeClr val="accent2">
                  <a:lumMod val="7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E54EB86-05DA-FB47-D8D7-7315FF2B10FF}"/>
                </a:ext>
              </a:extLst>
            </p:cNvPr>
            <p:cNvCxnSpPr/>
            <p:nvPr/>
          </p:nvCxnSpPr>
          <p:spPr bwMode="auto">
            <a:xfrm flipH="1">
              <a:off x="609600" y="4953000"/>
              <a:ext cx="6858000" cy="0"/>
            </a:xfrm>
            <a:prstGeom prst="line">
              <a:avLst/>
            </a:prstGeom>
            <a:blipFill dpi="0" rotWithShape="0">
              <a:blip r:embed="rId3"/>
              <a:srcRect/>
              <a:tile tx="0" ty="0" sx="100000" sy="100000" flip="none" algn="tl"/>
            </a:blipFill>
            <a:ln w="127000" cap="flat" cmpd="sng" algn="ctr">
              <a:solidFill>
                <a:schemeClr val="accent2">
                  <a:lumMod val="75000"/>
                </a:schemeClr>
              </a:solidFill>
              <a:prstDash val="solid"/>
              <a:round/>
              <a:headEnd type="none" w="med" len="med"/>
              <a:tailEnd type="none" w="med" len="med"/>
            </a:ln>
            <a:effectLst/>
          </p:spPr>
        </p:cxnSp>
      </p:grpSp>
      <p:sp>
        <p:nvSpPr>
          <p:cNvPr id="10" name="TextBox 9">
            <a:extLst>
              <a:ext uri="{FF2B5EF4-FFF2-40B4-BE49-F238E27FC236}">
                <a16:creationId xmlns:a16="http://schemas.microsoft.com/office/drawing/2014/main" id="{2177E719-0169-BF04-074F-B5F4E5D077D5}"/>
              </a:ext>
            </a:extLst>
          </p:cNvPr>
          <p:cNvSpPr txBox="1"/>
          <p:nvPr/>
        </p:nvSpPr>
        <p:spPr>
          <a:xfrm>
            <a:off x="397042" y="5770273"/>
            <a:ext cx="11057021" cy="400110"/>
          </a:xfrm>
          <a:prstGeom prst="rect">
            <a:avLst/>
          </a:prstGeom>
          <a:noFill/>
        </p:spPr>
        <p:txBody>
          <a:bodyPr wrap="square">
            <a:spAutoFit/>
          </a:bodyPr>
          <a:lstStyle/>
          <a:p>
            <a:r>
              <a:rPr lang="en-US" sz="2000" i="1" kern="0" dirty="0">
                <a:solidFill>
                  <a:schemeClr val="tx1"/>
                </a:solidFill>
              </a:rPr>
              <a:t>Percentages for Portugal are the same as the international median percentages based on 43 countries</a:t>
            </a:r>
            <a:endParaRPr lang="en-US" sz="2000" dirty="0"/>
          </a:p>
        </p:txBody>
      </p:sp>
    </p:spTree>
    <p:extLst>
      <p:ext uri="{BB962C8B-B14F-4D97-AF65-F5344CB8AC3E}">
        <p14:creationId xmlns:p14="http://schemas.microsoft.com/office/powerpoint/2010/main" val="30543678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85800"/>
            <a:ext cx="10363200" cy="1143000"/>
          </a:xfrm>
        </p:spPr>
        <p:txBody>
          <a:bodyPr/>
          <a:lstStyle/>
          <a:p>
            <a:r>
              <a:rPr lang="en-US" dirty="0">
                <a:solidFill>
                  <a:srgbClr val="C00000"/>
                </a:solidFill>
              </a:rPr>
              <a:t>Reading As a Policy Priority</a:t>
            </a:r>
          </a:p>
        </p:txBody>
      </p:sp>
      <p:sp>
        <p:nvSpPr>
          <p:cNvPr id="3" name="Content Placeholder 2"/>
          <p:cNvSpPr>
            <a:spLocks noGrp="1"/>
          </p:cNvSpPr>
          <p:nvPr>
            <p:ph idx="4294967295"/>
          </p:nvPr>
        </p:nvSpPr>
        <p:spPr>
          <a:xfrm>
            <a:off x="1422400" y="1828800"/>
            <a:ext cx="10363200" cy="3656013"/>
          </a:xfrm>
        </p:spPr>
        <p:txBody>
          <a:bodyPr/>
          <a:lstStyle/>
          <a:p>
            <a:r>
              <a:rPr lang="en-US" dirty="0"/>
              <a:t>What is the Progress in International Reading Literacy Study (PIRLS)?</a:t>
            </a:r>
          </a:p>
          <a:p>
            <a:r>
              <a:rPr lang="en-US" dirty="0"/>
              <a:t>What information about education policies and reading curricula does the PIRLS Encyclopedia offer?</a:t>
            </a:r>
          </a:p>
          <a:p>
            <a:r>
              <a:rPr lang="en-US" dirty="0"/>
              <a:t>How can PIRLS data be used to monitor reading achievement and evaluate education policies?</a:t>
            </a:r>
          </a:p>
          <a:p>
            <a:r>
              <a:rPr lang="en-US" dirty="0"/>
              <a:t>When will PIRLS 2026 data become available?</a:t>
            </a:r>
          </a:p>
        </p:txBody>
      </p:sp>
    </p:spTree>
    <p:extLst>
      <p:ext uri="{BB962C8B-B14F-4D97-AF65-F5344CB8AC3E}">
        <p14:creationId xmlns:p14="http://schemas.microsoft.com/office/powerpoint/2010/main" val="6813171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6A223D-7CA8-E8A4-8755-77869F4F6B02}"/>
              </a:ext>
            </a:extLst>
          </p:cNvPr>
          <p:cNvPicPr>
            <a:picLocks noGrp="1" noChangeAspect="1"/>
          </p:cNvPicPr>
          <p:nvPr>
            <p:ph idx="1"/>
          </p:nvPr>
        </p:nvPicPr>
        <p:blipFill>
          <a:blip r:embed="rId3"/>
          <a:stretch>
            <a:fillRect/>
          </a:stretch>
        </p:blipFill>
        <p:spPr bwMode="auto">
          <a:xfrm>
            <a:off x="517360" y="96253"/>
            <a:ext cx="7719078" cy="6181207"/>
          </a:xfrm>
          <a:prstGeom prst="rect">
            <a:avLst/>
          </a:prstGeom>
          <a:noFill/>
          <a:ln w="9525">
            <a:noFill/>
            <a:miter lim="800000"/>
            <a:headEnd/>
            <a:tailEnd/>
          </a:ln>
        </p:spPr>
      </p:pic>
      <p:pic>
        <p:nvPicPr>
          <p:cNvPr id="3" name="Picture 2">
            <a:extLst>
              <a:ext uri="{FF2B5EF4-FFF2-40B4-BE49-F238E27FC236}">
                <a16:creationId xmlns:a16="http://schemas.microsoft.com/office/drawing/2014/main" id="{4E190B5F-56B9-20C8-823D-5FA5F73CE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438" y="981075"/>
            <a:ext cx="3813008" cy="3813008"/>
          </a:xfrm>
          <a:prstGeom prst="rect">
            <a:avLst/>
          </a:prstGeom>
        </p:spPr>
      </p:pic>
      <p:sp>
        <p:nvSpPr>
          <p:cNvPr id="4" name="TextBox 3">
            <a:extLst>
              <a:ext uri="{FF2B5EF4-FFF2-40B4-BE49-F238E27FC236}">
                <a16:creationId xmlns:a16="http://schemas.microsoft.com/office/drawing/2014/main" id="{DA847177-DA7E-1367-C392-D0C51553700F}"/>
              </a:ext>
            </a:extLst>
          </p:cNvPr>
          <p:cNvSpPr txBox="1"/>
          <p:nvPr/>
        </p:nvSpPr>
        <p:spPr>
          <a:xfrm>
            <a:off x="8494294" y="5045928"/>
            <a:ext cx="3180345" cy="830997"/>
          </a:xfrm>
          <a:prstGeom prst="rect">
            <a:avLst/>
          </a:prstGeom>
          <a:noFill/>
        </p:spPr>
        <p:txBody>
          <a:bodyPr wrap="square" rtlCol="0">
            <a:spAutoFit/>
          </a:bodyPr>
          <a:lstStyle/>
          <a:p>
            <a:r>
              <a:rPr lang="en-US" dirty="0"/>
              <a:t>PIRLS 2021 International Results</a:t>
            </a:r>
          </a:p>
        </p:txBody>
      </p:sp>
    </p:spTree>
    <p:extLst>
      <p:ext uri="{BB962C8B-B14F-4D97-AF65-F5344CB8AC3E}">
        <p14:creationId xmlns:p14="http://schemas.microsoft.com/office/powerpoint/2010/main" val="34166599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E6C5A-4075-E874-E935-8F2EAEE28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5EA04-D168-E0E9-C610-603B799C5209}"/>
              </a:ext>
            </a:extLst>
          </p:cNvPr>
          <p:cNvSpPr>
            <a:spLocks noGrp="1"/>
          </p:cNvSpPr>
          <p:nvPr>
            <p:ph type="title"/>
          </p:nvPr>
        </p:nvSpPr>
        <p:spPr>
          <a:xfrm>
            <a:off x="1567211" y="186787"/>
            <a:ext cx="10363200" cy="1143000"/>
          </a:xfrm>
        </p:spPr>
        <p:txBody>
          <a:bodyPr/>
          <a:lstStyle/>
          <a:p>
            <a:r>
              <a:rPr lang="en-US" dirty="0">
                <a:solidFill>
                  <a:srgbClr val="C00000"/>
                </a:solidFill>
              </a:rPr>
              <a:t>PIRLS Reading Achievement: Trends</a:t>
            </a:r>
          </a:p>
        </p:txBody>
      </p:sp>
      <p:grpSp>
        <p:nvGrpSpPr>
          <p:cNvPr id="5" name="Group 4">
            <a:extLst>
              <a:ext uri="{FF2B5EF4-FFF2-40B4-BE49-F238E27FC236}">
                <a16:creationId xmlns:a16="http://schemas.microsoft.com/office/drawing/2014/main" id="{8C1F250A-CF55-0247-23FB-530D42E2D990}"/>
              </a:ext>
            </a:extLst>
          </p:cNvPr>
          <p:cNvGrpSpPr/>
          <p:nvPr/>
        </p:nvGrpSpPr>
        <p:grpSpPr>
          <a:xfrm>
            <a:off x="228602" y="945573"/>
            <a:ext cx="11824854" cy="4873337"/>
            <a:chOff x="0" y="228600"/>
            <a:chExt cx="12225199" cy="5598643"/>
          </a:xfrm>
        </p:grpSpPr>
        <p:sp>
          <p:nvSpPr>
            <p:cNvPr id="6" name="Rectangle 5">
              <a:extLst>
                <a:ext uri="{FF2B5EF4-FFF2-40B4-BE49-F238E27FC236}">
                  <a16:creationId xmlns:a16="http://schemas.microsoft.com/office/drawing/2014/main" id="{44A5017B-BF03-8E46-7247-52B4A79F18D5}"/>
                </a:ext>
              </a:extLst>
            </p:cNvPr>
            <p:cNvSpPr/>
            <p:nvPr/>
          </p:nvSpPr>
          <p:spPr bwMode="auto">
            <a:xfrm>
              <a:off x="1981198" y="3605936"/>
              <a:ext cx="8229600" cy="353730"/>
            </a:xfrm>
            <a:prstGeom prst="rect">
              <a:avLst/>
            </a:prstGeom>
            <a:solidFill>
              <a:srgbClr val="C2883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00"/>
                </a:solidFill>
                <a:effectLst/>
                <a:latin typeface="Times" pitchFamily="84" charset="0"/>
              </a:endParaRPr>
            </a:p>
          </p:txBody>
        </p:sp>
        <p:sp>
          <p:nvSpPr>
            <p:cNvPr id="7" name="Rectangle 6">
              <a:extLst>
                <a:ext uri="{FF2B5EF4-FFF2-40B4-BE49-F238E27FC236}">
                  <a16:creationId xmlns:a16="http://schemas.microsoft.com/office/drawing/2014/main" id="{7ACAE985-0726-C521-9445-0F30953C579A}"/>
                </a:ext>
              </a:extLst>
            </p:cNvPr>
            <p:cNvSpPr/>
            <p:nvPr/>
          </p:nvSpPr>
          <p:spPr bwMode="auto">
            <a:xfrm>
              <a:off x="1981198" y="303612"/>
              <a:ext cx="8229600" cy="353730"/>
            </a:xfrm>
            <a:prstGeom prst="rect">
              <a:avLst/>
            </a:prstGeom>
            <a:solidFill>
              <a:srgbClr val="C2883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2883A"/>
                </a:solidFill>
                <a:effectLst/>
                <a:latin typeface="Times" pitchFamily="84" charset="0"/>
              </a:endParaRPr>
            </a:p>
          </p:txBody>
        </p:sp>
        <p:sp>
          <p:nvSpPr>
            <p:cNvPr id="8" name="Title 1">
              <a:extLst>
                <a:ext uri="{FF2B5EF4-FFF2-40B4-BE49-F238E27FC236}">
                  <a16:creationId xmlns:a16="http://schemas.microsoft.com/office/drawing/2014/main" id="{B7B57D37-CC3B-A669-5EF3-6591F84BA588}"/>
                </a:ext>
              </a:extLst>
            </p:cNvPr>
            <p:cNvSpPr txBox="1">
              <a:spLocks/>
            </p:cNvSpPr>
            <p:nvPr/>
          </p:nvSpPr>
          <p:spPr bwMode="auto">
            <a:xfrm>
              <a:off x="48440" y="3541243"/>
              <a:ext cx="1216152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pPr algn="ctr"/>
              <a:r>
                <a:rPr lang="en-US" sz="2400" dirty="0">
                  <a:solidFill>
                    <a:schemeClr val="tx1"/>
                  </a:solidFill>
                </a:rPr>
                <a:t>Trends  </a:t>
              </a:r>
              <a:r>
                <a:rPr lang="en-US" sz="2400" dirty="0">
                  <a:solidFill>
                    <a:schemeClr val="bg1"/>
                  </a:solidFill>
                </a:rPr>
                <a:t>2011-2016</a:t>
              </a:r>
              <a:r>
                <a:rPr lang="en-US" sz="2400" dirty="0">
                  <a:solidFill>
                    <a:schemeClr val="tx1"/>
                  </a:solidFill>
                </a:rPr>
                <a:t> 40 Countries</a:t>
              </a:r>
              <a:endParaRPr lang="en-US" sz="2400" kern="0" dirty="0">
                <a:solidFill>
                  <a:schemeClr val="tx1"/>
                </a:solidFill>
              </a:endParaRPr>
            </a:p>
          </p:txBody>
        </p:sp>
        <p:sp>
          <p:nvSpPr>
            <p:cNvPr id="9" name="Title 1">
              <a:extLst>
                <a:ext uri="{FF2B5EF4-FFF2-40B4-BE49-F238E27FC236}">
                  <a16:creationId xmlns:a16="http://schemas.microsoft.com/office/drawing/2014/main" id="{2D919B1C-EE09-BCA2-0E26-B52FE07DC1C6}"/>
                </a:ext>
              </a:extLst>
            </p:cNvPr>
            <p:cNvSpPr txBox="1">
              <a:spLocks/>
            </p:cNvSpPr>
            <p:nvPr/>
          </p:nvSpPr>
          <p:spPr bwMode="auto">
            <a:xfrm>
              <a:off x="33201" y="228600"/>
              <a:ext cx="12191998"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pPr algn="ctr"/>
              <a:r>
                <a:rPr lang="en-US" sz="2400" dirty="0">
                  <a:solidFill>
                    <a:schemeClr val="tx1"/>
                  </a:solidFill>
                </a:rPr>
                <a:t>Trends </a:t>
              </a:r>
              <a:r>
                <a:rPr lang="en-US" sz="2400" dirty="0">
                  <a:solidFill>
                    <a:schemeClr val="bg1"/>
                  </a:solidFill>
                </a:rPr>
                <a:t>2016-2021</a:t>
              </a:r>
              <a:r>
                <a:rPr lang="en-US" sz="2400" dirty="0">
                  <a:solidFill>
                    <a:schemeClr val="tx1"/>
                  </a:solidFill>
                </a:rPr>
                <a:t> 32 Countries </a:t>
              </a:r>
              <a:endParaRPr lang="en-US" sz="2400" kern="0" dirty="0">
                <a:solidFill>
                  <a:schemeClr val="tx1"/>
                </a:solidFill>
              </a:endParaRPr>
            </a:p>
          </p:txBody>
        </p:sp>
        <p:grpSp>
          <p:nvGrpSpPr>
            <p:cNvPr id="10" name="Group 9">
              <a:extLst>
                <a:ext uri="{FF2B5EF4-FFF2-40B4-BE49-F238E27FC236}">
                  <a16:creationId xmlns:a16="http://schemas.microsoft.com/office/drawing/2014/main" id="{62A35CD4-9BCD-FE97-03C3-2940A75FB967}"/>
                </a:ext>
              </a:extLst>
            </p:cNvPr>
            <p:cNvGrpSpPr/>
            <p:nvPr/>
          </p:nvGrpSpPr>
          <p:grpSpPr>
            <a:xfrm>
              <a:off x="322720" y="3990278"/>
              <a:ext cx="3398381" cy="1828800"/>
              <a:chOff x="227469" y="3431613"/>
              <a:chExt cx="3398381" cy="1828800"/>
            </a:xfrm>
          </p:grpSpPr>
          <p:pic>
            <p:nvPicPr>
              <p:cNvPr id="27" name="Picture 26">
                <a:extLst>
                  <a:ext uri="{FF2B5EF4-FFF2-40B4-BE49-F238E27FC236}">
                    <a16:creationId xmlns:a16="http://schemas.microsoft.com/office/drawing/2014/main" id="{5C670BA9-1DBA-06FE-34E0-7B28D077C539}"/>
                  </a:ext>
                </a:extLst>
              </p:cNvPr>
              <p:cNvPicPr>
                <a:picLocks noChangeAspect="1"/>
              </p:cNvPicPr>
              <p:nvPr/>
            </p:nvPicPr>
            <p:blipFill>
              <a:blip r:embed="rId3"/>
              <a:stretch>
                <a:fillRect/>
              </a:stretch>
            </p:blipFill>
            <p:spPr>
              <a:xfrm>
                <a:off x="2286000" y="3611226"/>
                <a:ext cx="1339850" cy="1339850"/>
              </a:xfrm>
              <a:prstGeom prst="rect">
                <a:avLst/>
              </a:prstGeom>
            </p:spPr>
          </p:pic>
          <p:sp>
            <p:nvSpPr>
              <p:cNvPr id="28" name="Content Placeholder 2">
                <a:extLst>
                  <a:ext uri="{FF2B5EF4-FFF2-40B4-BE49-F238E27FC236}">
                    <a16:creationId xmlns:a16="http://schemas.microsoft.com/office/drawing/2014/main" id="{F12FE755-BF10-396C-F517-69C703E92FA3}"/>
                  </a:ext>
                </a:extLst>
              </p:cNvPr>
              <p:cNvSpPr txBox="1">
                <a:spLocks/>
              </p:cNvSpPr>
              <p:nvPr/>
            </p:nvSpPr>
            <p:spPr bwMode="auto">
              <a:xfrm>
                <a:off x="227469" y="3431613"/>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18</a:t>
                </a:r>
                <a:br>
                  <a:rPr lang="en-US" b="1" dirty="0"/>
                </a:br>
                <a:r>
                  <a:rPr lang="en-US" b="1" dirty="0"/>
                  <a:t>Countries</a:t>
                </a:r>
                <a:br>
                  <a:rPr lang="en-US" b="1" dirty="0"/>
                </a:br>
                <a:r>
                  <a:rPr lang="en-US" b="1" dirty="0">
                    <a:solidFill>
                      <a:srgbClr val="C00000"/>
                    </a:solidFill>
                  </a:rPr>
                  <a:t>Higher</a:t>
                </a:r>
                <a:br>
                  <a:rPr lang="en-US" b="1" dirty="0"/>
                </a:br>
                <a:r>
                  <a:rPr lang="en-US" b="1" dirty="0"/>
                  <a:t>Average</a:t>
                </a:r>
                <a:br>
                  <a:rPr lang="en-US" b="1" dirty="0"/>
                </a:br>
                <a:r>
                  <a:rPr lang="en-US" b="1" dirty="0"/>
                  <a:t>Achievement </a:t>
                </a:r>
                <a:endParaRPr lang="en-US" b="1" kern="0" dirty="0"/>
              </a:p>
            </p:txBody>
          </p:sp>
        </p:grpSp>
        <p:grpSp>
          <p:nvGrpSpPr>
            <p:cNvPr id="11" name="Group 10">
              <a:extLst>
                <a:ext uri="{FF2B5EF4-FFF2-40B4-BE49-F238E27FC236}">
                  <a16:creationId xmlns:a16="http://schemas.microsoft.com/office/drawing/2014/main" id="{B8B97AE7-0ADC-8573-0A3E-CDDFB2403A5D}"/>
                </a:ext>
              </a:extLst>
            </p:cNvPr>
            <p:cNvGrpSpPr/>
            <p:nvPr/>
          </p:nvGrpSpPr>
          <p:grpSpPr>
            <a:xfrm>
              <a:off x="4175933" y="3990278"/>
              <a:ext cx="3370236" cy="1828800"/>
              <a:chOff x="3505199" y="3431613"/>
              <a:chExt cx="3370236" cy="1828800"/>
            </a:xfrm>
          </p:grpSpPr>
          <p:pic>
            <p:nvPicPr>
              <p:cNvPr id="25" name="Picture 24">
                <a:extLst>
                  <a:ext uri="{FF2B5EF4-FFF2-40B4-BE49-F238E27FC236}">
                    <a16:creationId xmlns:a16="http://schemas.microsoft.com/office/drawing/2014/main" id="{738F5E95-53F8-3D2B-5A17-A01D5B52BB77}"/>
                  </a:ext>
                </a:extLst>
              </p:cNvPr>
              <p:cNvPicPr>
                <a:picLocks noChangeAspect="1"/>
              </p:cNvPicPr>
              <p:nvPr/>
            </p:nvPicPr>
            <p:blipFill>
              <a:blip r:embed="rId4"/>
              <a:stretch>
                <a:fillRect/>
              </a:stretch>
            </p:blipFill>
            <p:spPr>
              <a:xfrm>
                <a:off x="5409070" y="3611226"/>
                <a:ext cx="1466365" cy="1344168"/>
              </a:xfrm>
              <a:prstGeom prst="rect">
                <a:avLst/>
              </a:prstGeom>
            </p:spPr>
          </p:pic>
          <p:sp>
            <p:nvSpPr>
              <p:cNvPr id="26" name="Content Placeholder 2">
                <a:extLst>
                  <a:ext uri="{FF2B5EF4-FFF2-40B4-BE49-F238E27FC236}">
                    <a16:creationId xmlns:a16="http://schemas.microsoft.com/office/drawing/2014/main" id="{F68E73EB-28A3-EC43-A48A-FEF8B0B51240}"/>
                  </a:ext>
                </a:extLst>
              </p:cNvPr>
              <p:cNvSpPr txBox="1">
                <a:spLocks/>
              </p:cNvSpPr>
              <p:nvPr/>
            </p:nvSpPr>
            <p:spPr bwMode="auto">
              <a:xfrm>
                <a:off x="3505199" y="3431613"/>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12</a:t>
                </a:r>
                <a:br>
                  <a:rPr lang="en-US" b="1" dirty="0"/>
                </a:br>
                <a:r>
                  <a:rPr lang="en-US" b="1" dirty="0"/>
                  <a:t>Countries</a:t>
                </a:r>
                <a:br>
                  <a:rPr lang="en-US" b="1" dirty="0"/>
                </a:br>
                <a:r>
                  <a:rPr lang="en-US" b="1" dirty="0">
                    <a:solidFill>
                      <a:srgbClr val="C00000"/>
                    </a:solidFill>
                  </a:rPr>
                  <a:t>Same </a:t>
                </a:r>
                <a:r>
                  <a:rPr lang="en-US" b="1" dirty="0"/>
                  <a:t>Average</a:t>
                </a:r>
                <a:br>
                  <a:rPr lang="en-US" b="1" dirty="0"/>
                </a:br>
                <a:r>
                  <a:rPr lang="en-US" b="1" dirty="0"/>
                  <a:t>Achievement</a:t>
                </a:r>
                <a:endParaRPr lang="en-US" b="1" kern="0" dirty="0"/>
              </a:p>
            </p:txBody>
          </p:sp>
        </p:grpSp>
        <p:grpSp>
          <p:nvGrpSpPr>
            <p:cNvPr id="12" name="Group 11">
              <a:extLst>
                <a:ext uri="{FF2B5EF4-FFF2-40B4-BE49-F238E27FC236}">
                  <a16:creationId xmlns:a16="http://schemas.microsoft.com/office/drawing/2014/main" id="{C3A39C69-B5C0-00B4-A395-BBBDB879F7CE}"/>
                </a:ext>
              </a:extLst>
            </p:cNvPr>
            <p:cNvGrpSpPr/>
            <p:nvPr/>
          </p:nvGrpSpPr>
          <p:grpSpPr>
            <a:xfrm>
              <a:off x="8001000" y="3998443"/>
              <a:ext cx="3524251" cy="1828800"/>
              <a:chOff x="7483905" y="3439778"/>
              <a:chExt cx="3524251" cy="1828800"/>
            </a:xfrm>
          </p:grpSpPr>
          <p:pic>
            <p:nvPicPr>
              <p:cNvPr id="23" name="Picture 22">
                <a:extLst>
                  <a:ext uri="{FF2B5EF4-FFF2-40B4-BE49-F238E27FC236}">
                    <a16:creationId xmlns:a16="http://schemas.microsoft.com/office/drawing/2014/main" id="{E4234738-CB37-CC76-78FF-B4B9093F3D92}"/>
                  </a:ext>
                </a:extLst>
              </p:cNvPr>
              <p:cNvPicPr>
                <a:picLocks noChangeAspect="1"/>
              </p:cNvPicPr>
              <p:nvPr/>
            </p:nvPicPr>
            <p:blipFill>
              <a:blip r:embed="rId5"/>
              <a:stretch>
                <a:fillRect/>
              </a:stretch>
            </p:blipFill>
            <p:spPr>
              <a:xfrm>
                <a:off x="9492912" y="3611226"/>
                <a:ext cx="1515244" cy="1344168"/>
              </a:xfrm>
              <a:prstGeom prst="rect">
                <a:avLst/>
              </a:prstGeom>
            </p:spPr>
          </p:pic>
          <p:sp>
            <p:nvSpPr>
              <p:cNvPr id="24" name="Content Placeholder 2">
                <a:extLst>
                  <a:ext uri="{FF2B5EF4-FFF2-40B4-BE49-F238E27FC236}">
                    <a16:creationId xmlns:a16="http://schemas.microsoft.com/office/drawing/2014/main" id="{0DB3F1D9-705B-A48C-9BFB-3C0D353D7F05}"/>
                  </a:ext>
                </a:extLst>
              </p:cNvPr>
              <p:cNvSpPr txBox="1">
                <a:spLocks/>
              </p:cNvSpPr>
              <p:nvPr/>
            </p:nvSpPr>
            <p:spPr bwMode="auto">
              <a:xfrm>
                <a:off x="7483905" y="3439778"/>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10</a:t>
                </a:r>
                <a:br>
                  <a:rPr lang="en-US" b="1" dirty="0"/>
                </a:br>
                <a:r>
                  <a:rPr lang="en-US" b="1" dirty="0"/>
                  <a:t>Countries</a:t>
                </a:r>
                <a:br>
                  <a:rPr lang="en-US" b="1" dirty="0"/>
                </a:br>
                <a:r>
                  <a:rPr lang="en-US" b="1" dirty="0">
                    <a:solidFill>
                      <a:srgbClr val="C00000"/>
                    </a:solidFill>
                  </a:rPr>
                  <a:t>Lower </a:t>
                </a:r>
                <a:r>
                  <a:rPr lang="en-US" b="1" dirty="0"/>
                  <a:t>Average</a:t>
                </a:r>
                <a:br>
                  <a:rPr lang="en-US" b="1" dirty="0"/>
                </a:br>
                <a:r>
                  <a:rPr lang="en-US" b="1" dirty="0"/>
                  <a:t>Achievement</a:t>
                </a:r>
                <a:endParaRPr lang="en-US" b="1" kern="0" dirty="0"/>
              </a:p>
            </p:txBody>
          </p:sp>
        </p:grpSp>
        <p:grpSp>
          <p:nvGrpSpPr>
            <p:cNvPr id="13" name="Group 12">
              <a:extLst>
                <a:ext uri="{FF2B5EF4-FFF2-40B4-BE49-F238E27FC236}">
                  <a16:creationId xmlns:a16="http://schemas.microsoft.com/office/drawing/2014/main" id="{39F847DE-7FA1-667D-9004-90CEEA96DA63}"/>
                </a:ext>
              </a:extLst>
            </p:cNvPr>
            <p:cNvGrpSpPr/>
            <p:nvPr/>
          </p:nvGrpSpPr>
          <p:grpSpPr>
            <a:xfrm>
              <a:off x="322720" y="782748"/>
              <a:ext cx="3398381" cy="1828800"/>
              <a:chOff x="227469" y="3431613"/>
              <a:chExt cx="3398381" cy="1828800"/>
            </a:xfrm>
          </p:grpSpPr>
          <p:pic>
            <p:nvPicPr>
              <p:cNvPr id="21" name="Picture 20">
                <a:extLst>
                  <a:ext uri="{FF2B5EF4-FFF2-40B4-BE49-F238E27FC236}">
                    <a16:creationId xmlns:a16="http://schemas.microsoft.com/office/drawing/2014/main" id="{7B9EDD2C-EEB7-FFD1-F6B8-059ADB013F73}"/>
                  </a:ext>
                </a:extLst>
              </p:cNvPr>
              <p:cNvPicPr>
                <a:picLocks noChangeAspect="1"/>
              </p:cNvPicPr>
              <p:nvPr/>
            </p:nvPicPr>
            <p:blipFill>
              <a:blip r:embed="rId3"/>
              <a:stretch>
                <a:fillRect/>
              </a:stretch>
            </p:blipFill>
            <p:spPr>
              <a:xfrm>
                <a:off x="2286000" y="3611226"/>
                <a:ext cx="1339850" cy="1339850"/>
              </a:xfrm>
              <a:prstGeom prst="rect">
                <a:avLst/>
              </a:prstGeom>
            </p:spPr>
          </p:pic>
          <p:sp>
            <p:nvSpPr>
              <p:cNvPr id="22" name="Content Placeholder 2">
                <a:extLst>
                  <a:ext uri="{FF2B5EF4-FFF2-40B4-BE49-F238E27FC236}">
                    <a16:creationId xmlns:a16="http://schemas.microsoft.com/office/drawing/2014/main" id="{995F2484-BA7F-970A-0F64-068B38384D34}"/>
                  </a:ext>
                </a:extLst>
              </p:cNvPr>
              <p:cNvSpPr txBox="1">
                <a:spLocks/>
              </p:cNvSpPr>
              <p:nvPr/>
            </p:nvSpPr>
            <p:spPr bwMode="auto">
              <a:xfrm>
                <a:off x="227469" y="3431613"/>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3</a:t>
                </a:r>
                <a:br>
                  <a:rPr lang="en-US" b="1" dirty="0"/>
                </a:br>
                <a:r>
                  <a:rPr lang="en-US" b="1" dirty="0"/>
                  <a:t>Countries</a:t>
                </a:r>
                <a:br>
                  <a:rPr lang="en-US" b="1" dirty="0"/>
                </a:br>
                <a:r>
                  <a:rPr lang="en-US" b="1" dirty="0">
                    <a:solidFill>
                      <a:srgbClr val="C00000"/>
                    </a:solidFill>
                  </a:rPr>
                  <a:t>Higher</a:t>
                </a:r>
                <a:br>
                  <a:rPr lang="en-US" b="1" dirty="0"/>
                </a:br>
                <a:r>
                  <a:rPr lang="en-US" b="1" dirty="0"/>
                  <a:t>Average</a:t>
                </a:r>
                <a:br>
                  <a:rPr lang="en-US" b="1" dirty="0"/>
                </a:br>
                <a:r>
                  <a:rPr lang="en-US" b="1" dirty="0"/>
                  <a:t>Achievement </a:t>
                </a:r>
                <a:endParaRPr lang="en-US" b="1" kern="0" dirty="0"/>
              </a:p>
            </p:txBody>
          </p:sp>
        </p:grpSp>
        <p:grpSp>
          <p:nvGrpSpPr>
            <p:cNvPr id="14" name="Group 13">
              <a:extLst>
                <a:ext uri="{FF2B5EF4-FFF2-40B4-BE49-F238E27FC236}">
                  <a16:creationId xmlns:a16="http://schemas.microsoft.com/office/drawing/2014/main" id="{5AD07AED-66EF-6880-19C0-EFC5E838B781}"/>
                </a:ext>
              </a:extLst>
            </p:cNvPr>
            <p:cNvGrpSpPr/>
            <p:nvPr/>
          </p:nvGrpSpPr>
          <p:grpSpPr>
            <a:xfrm>
              <a:off x="4175933" y="782748"/>
              <a:ext cx="3370236" cy="1828800"/>
              <a:chOff x="3505199" y="3431613"/>
              <a:chExt cx="3370236" cy="1828800"/>
            </a:xfrm>
          </p:grpSpPr>
          <p:pic>
            <p:nvPicPr>
              <p:cNvPr id="19" name="Picture 18">
                <a:extLst>
                  <a:ext uri="{FF2B5EF4-FFF2-40B4-BE49-F238E27FC236}">
                    <a16:creationId xmlns:a16="http://schemas.microsoft.com/office/drawing/2014/main" id="{CDD7B102-2275-8DC4-2841-4DC2891A9FD1}"/>
                  </a:ext>
                </a:extLst>
              </p:cNvPr>
              <p:cNvPicPr>
                <a:picLocks noChangeAspect="1"/>
              </p:cNvPicPr>
              <p:nvPr/>
            </p:nvPicPr>
            <p:blipFill>
              <a:blip r:embed="rId4"/>
              <a:stretch>
                <a:fillRect/>
              </a:stretch>
            </p:blipFill>
            <p:spPr>
              <a:xfrm>
                <a:off x="5409070" y="3611226"/>
                <a:ext cx="1466365" cy="1344168"/>
              </a:xfrm>
              <a:prstGeom prst="rect">
                <a:avLst/>
              </a:prstGeom>
            </p:spPr>
          </p:pic>
          <p:sp>
            <p:nvSpPr>
              <p:cNvPr id="20" name="Content Placeholder 2">
                <a:extLst>
                  <a:ext uri="{FF2B5EF4-FFF2-40B4-BE49-F238E27FC236}">
                    <a16:creationId xmlns:a16="http://schemas.microsoft.com/office/drawing/2014/main" id="{DB294CCB-06F0-4D86-FD58-4375516093F9}"/>
                  </a:ext>
                </a:extLst>
              </p:cNvPr>
              <p:cNvSpPr txBox="1">
                <a:spLocks/>
              </p:cNvSpPr>
              <p:nvPr/>
            </p:nvSpPr>
            <p:spPr bwMode="auto">
              <a:xfrm>
                <a:off x="3505199" y="3431613"/>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8</a:t>
                </a:r>
                <a:br>
                  <a:rPr lang="en-US" b="1" dirty="0"/>
                </a:br>
                <a:r>
                  <a:rPr lang="en-US" b="1" dirty="0"/>
                  <a:t>Countries</a:t>
                </a:r>
                <a:br>
                  <a:rPr lang="en-US" b="1" dirty="0"/>
                </a:br>
                <a:r>
                  <a:rPr lang="en-US" b="1" dirty="0">
                    <a:solidFill>
                      <a:srgbClr val="C00000"/>
                    </a:solidFill>
                  </a:rPr>
                  <a:t>Same </a:t>
                </a:r>
                <a:r>
                  <a:rPr lang="en-US" b="1" dirty="0"/>
                  <a:t>Average</a:t>
                </a:r>
                <a:br>
                  <a:rPr lang="en-US" b="1" dirty="0"/>
                </a:br>
                <a:r>
                  <a:rPr lang="en-US" b="1" dirty="0"/>
                  <a:t>Achievement</a:t>
                </a:r>
                <a:endParaRPr lang="en-US" b="1" kern="0" dirty="0"/>
              </a:p>
            </p:txBody>
          </p:sp>
        </p:grpSp>
        <p:grpSp>
          <p:nvGrpSpPr>
            <p:cNvPr id="15" name="Group 14">
              <a:extLst>
                <a:ext uri="{FF2B5EF4-FFF2-40B4-BE49-F238E27FC236}">
                  <a16:creationId xmlns:a16="http://schemas.microsoft.com/office/drawing/2014/main" id="{E62ABD27-64F0-A4CD-5FCA-02D99691FCF1}"/>
                </a:ext>
              </a:extLst>
            </p:cNvPr>
            <p:cNvGrpSpPr/>
            <p:nvPr/>
          </p:nvGrpSpPr>
          <p:grpSpPr>
            <a:xfrm>
              <a:off x="8001000" y="790913"/>
              <a:ext cx="3524251" cy="1828800"/>
              <a:chOff x="7483905" y="3439778"/>
              <a:chExt cx="3524251" cy="1828800"/>
            </a:xfrm>
          </p:grpSpPr>
          <p:pic>
            <p:nvPicPr>
              <p:cNvPr id="17" name="Picture 16">
                <a:extLst>
                  <a:ext uri="{FF2B5EF4-FFF2-40B4-BE49-F238E27FC236}">
                    <a16:creationId xmlns:a16="http://schemas.microsoft.com/office/drawing/2014/main" id="{1A1BF686-D9DC-CAA1-2EED-EF0C62C06537}"/>
                  </a:ext>
                </a:extLst>
              </p:cNvPr>
              <p:cNvPicPr>
                <a:picLocks noChangeAspect="1"/>
              </p:cNvPicPr>
              <p:nvPr/>
            </p:nvPicPr>
            <p:blipFill>
              <a:blip r:embed="rId5"/>
              <a:stretch>
                <a:fillRect/>
              </a:stretch>
            </p:blipFill>
            <p:spPr>
              <a:xfrm>
                <a:off x="9492912" y="3611226"/>
                <a:ext cx="1515244" cy="1344168"/>
              </a:xfrm>
              <a:prstGeom prst="rect">
                <a:avLst/>
              </a:prstGeom>
            </p:spPr>
          </p:pic>
          <p:sp>
            <p:nvSpPr>
              <p:cNvPr id="18" name="Content Placeholder 2">
                <a:extLst>
                  <a:ext uri="{FF2B5EF4-FFF2-40B4-BE49-F238E27FC236}">
                    <a16:creationId xmlns:a16="http://schemas.microsoft.com/office/drawing/2014/main" id="{37AAC595-EB38-BC51-6178-5B3E2CFEBF4E}"/>
                  </a:ext>
                </a:extLst>
              </p:cNvPr>
              <p:cNvSpPr txBox="1">
                <a:spLocks/>
              </p:cNvSpPr>
              <p:nvPr/>
            </p:nvSpPr>
            <p:spPr bwMode="auto">
              <a:xfrm>
                <a:off x="7483905" y="3439778"/>
                <a:ext cx="259080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pPr marL="461963" lvl="1" indent="0">
                  <a:buNone/>
                </a:pPr>
                <a:r>
                  <a:rPr lang="en-US" sz="4000" b="1" dirty="0">
                    <a:solidFill>
                      <a:srgbClr val="C00000"/>
                    </a:solidFill>
                  </a:rPr>
                  <a:t>21</a:t>
                </a:r>
                <a:br>
                  <a:rPr lang="en-US" b="1" dirty="0"/>
                </a:br>
                <a:r>
                  <a:rPr lang="en-US" b="1" dirty="0"/>
                  <a:t>Countries</a:t>
                </a:r>
                <a:br>
                  <a:rPr lang="en-US" b="1" dirty="0"/>
                </a:br>
                <a:r>
                  <a:rPr lang="en-US" b="1" dirty="0">
                    <a:solidFill>
                      <a:srgbClr val="C00000"/>
                    </a:solidFill>
                  </a:rPr>
                  <a:t>Lower </a:t>
                </a:r>
                <a:r>
                  <a:rPr lang="en-US" b="1" dirty="0"/>
                  <a:t>Average</a:t>
                </a:r>
                <a:br>
                  <a:rPr lang="en-US" b="1" dirty="0"/>
                </a:br>
                <a:r>
                  <a:rPr lang="en-US" b="1" dirty="0"/>
                  <a:t>Achievement</a:t>
                </a:r>
                <a:endParaRPr lang="en-US" b="1" kern="0" dirty="0"/>
              </a:p>
            </p:txBody>
          </p:sp>
        </p:grpSp>
        <p:sp>
          <p:nvSpPr>
            <p:cNvPr id="16" name="Rectangle 15">
              <a:extLst>
                <a:ext uri="{FF2B5EF4-FFF2-40B4-BE49-F238E27FC236}">
                  <a16:creationId xmlns:a16="http://schemas.microsoft.com/office/drawing/2014/main" id="{81D00163-6BAA-A6A4-B06B-D6B03EBDD75E}"/>
                </a:ext>
              </a:extLst>
            </p:cNvPr>
            <p:cNvSpPr/>
            <p:nvPr/>
          </p:nvSpPr>
          <p:spPr bwMode="auto">
            <a:xfrm>
              <a:off x="0" y="3206346"/>
              <a:ext cx="12192000" cy="45719"/>
            </a:xfrm>
            <a:prstGeom prst="rect">
              <a:avLst/>
            </a:prstGeom>
            <a:solidFill>
              <a:srgbClr val="92949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grpSp>
    </p:spTree>
    <p:extLst>
      <p:ext uri="{BB962C8B-B14F-4D97-AF65-F5344CB8AC3E}">
        <p14:creationId xmlns:p14="http://schemas.microsoft.com/office/powerpoint/2010/main" val="23879573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4AA2-DEA0-BACF-3F90-7F31240E2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46F47-D282-0E21-B80C-C3313363F33F}"/>
              </a:ext>
            </a:extLst>
          </p:cNvPr>
          <p:cNvSpPr>
            <a:spLocks noGrp="1"/>
          </p:cNvSpPr>
          <p:nvPr>
            <p:ph type="title"/>
          </p:nvPr>
        </p:nvSpPr>
        <p:spPr/>
        <p:txBody>
          <a:bodyPr/>
          <a:lstStyle/>
          <a:p>
            <a:r>
              <a:rPr lang="en-US" dirty="0">
                <a:solidFill>
                  <a:srgbClr val="C00000"/>
                </a:solidFill>
              </a:rPr>
              <a:t>PIRLS Reading Achievement: Girls and Boys</a:t>
            </a:r>
          </a:p>
        </p:txBody>
      </p:sp>
      <p:pic>
        <p:nvPicPr>
          <p:cNvPr id="4" name="Content Placeholder 3">
            <a:extLst>
              <a:ext uri="{FF2B5EF4-FFF2-40B4-BE49-F238E27FC236}">
                <a16:creationId xmlns:a16="http://schemas.microsoft.com/office/drawing/2014/main" id="{00E28D3D-2439-E29E-AE7A-0A820CC5048E}"/>
              </a:ext>
            </a:extLst>
          </p:cNvPr>
          <p:cNvPicPr>
            <a:picLocks noGrp="1" noChangeAspect="1"/>
          </p:cNvPicPr>
          <p:nvPr>
            <p:ph idx="1"/>
          </p:nvPr>
        </p:nvPicPr>
        <p:blipFill>
          <a:blip r:embed="rId3" cstate="print">
            <a:alphaModFix amt="20000"/>
            <a:extLst>
              <a:ext uri="{28A0092B-C50C-407E-A947-70E740481C1C}">
                <a14:useLocalDpi xmlns:a14="http://schemas.microsoft.com/office/drawing/2010/main" val="0"/>
              </a:ext>
            </a:extLst>
          </a:blip>
          <a:stretch>
            <a:fillRect/>
          </a:stretch>
        </p:blipFill>
        <p:spPr>
          <a:xfrm>
            <a:off x="6452755" y="3341884"/>
            <a:ext cx="5632044" cy="2830316"/>
          </a:xfrm>
          <a:prstGeom prst="rect">
            <a:avLst/>
          </a:prstGeom>
        </p:spPr>
      </p:pic>
      <p:sp>
        <p:nvSpPr>
          <p:cNvPr id="6" name="Content Placeholder 2">
            <a:extLst>
              <a:ext uri="{FF2B5EF4-FFF2-40B4-BE49-F238E27FC236}">
                <a16:creationId xmlns:a16="http://schemas.microsoft.com/office/drawing/2014/main" id="{2F8ACA96-3641-CFC8-4D9A-E5CE08E57739}"/>
              </a:ext>
            </a:extLst>
          </p:cNvPr>
          <p:cNvSpPr txBox="1">
            <a:spLocks/>
          </p:cNvSpPr>
          <p:nvPr/>
        </p:nvSpPr>
        <p:spPr bwMode="auto">
          <a:xfrm>
            <a:off x="1066800" y="1707356"/>
            <a:ext cx="10058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r>
              <a:rPr lang="en-US" kern="0" dirty="0"/>
              <a:t>Girls had higher reading achievement than boys in 51 of 57 countries</a:t>
            </a:r>
          </a:p>
          <a:p>
            <a:r>
              <a:rPr lang="en-US" kern="0" dirty="0"/>
              <a:t>Continues a long-standing pattern since PIRLS 2001, and evident in other reading assessments</a:t>
            </a:r>
          </a:p>
          <a:p>
            <a:r>
              <a:rPr lang="en-US" kern="0" dirty="0"/>
              <a:t>On average, the gap was substantial (19 points)</a:t>
            </a:r>
          </a:p>
        </p:txBody>
      </p:sp>
    </p:spTree>
    <p:extLst>
      <p:ext uri="{BB962C8B-B14F-4D97-AF65-F5344CB8AC3E}">
        <p14:creationId xmlns:p14="http://schemas.microsoft.com/office/powerpoint/2010/main" val="22918702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A9A7-AAC7-4A56-A450-7BA01C1F680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650B792-E964-1037-9007-055CE734AC6E}"/>
              </a:ext>
            </a:extLst>
          </p:cNvPr>
          <p:cNvPicPr>
            <a:picLocks noChangeAspect="1"/>
          </p:cNvPicPr>
          <p:nvPr/>
        </p:nvPicPr>
        <p:blipFill rotWithShape="1">
          <a:blip r:embed="rId3">
            <a:extLst>
              <a:ext uri="{28A0092B-C50C-407E-A947-70E740481C1C}">
                <a14:useLocalDpi xmlns:a14="http://schemas.microsoft.com/office/drawing/2010/main" val="0"/>
              </a:ext>
            </a:extLst>
          </a:blip>
          <a:srcRect l="31775" r="1"/>
          <a:stretch/>
        </p:blipFill>
        <p:spPr>
          <a:xfrm>
            <a:off x="4724400" y="182595"/>
            <a:ext cx="6019800" cy="5855493"/>
          </a:xfrm>
          <a:prstGeom prst="rect">
            <a:avLst/>
          </a:prstGeom>
        </p:spPr>
      </p:pic>
      <p:sp>
        <p:nvSpPr>
          <p:cNvPr id="13" name="Title 1">
            <a:extLst>
              <a:ext uri="{FF2B5EF4-FFF2-40B4-BE49-F238E27FC236}">
                <a16:creationId xmlns:a16="http://schemas.microsoft.com/office/drawing/2014/main" id="{2F7FA4A1-93A0-925E-2103-FF2EB682C33D}"/>
              </a:ext>
            </a:extLst>
          </p:cNvPr>
          <p:cNvSpPr txBox="1">
            <a:spLocks/>
          </p:cNvSpPr>
          <p:nvPr/>
        </p:nvSpPr>
        <p:spPr bwMode="auto">
          <a:xfrm>
            <a:off x="1741449" y="1752600"/>
            <a:ext cx="2362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1600" i="1" kern="0" dirty="0">
                <a:solidFill>
                  <a:schemeClr val="tx1"/>
                </a:solidFill>
              </a:rPr>
              <a:t>Based on reading, telling </a:t>
            </a:r>
            <a:r>
              <a:rPr lang="en-US" sz="1600" i="1" kern="0" err="1">
                <a:solidFill>
                  <a:schemeClr val="tx1"/>
                </a:solidFill>
              </a:rPr>
              <a:t>stories</a:t>
            </a:r>
            <a:r>
              <a:rPr lang="en-US" sz="1600" i="1" kern="0">
                <a:solidFill>
                  <a:schemeClr val="tx1"/>
                </a:solidFill>
              </a:rPr>
              <a:t>, singing </a:t>
            </a:r>
            <a:r>
              <a:rPr lang="en-US" sz="1600" i="1" kern="0" dirty="0">
                <a:solidFill>
                  <a:schemeClr val="tx1"/>
                </a:solidFill>
              </a:rPr>
              <a:t>songs, etc.</a:t>
            </a:r>
          </a:p>
          <a:p>
            <a:endParaRPr lang="en-US" sz="2300" i="1" kern="0" dirty="0">
              <a:solidFill>
                <a:schemeClr val="tx1"/>
              </a:solidFill>
            </a:endParaRPr>
          </a:p>
        </p:txBody>
      </p:sp>
      <p:sp>
        <p:nvSpPr>
          <p:cNvPr id="14" name="Title 1">
            <a:extLst>
              <a:ext uri="{FF2B5EF4-FFF2-40B4-BE49-F238E27FC236}">
                <a16:creationId xmlns:a16="http://schemas.microsoft.com/office/drawing/2014/main" id="{393841DA-39E8-333F-0261-B2D9339133C0}"/>
              </a:ext>
            </a:extLst>
          </p:cNvPr>
          <p:cNvSpPr txBox="1">
            <a:spLocks/>
          </p:cNvSpPr>
          <p:nvPr/>
        </p:nvSpPr>
        <p:spPr bwMode="auto">
          <a:xfrm>
            <a:off x="1734046" y="297701"/>
            <a:ext cx="3142754" cy="14548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2200" kern="0" dirty="0">
                <a:solidFill>
                  <a:srgbClr val="C00000"/>
                </a:solidFill>
              </a:rPr>
              <a:t>Home Early</a:t>
            </a:r>
          </a:p>
          <a:p>
            <a:r>
              <a:rPr lang="en-US" sz="2200" kern="0" dirty="0">
                <a:solidFill>
                  <a:srgbClr val="C00000"/>
                </a:solidFill>
              </a:rPr>
              <a:t>Literacy Activities</a:t>
            </a:r>
          </a:p>
          <a:p>
            <a:r>
              <a:rPr lang="en-US" sz="2200" kern="0" dirty="0">
                <a:solidFill>
                  <a:srgbClr val="C00000"/>
                </a:solidFill>
              </a:rPr>
              <a:t>Before Primary</a:t>
            </a:r>
          </a:p>
          <a:p>
            <a:r>
              <a:rPr lang="en-US" sz="2200" kern="0" dirty="0">
                <a:solidFill>
                  <a:srgbClr val="C00000"/>
                </a:solidFill>
              </a:rPr>
              <a:t>School</a:t>
            </a:r>
            <a:endParaRPr lang="en-US" sz="2200" i="1" kern="0" dirty="0">
              <a:solidFill>
                <a:srgbClr val="C00000"/>
              </a:solidFill>
            </a:endParaRPr>
          </a:p>
        </p:txBody>
      </p:sp>
      <p:sp>
        <p:nvSpPr>
          <p:cNvPr id="15" name="Title 1">
            <a:extLst>
              <a:ext uri="{FF2B5EF4-FFF2-40B4-BE49-F238E27FC236}">
                <a16:creationId xmlns:a16="http://schemas.microsoft.com/office/drawing/2014/main" id="{1BEF64FB-12A9-55F1-F1B2-56197E1EEA26}"/>
              </a:ext>
            </a:extLst>
          </p:cNvPr>
          <p:cNvSpPr txBox="1">
            <a:spLocks/>
          </p:cNvSpPr>
          <p:nvPr/>
        </p:nvSpPr>
        <p:spPr bwMode="auto">
          <a:xfrm>
            <a:off x="1699590" y="2601435"/>
            <a:ext cx="2948610" cy="3113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1800" b="0" kern="0" dirty="0">
                <a:solidFill>
                  <a:schemeClr val="tx1"/>
                </a:solidFill>
              </a:rPr>
              <a:t>There is a strong</a:t>
            </a:r>
          </a:p>
          <a:p>
            <a:r>
              <a:rPr lang="en-US" sz="1800" b="0" kern="0" dirty="0">
                <a:solidFill>
                  <a:schemeClr val="tx1"/>
                </a:solidFill>
              </a:rPr>
              <a:t>relationship</a:t>
            </a:r>
          </a:p>
          <a:p>
            <a:r>
              <a:rPr lang="en-US" sz="1800" b="0" kern="0" dirty="0">
                <a:solidFill>
                  <a:schemeClr val="tx1"/>
                </a:solidFill>
              </a:rPr>
              <a:t>between early</a:t>
            </a:r>
          </a:p>
          <a:p>
            <a:r>
              <a:rPr lang="en-US" sz="1800" b="0" kern="0" dirty="0">
                <a:solidFill>
                  <a:schemeClr val="tx1"/>
                </a:solidFill>
              </a:rPr>
              <a:t>literacy activities</a:t>
            </a:r>
          </a:p>
          <a:p>
            <a:r>
              <a:rPr lang="en-US" sz="1800" b="0" kern="0" dirty="0">
                <a:solidFill>
                  <a:schemeClr val="tx1"/>
                </a:solidFill>
              </a:rPr>
              <a:t>and reading</a:t>
            </a:r>
          </a:p>
          <a:p>
            <a:r>
              <a:rPr lang="en-US" sz="1800" b="0" kern="0" dirty="0">
                <a:solidFill>
                  <a:schemeClr val="tx1"/>
                </a:solidFill>
              </a:rPr>
              <a:t>achievement, and most students’ parents often or sometimes did early literacy activities with</a:t>
            </a:r>
          </a:p>
          <a:p>
            <a:r>
              <a:rPr lang="en-US" sz="1800" b="0" kern="0" dirty="0">
                <a:solidFill>
                  <a:schemeClr val="tx1"/>
                </a:solidFill>
              </a:rPr>
              <a:t>their children.</a:t>
            </a:r>
            <a:endParaRPr lang="en-US" sz="2300" i="1" kern="0" dirty="0">
              <a:solidFill>
                <a:schemeClr val="tx1"/>
              </a:solidFill>
            </a:endParaRPr>
          </a:p>
        </p:txBody>
      </p:sp>
    </p:spTree>
    <p:extLst>
      <p:ext uri="{BB962C8B-B14F-4D97-AF65-F5344CB8AC3E}">
        <p14:creationId xmlns:p14="http://schemas.microsoft.com/office/powerpoint/2010/main" val="40980841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6FF9D3-A008-2DD5-14E1-C2E5370F4F75}"/>
              </a:ext>
            </a:extLst>
          </p:cNvPr>
          <p:cNvSpPr txBox="1">
            <a:spLocks/>
          </p:cNvSpPr>
          <p:nvPr/>
        </p:nvSpPr>
        <p:spPr bwMode="auto">
          <a:xfrm>
            <a:off x="1600964" y="416522"/>
            <a:ext cx="2667000" cy="769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2200" kern="0" dirty="0">
                <a:solidFill>
                  <a:srgbClr val="C00000"/>
                </a:solidFill>
              </a:rPr>
              <a:t>Parents Like</a:t>
            </a:r>
          </a:p>
          <a:p>
            <a:r>
              <a:rPr lang="en-US" sz="2200" kern="0" dirty="0">
                <a:solidFill>
                  <a:srgbClr val="C00000"/>
                </a:solidFill>
              </a:rPr>
              <a:t>Reading</a:t>
            </a:r>
            <a:endParaRPr lang="en-US" sz="2200" i="1" kern="0" dirty="0">
              <a:solidFill>
                <a:srgbClr val="C00000"/>
              </a:solidFill>
            </a:endParaRPr>
          </a:p>
        </p:txBody>
      </p:sp>
      <p:sp>
        <p:nvSpPr>
          <p:cNvPr id="6" name="Title 1">
            <a:extLst>
              <a:ext uri="{FF2B5EF4-FFF2-40B4-BE49-F238E27FC236}">
                <a16:creationId xmlns:a16="http://schemas.microsoft.com/office/drawing/2014/main" id="{AC9DE35C-BBB5-B8B7-516D-C32A0B3BCC2B}"/>
              </a:ext>
            </a:extLst>
          </p:cNvPr>
          <p:cNvSpPr txBox="1">
            <a:spLocks/>
          </p:cNvSpPr>
          <p:nvPr/>
        </p:nvSpPr>
        <p:spPr bwMode="auto">
          <a:xfrm>
            <a:off x="1569159" y="1277669"/>
            <a:ext cx="3356132" cy="47892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1800" b="0" kern="0" dirty="0">
                <a:solidFill>
                  <a:schemeClr val="tx1"/>
                </a:solidFill>
              </a:rPr>
              <a:t>How much parents</a:t>
            </a:r>
          </a:p>
          <a:p>
            <a:r>
              <a:rPr lang="en-US" sz="1800" b="0" kern="0" dirty="0">
                <a:solidFill>
                  <a:schemeClr val="tx1"/>
                </a:solidFill>
              </a:rPr>
              <a:t>like reading has a</a:t>
            </a:r>
          </a:p>
          <a:p>
            <a:r>
              <a:rPr lang="en-US" sz="1800" b="0" kern="0" dirty="0">
                <a:solidFill>
                  <a:schemeClr val="tx1"/>
                </a:solidFill>
              </a:rPr>
              <a:t>positive relationship</a:t>
            </a:r>
          </a:p>
          <a:p>
            <a:r>
              <a:rPr lang="en-US" sz="1800" b="0" kern="0" dirty="0">
                <a:solidFill>
                  <a:schemeClr val="tx1"/>
                </a:solidFill>
              </a:rPr>
              <a:t>with students’ reading</a:t>
            </a:r>
          </a:p>
          <a:p>
            <a:r>
              <a:rPr lang="en-US" sz="1800" b="0" kern="0" dirty="0">
                <a:solidFill>
                  <a:schemeClr val="tx1"/>
                </a:solidFill>
              </a:rPr>
              <a:t>achievement.</a:t>
            </a:r>
          </a:p>
          <a:p>
            <a:r>
              <a:rPr lang="en-US" sz="1800" b="0" kern="0" dirty="0">
                <a:solidFill>
                  <a:schemeClr val="tx1"/>
                </a:solidFill>
              </a:rPr>
              <a:t>On average, students whose parents very much like reading have higher reading</a:t>
            </a:r>
          </a:p>
          <a:p>
            <a:r>
              <a:rPr lang="en-US" sz="1800" b="0" kern="0" dirty="0">
                <a:solidFill>
                  <a:schemeClr val="tx1"/>
                </a:solidFill>
              </a:rPr>
              <a:t>achievement than</a:t>
            </a:r>
          </a:p>
          <a:p>
            <a:r>
              <a:rPr lang="en-US" sz="1800" b="0" kern="0" dirty="0">
                <a:solidFill>
                  <a:schemeClr val="tx1"/>
                </a:solidFill>
              </a:rPr>
              <a:t>students whose</a:t>
            </a:r>
          </a:p>
          <a:p>
            <a:r>
              <a:rPr lang="en-US" sz="1800" b="0" kern="0" dirty="0">
                <a:solidFill>
                  <a:schemeClr val="tx1"/>
                </a:solidFill>
              </a:rPr>
              <a:t>parents somewhat</a:t>
            </a:r>
          </a:p>
          <a:p>
            <a:r>
              <a:rPr lang="en-US" sz="1800" b="0" kern="0" dirty="0">
                <a:solidFill>
                  <a:schemeClr val="tx1"/>
                </a:solidFill>
              </a:rPr>
              <a:t>like reading or do not like reading.</a:t>
            </a:r>
            <a:endParaRPr lang="en-US" sz="2300" i="1" kern="0" dirty="0">
              <a:solidFill>
                <a:schemeClr val="tx1"/>
              </a:solidFill>
            </a:endParaRPr>
          </a:p>
        </p:txBody>
      </p:sp>
      <p:pic>
        <p:nvPicPr>
          <p:cNvPr id="7" name="Picture 6">
            <a:extLst>
              <a:ext uri="{FF2B5EF4-FFF2-40B4-BE49-F238E27FC236}">
                <a16:creationId xmlns:a16="http://schemas.microsoft.com/office/drawing/2014/main" id="{0DB44D20-5E6D-18A8-C7E8-83DC3807D4F5}"/>
              </a:ext>
            </a:extLst>
          </p:cNvPr>
          <p:cNvPicPr>
            <a:picLocks noChangeAspect="1"/>
          </p:cNvPicPr>
          <p:nvPr/>
        </p:nvPicPr>
        <p:blipFill rotWithShape="1">
          <a:blip r:embed="rId2">
            <a:extLst>
              <a:ext uri="{28A0092B-C50C-407E-A947-70E740481C1C}">
                <a14:useLocalDpi xmlns:a14="http://schemas.microsoft.com/office/drawing/2010/main" val="0"/>
              </a:ext>
            </a:extLst>
          </a:blip>
          <a:srcRect l="32570" t="109" r="1383" b="7784"/>
          <a:stretch/>
        </p:blipFill>
        <p:spPr>
          <a:xfrm>
            <a:off x="5293222" y="416522"/>
            <a:ext cx="5715000" cy="5806729"/>
          </a:xfrm>
          <a:prstGeom prst="rect">
            <a:avLst/>
          </a:prstGeom>
        </p:spPr>
      </p:pic>
    </p:spTree>
    <p:extLst>
      <p:ext uri="{BB962C8B-B14F-4D97-AF65-F5344CB8AC3E}">
        <p14:creationId xmlns:p14="http://schemas.microsoft.com/office/powerpoint/2010/main" val="14899604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C6129-C414-0F55-50A6-72BF24D5D532}"/>
              </a:ext>
            </a:extLst>
          </p:cNvPr>
          <p:cNvPicPr>
            <a:picLocks noChangeAspect="1"/>
          </p:cNvPicPr>
          <p:nvPr/>
        </p:nvPicPr>
        <p:blipFill rotWithShape="1">
          <a:blip r:embed="rId2">
            <a:extLst>
              <a:ext uri="{28A0092B-C50C-407E-A947-70E740481C1C}">
                <a14:useLocalDpi xmlns:a14="http://schemas.microsoft.com/office/drawing/2010/main" val="0"/>
              </a:ext>
            </a:extLst>
          </a:blip>
          <a:srcRect l="34943"/>
          <a:stretch/>
        </p:blipFill>
        <p:spPr>
          <a:xfrm>
            <a:off x="5181600" y="304800"/>
            <a:ext cx="5958494" cy="5733288"/>
          </a:xfrm>
          <a:prstGeom prst="rect">
            <a:avLst/>
          </a:prstGeom>
        </p:spPr>
      </p:pic>
      <p:sp>
        <p:nvSpPr>
          <p:cNvPr id="5" name="Title 1">
            <a:extLst>
              <a:ext uri="{FF2B5EF4-FFF2-40B4-BE49-F238E27FC236}">
                <a16:creationId xmlns:a16="http://schemas.microsoft.com/office/drawing/2014/main" id="{605E89B1-4D42-98DF-AF9B-81ECF90BDF98}"/>
              </a:ext>
            </a:extLst>
          </p:cNvPr>
          <p:cNvSpPr txBox="1">
            <a:spLocks/>
          </p:cNvSpPr>
          <p:nvPr/>
        </p:nvSpPr>
        <p:spPr bwMode="auto">
          <a:xfrm>
            <a:off x="1495890" y="304800"/>
            <a:ext cx="3371354" cy="769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2200" kern="0" dirty="0">
                <a:solidFill>
                  <a:srgbClr val="C00000"/>
                </a:solidFill>
              </a:rPr>
              <a:t>Students Confident</a:t>
            </a:r>
          </a:p>
          <a:p>
            <a:r>
              <a:rPr lang="en-US" sz="2200" kern="0" dirty="0">
                <a:solidFill>
                  <a:srgbClr val="C00000"/>
                </a:solidFill>
              </a:rPr>
              <a:t>in Reading</a:t>
            </a:r>
            <a:endParaRPr lang="en-US" sz="2200" i="1" kern="0" dirty="0">
              <a:solidFill>
                <a:srgbClr val="C00000"/>
              </a:solidFill>
            </a:endParaRPr>
          </a:p>
        </p:txBody>
      </p:sp>
      <p:sp>
        <p:nvSpPr>
          <p:cNvPr id="6" name="Title 1">
            <a:extLst>
              <a:ext uri="{FF2B5EF4-FFF2-40B4-BE49-F238E27FC236}">
                <a16:creationId xmlns:a16="http://schemas.microsoft.com/office/drawing/2014/main" id="{8E9E0E40-1959-2E7F-9E4B-A921285B3A59}"/>
              </a:ext>
            </a:extLst>
          </p:cNvPr>
          <p:cNvSpPr txBox="1">
            <a:spLocks/>
          </p:cNvSpPr>
          <p:nvPr/>
        </p:nvSpPr>
        <p:spPr bwMode="auto">
          <a:xfrm>
            <a:off x="1495890" y="1334967"/>
            <a:ext cx="3076110" cy="43167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1800" b="0" kern="0" dirty="0">
                <a:solidFill>
                  <a:schemeClr val="tx1"/>
                </a:solidFill>
              </a:rPr>
              <a:t>Reported confidence in reading had a strong positive relationship with reading achievement.</a:t>
            </a:r>
          </a:p>
          <a:p>
            <a:endParaRPr lang="en-US" sz="1800" b="0" kern="0" dirty="0">
              <a:solidFill>
                <a:schemeClr val="tx1"/>
              </a:solidFill>
            </a:endParaRPr>
          </a:p>
          <a:p>
            <a:r>
              <a:rPr lang="en-US" sz="1800" b="0" kern="0" dirty="0">
                <a:solidFill>
                  <a:schemeClr val="tx1"/>
                </a:solidFill>
              </a:rPr>
              <a:t>Students who are very</a:t>
            </a:r>
          </a:p>
          <a:p>
            <a:r>
              <a:rPr lang="en-US" sz="1800" b="0" kern="0" dirty="0">
                <a:solidFill>
                  <a:schemeClr val="tx1"/>
                </a:solidFill>
              </a:rPr>
              <a:t>confident in reading had higher reading achievement, on average, than students who were somewhat confident or not confident in reading.</a:t>
            </a:r>
            <a:endParaRPr lang="en-US" sz="2300" i="1" kern="0" dirty="0">
              <a:solidFill>
                <a:schemeClr val="tx1"/>
              </a:solidFill>
            </a:endParaRPr>
          </a:p>
        </p:txBody>
      </p:sp>
    </p:spTree>
    <p:extLst>
      <p:ext uri="{BB962C8B-B14F-4D97-AF65-F5344CB8AC3E}">
        <p14:creationId xmlns:p14="http://schemas.microsoft.com/office/powerpoint/2010/main" val="34329512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221BB3-2CDA-5179-4CF6-AE8486F85917}"/>
              </a:ext>
            </a:extLst>
          </p:cNvPr>
          <p:cNvSpPr txBox="1">
            <a:spLocks/>
          </p:cNvSpPr>
          <p:nvPr/>
        </p:nvSpPr>
        <p:spPr bwMode="auto">
          <a:xfrm>
            <a:off x="1371600" y="443850"/>
            <a:ext cx="3371354" cy="1226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2200" kern="0" dirty="0">
                <a:solidFill>
                  <a:srgbClr val="C00000"/>
                </a:solidFill>
              </a:rPr>
              <a:t>Instruction Affected</a:t>
            </a:r>
          </a:p>
          <a:p>
            <a:r>
              <a:rPr lang="en-US" sz="2200" kern="0" dirty="0">
                <a:solidFill>
                  <a:srgbClr val="C00000"/>
                </a:solidFill>
              </a:rPr>
              <a:t>by Reading</a:t>
            </a:r>
          </a:p>
          <a:p>
            <a:r>
              <a:rPr lang="en-US" sz="2200" kern="0" dirty="0">
                <a:solidFill>
                  <a:srgbClr val="C00000"/>
                </a:solidFill>
              </a:rPr>
              <a:t>Resource Shortages</a:t>
            </a:r>
            <a:endParaRPr lang="en-US" sz="2200" i="1" kern="0" dirty="0">
              <a:solidFill>
                <a:srgbClr val="C00000"/>
              </a:solidFill>
            </a:endParaRPr>
          </a:p>
        </p:txBody>
      </p:sp>
      <p:sp>
        <p:nvSpPr>
          <p:cNvPr id="5" name="Title 1">
            <a:extLst>
              <a:ext uri="{FF2B5EF4-FFF2-40B4-BE49-F238E27FC236}">
                <a16:creationId xmlns:a16="http://schemas.microsoft.com/office/drawing/2014/main" id="{BE45176D-9D95-12F8-EBF9-46FDAD03CEFF}"/>
              </a:ext>
            </a:extLst>
          </p:cNvPr>
          <p:cNvSpPr txBox="1">
            <a:spLocks/>
          </p:cNvSpPr>
          <p:nvPr/>
        </p:nvSpPr>
        <p:spPr bwMode="auto">
          <a:xfrm>
            <a:off x="1371600" y="1524000"/>
            <a:ext cx="3250758" cy="43167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rgbClr val="C70034"/>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r>
              <a:rPr lang="en-US" sz="1800" b="0" kern="0" dirty="0">
                <a:solidFill>
                  <a:schemeClr val="tx1"/>
                </a:solidFill>
              </a:rPr>
              <a:t>Most students attended</a:t>
            </a:r>
          </a:p>
          <a:p>
            <a:r>
              <a:rPr lang="en-US" sz="1800" b="0" kern="0" dirty="0">
                <a:solidFill>
                  <a:schemeClr val="tx1"/>
                </a:solidFill>
              </a:rPr>
              <a:t>schools that are either</a:t>
            </a:r>
          </a:p>
          <a:p>
            <a:r>
              <a:rPr lang="en-US" sz="1800" b="0" kern="0" dirty="0">
                <a:solidFill>
                  <a:schemeClr val="tx1"/>
                </a:solidFill>
              </a:rPr>
              <a:t>not affected or somewhat affected by reading resource shortages.</a:t>
            </a:r>
          </a:p>
          <a:p>
            <a:r>
              <a:rPr lang="en-US" sz="800" b="0" kern="0" dirty="0">
                <a:solidFill>
                  <a:schemeClr val="tx1"/>
                </a:solidFill>
              </a:rPr>
              <a:t> </a:t>
            </a:r>
          </a:p>
          <a:p>
            <a:r>
              <a:rPr lang="en-US" sz="1800" b="0" kern="0" dirty="0">
                <a:solidFill>
                  <a:schemeClr val="tx1"/>
                </a:solidFill>
              </a:rPr>
              <a:t>Students in schools that were not affected by</a:t>
            </a:r>
          </a:p>
          <a:p>
            <a:r>
              <a:rPr lang="en-US" sz="1800" b="0" kern="0" dirty="0">
                <a:solidFill>
                  <a:schemeClr val="tx1"/>
                </a:solidFill>
              </a:rPr>
              <a:t>reading resource</a:t>
            </a:r>
          </a:p>
          <a:p>
            <a:r>
              <a:rPr lang="en-US" sz="1800" b="0" kern="0" dirty="0">
                <a:solidFill>
                  <a:schemeClr val="tx1"/>
                </a:solidFill>
              </a:rPr>
              <a:t>shortages have higher reading achievement,</a:t>
            </a:r>
            <a:br>
              <a:rPr lang="en-US" sz="1800" b="0" kern="0" dirty="0">
                <a:solidFill>
                  <a:schemeClr val="tx1"/>
                </a:solidFill>
              </a:rPr>
            </a:br>
            <a:r>
              <a:rPr lang="en-US" sz="1800" b="0" kern="0" dirty="0">
                <a:solidFill>
                  <a:schemeClr val="tx1"/>
                </a:solidFill>
              </a:rPr>
              <a:t>on average, than students in schools that were</a:t>
            </a:r>
          </a:p>
          <a:p>
            <a:r>
              <a:rPr lang="en-US" sz="1800" b="0" kern="0" dirty="0">
                <a:solidFill>
                  <a:schemeClr val="tx1"/>
                </a:solidFill>
              </a:rPr>
              <a:t>somewhat affected or affected a lot.</a:t>
            </a:r>
            <a:endParaRPr lang="en-US" sz="2300" i="1" kern="0" dirty="0">
              <a:solidFill>
                <a:schemeClr val="tx1"/>
              </a:solidFill>
            </a:endParaRPr>
          </a:p>
        </p:txBody>
      </p:sp>
      <p:pic>
        <p:nvPicPr>
          <p:cNvPr id="6" name="Picture 5">
            <a:extLst>
              <a:ext uri="{FF2B5EF4-FFF2-40B4-BE49-F238E27FC236}">
                <a16:creationId xmlns:a16="http://schemas.microsoft.com/office/drawing/2014/main" id="{FD319EF0-1764-D0B6-8FB3-49DEB453E1A2}"/>
              </a:ext>
            </a:extLst>
          </p:cNvPr>
          <p:cNvPicPr>
            <a:picLocks noChangeAspect="1"/>
          </p:cNvPicPr>
          <p:nvPr/>
        </p:nvPicPr>
        <p:blipFill rotWithShape="1">
          <a:blip r:embed="rId2">
            <a:extLst>
              <a:ext uri="{28A0092B-C50C-407E-A947-70E740481C1C}">
                <a14:useLocalDpi xmlns:a14="http://schemas.microsoft.com/office/drawing/2010/main" val="0"/>
              </a:ext>
            </a:extLst>
          </a:blip>
          <a:srcRect l="35332" b="9693"/>
          <a:stretch/>
        </p:blipFill>
        <p:spPr>
          <a:xfrm>
            <a:off x="5562600" y="443850"/>
            <a:ext cx="5464437" cy="5634865"/>
          </a:xfrm>
          <a:prstGeom prst="rect">
            <a:avLst/>
          </a:prstGeom>
        </p:spPr>
      </p:pic>
    </p:spTree>
    <p:extLst>
      <p:ext uri="{BB962C8B-B14F-4D97-AF65-F5344CB8AC3E}">
        <p14:creationId xmlns:p14="http://schemas.microsoft.com/office/powerpoint/2010/main" val="5431134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2DC7-987F-4ABE-E7D1-78F52A9B6A24}"/>
              </a:ext>
            </a:extLst>
          </p:cNvPr>
          <p:cNvSpPr>
            <a:spLocks noGrp="1"/>
          </p:cNvSpPr>
          <p:nvPr>
            <p:ph type="title"/>
          </p:nvPr>
        </p:nvSpPr>
        <p:spPr>
          <a:xfrm>
            <a:off x="1422400" y="409074"/>
            <a:ext cx="10563727" cy="1143000"/>
          </a:xfrm>
        </p:spPr>
        <p:txBody>
          <a:bodyPr/>
          <a:lstStyle/>
          <a:p>
            <a:r>
              <a:rPr lang="en-US" sz="2800" dirty="0">
                <a:solidFill>
                  <a:srgbClr val="C00000"/>
                </a:solidFill>
              </a:rPr>
              <a:t>IEA Publications Supporting Research </a:t>
            </a:r>
            <a:br>
              <a:rPr lang="en-US" sz="2800" dirty="0">
                <a:solidFill>
                  <a:srgbClr val="C00000"/>
                </a:solidFill>
              </a:rPr>
            </a:br>
            <a:r>
              <a:rPr lang="en-US" sz="2800" dirty="0">
                <a:solidFill>
                  <a:srgbClr val="C00000"/>
                </a:solidFill>
              </a:rPr>
              <a:t>and Policy Discussions</a:t>
            </a:r>
          </a:p>
        </p:txBody>
      </p:sp>
      <p:sp>
        <p:nvSpPr>
          <p:cNvPr id="3" name="Content Placeholder 2">
            <a:extLst>
              <a:ext uri="{FF2B5EF4-FFF2-40B4-BE49-F238E27FC236}">
                <a16:creationId xmlns:a16="http://schemas.microsoft.com/office/drawing/2014/main" id="{0460DD97-191A-BF8F-A39F-A4004488BDD9}"/>
              </a:ext>
            </a:extLst>
          </p:cNvPr>
          <p:cNvSpPr>
            <a:spLocks noGrp="1"/>
          </p:cNvSpPr>
          <p:nvPr>
            <p:ph idx="1"/>
          </p:nvPr>
        </p:nvSpPr>
        <p:spPr>
          <a:xfrm>
            <a:off x="1422400" y="1891146"/>
            <a:ext cx="10363200" cy="3656013"/>
          </a:xfrm>
        </p:spPr>
        <p:txBody>
          <a:bodyPr/>
          <a:lstStyle/>
          <a:p>
            <a:r>
              <a:rPr lang="en-US" dirty="0"/>
              <a:t>PIRLS Insights Reports</a:t>
            </a:r>
          </a:p>
          <a:p>
            <a:r>
              <a:rPr lang="en-US" dirty="0"/>
              <a:t>IEA Compass: Briefs in Education</a:t>
            </a:r>
          </a:p>
          <a:p>
            <a:r>
              <a:rPr lang="en-US" dirty="0"/>
              <a:t>IEA Research for Educators</a:t>
            </a:r>
          </a:p>
          <a:p>
            <a:r>
              <a:rPr lang="en-US" dirty="0"/>
              <a:t>IEA Teacher Snippets</a:t>
            </a:r>
          </a:p>
          <a:p>
            <a:endParaRPr lang="en-US" dirty="0"/>
          </a:p>
        </p:txBody>
      </p:sp>
      <p:pic>
        <p:nvPicPr>
          <p:cNvPr id="5" name="Picture 4">
            <a:extLst>
              <a:ext uri="{FF2B5EF4-FFF2-40B4-BE49-F238E27FC236}">
                <a16:creationId xmlns:a16="http://schemas.microsoft.com/office/drawing/2014/main" id="{7927D4E8-0DB0-B371-0B0C-3E4D40CB50C9}"/>
              </a:ext>
            </a:extLst>
          </p:cNvPr>
          <p:cNvPicPr>
            <a:picLocks noChangeAspect="1"/>
          </p:cNvPicPr>
          <p:nvPr/>
        </p:nvPicPr>
        <p:blipFill>
          <a:blip r:embed="rId3"/>
          <a:srcRect l="5232" r="3704"/>
          <a:stretch>
            <a:fillRect/>
          </a:stretch>
        </p:blipFill>
        <p:spPr>
          <a:xfrm>
            <a:off x="9074118" y="1021945"/>
            <a:ext cx="2343850" cy="240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Connector 6">
            <a:extLst>
              <a:ext uri="{FF2B5EF4-FFF2-40B4-BE49-F238E27FC236}">
                <a16:creationId xmlns:a16="http://schemas.microsoft.com/office/drawing/2014/main" id="{9F18C2D8-A2F9-75E1-3333-73A97426D3D7}"/>
              </a:ext>
            </a:extLst>
          </p:cNvPr>
          <p:cNvCxnSpPr>
            <a:cxnSpLocks/>
          </p:cNvCxnSpPr>
          <p:nvPr/>
        </p:nvCxnSpPr>
        <p:spPr bwMode="auto">
          <a:xfrm flipV="1">
            <a:off x="6011779" y="2671011"/>
            <a:ext cx="2975810" cy="553452"/>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23A6BA1E-717C-C55B-95F6-9EDC19E0EF0C}"/>
              </a:ext>
            </a:extLst>
          </p:cNvPr>
          <p:cNvPicPr>
            <a:picLocks noChangeAspect="1"/>
          </p:cNvPicPr>
          <p:nvPr/>
        </p:nvPicPr>
        <p:blipFill>
          <a:blip r:embed="rId4"/>
          <a:stretch>
            <a:fillRect/>
          </a:stretch>
        </p:blipFill>
        <p:spPr>
          <a:xfrm>
            <a:off x="9074118" y="3479176"/>
            <a:ext cx="2343850" cy="240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Connector 13">
            <a:extLst>
              <a:ext uri="{FF2B5EF4-FFF2-40B4-BE49-F238E27FC236}">
                <a16:creationId xmlns:a16="http://schemas.microsoft.com/office/drawing/2014/main" id="{3A2E1349-2347-2DE6-A072-D238F00DB211}"/>
              </a:ext>
            </a:extLst>
          </p:cNvPr>
          <p:cNvCxnSpPr>
            <a:cxnSpLocks/>
          </p:cNvCxnSpPr>
          <p:nvPr/>
        </p:nvCxnSpPr>
        <p:spPr bwMode="auto">
          <a:xfrm>
            <a:off x="6011779" y="3344779"/>
            <a:ext cx="2975810" cy="950495"/>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0" name="Picture 19">
            <a:extLst>
              <a:ext uri="{FF2B5EF4-FFF2-40B4-BE49-F238E27FC236}">
                <a16:creationId xmlns:a16="http://schemas.microsoft.com/office/drawing/2014/main" id="{A6EBB8B7-7372-7312-83DF-21D4A48AC385}"/>
              </a:ext>
            </a:extLst>
          </p:cNvPr>
          <p:cNvPicPr>
            <a:picLocks noChangeAspect="1"/>
          </p:cNvPicPr>
          <p:nvPr/>
        </p:nvPicPr>
        <p:blipFill>
          <a:blip r:embed="rId5"/>
          <a:stretch>
            <a:fillRect/>
          </a:stretch>
        </p:blipFill>
        <p:spPr>
          <a:xfrm>
            <a:off x="4954928" y="3932599"/>
            <a:ext cx="1940643" cy="2394425"/>
          </a:xfrm>
          <a:prstGeom prst="rect">
            <a:avLst/>
          </a:prstGeom>
        </p:spPr>
      </p:pic>
      <p:sp>
        <p:nvSpPr>
          <p:cNvPr id="4" name="TextBox 3">
            <a:extLst>
              <a:ext uri="{FF2B5EF4-FFF2-40B4-BE49-F238E27FC236}">
                <a16:creationId xmlns:a16="http://schemas.microsoft.com/office/drawing/2014/main" id="{399FB9BB-AB21-A67D-6760-99CC252A747B}"/>
              </a:ext>
            </a:extLst>
          </p:cNvPr>
          <p:cNvSpPr txBox="1"/>
          <p:nvPr/>
        </p:nvSpPr>
        <p:spPr>
          <a:xfrm>
            <a:off x="422809" y="5793630"/>
            <a:ext cx="5221478" cy="461665"/>
          </a:xfrm>
          <a:prstGeom prst="rect">
            <a:avLst/>
          </a:prstGeom>
          <a:noFill/>
        </p:spPr>
        <p:txBody>
          <a:bodyPr wrap="square" rtlCol="0">
            <a:spAutoFit/>
          </a:bodyPr>
          <a:lstStyle/>
          <a:p>
            <a:r>
              <a:rPr lang="en-US" dirty="0"/>
              <a:t>https://www.iea.nl/publications</a:t>
            </a:r>
          </a:p>
        </p:txBody>
      </p:sp>
      <p:sp>
        <p:nvSpPr>
          <p:cNvPr id="8" name="TextBox 7">
            <a:extLst>
              <a:ext uri="{FF2B5EF4-FFF2-40B4-BE49-F238E27FC236}">
                <a16:creationId xmlns:a16="http://schemas.microsoft.com/office/drawing/2014/main" id="{7EE49519-02F9-BBC5-B119-0201E793855F}"/>
              </a:ext>
            </a:extLst>
          </p:cNvPr>
          <p:cNvSpPr txBox="1"/>
          <p:nvPr/>
        </p:nvSpPr>
        <p:spPr>
          <a:xfrm>
            <a:off x="406400" y="5331965"/>
            <a:ext cx="6093994" cy="461665"/>
          </a:xfrm>
          <a:prstGeom prst="rect">
            <a:avLst/>
          </a:prstGeom>
          <a:noFill/>
        </p:spPr>
        <p:txBody>
          <a:bodyPr wrap="square">
            <a:spAutoFit/>
          </a:bodyPr>
          <a:lstStyle/>
          <a:p>
            <a:r>
              <a:rPr lang="en-US" dirty="0"/>
              <a:t>https://pirls2021.org/insights/</a:t>
            </a:r>
          </a:p>
        </p:txBody>
      </p:sp>
    </p:spTree>
    <p:extLst>
      <p:ext uri="{BB962C8B-B14F-4D97-AF65-F5344CB8AC3E}">
        <p14:creationId xmlns:p14="http://schemas.microsoft.com/office/powerpoint/2010/main" val="36738464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E7FA-987F-AB9A-2B57-386B4C5904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828FD9-2F2F-2093-030E-F550F277E7B2}"/>
              </a:ext>
            </a:extLst>
          </p:cNvPr>
          <p:cNvSpPr>
            <a:spLocks noGrp="1"/>
          </p:cNvSpPr>
          <p:nvPr>
            <p:ph type="ctrTitle"/>
          </p:nvPr>
        </p:nvSpPr>
        <p:spPr/>
        <p:txBody>
          <a:bodyPr/>
          <a:lstStyle/>
          <a:p>
            <a:r>
              <a:rPr lang="en-US" dirty="0"/>
              <a:t>Summary and PIRLS 2026</a:t>
            </a:r>
          </a:p>
        </p:txBody>
      </p:sp>
    </p:spTree>
    <p:extLst>
      <p:ext uri="{BB962C8B-B14F-4D97-AF65-F5344CB8AC3E}">
        <p14:creationId xmlns:p14="http://schemas.microsoft.com/office/powerpoint/2010/main" val="5760084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013557" y="261119"/>
            <a:ext cx="7772400" cy="1143000"/>
          </a:xfrm>
        </p:spPr>
        <p:txBody>
          <a:bodyPr/>
          <a:lstStyle/>
          <a:p>
            <a:r>
              <a:rPr lang="en-US" dirty="0">
                <a:solidFill>
                  <a:srgbClr val="C00000"/>
                </a:solidFill>
              </a:rPr>
              <a:t>Summary</a:t>
            </a:r>
          </a:p>
        </p:txBody>
      </p:sp>
      <p:sp>
        <p:nvSpPr>
          <p:cNvPr id="13" name="Content Placeholder 2"/>
          <p:cNvSpPr txBox="1">
            <a:spLocks/>
          </p:cNvSpPr>
          <p:nvPr/>
        </p:nvSpPr>
        <p:spPr bwMode="auto">
          <a:xfrm rot="16200000">
            <a:off x="3647355" y="-716957"/>
            <a:ext cx="3983930" cy="7083081"/>
          </a:xfrm>
          <a:prstGeom prst="rect">
            <a:avLst/>
          </a:prstGeom>
          <a:noFill/>
          <a:ln w="9525">
            <a:noFill/>
            <a:miter lim="800000"/>
            <a:headEnd/>
            <a:tailEnd/>
          </a:ln>
        </p:spPr>
        <p:txBody>
          <a:bodyPr vert="eaVert"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r>
              <a:rPr lang="en-US" kern="0" dirty="0"/>
              <a:t>PIRLS provides system-level monitoring in a global context.</a:t>
            </a:r>
          </a:p>
          <a:p>
            <a:r>
              <a:rPr lang="en-US" kern="0" dirty="0"/>
              <a:t>Countries can use PIRLS to evaluate curriculum reform and other strategies addressing several aspects of reading comprehension and factors related to reading achievement.</a:t>
            </a:r>
          </a:p>
          <a:p>
            <a:r>
              <a:rPr lang="en-US" kern="0" dirty="0"/>
              <a:t>PIRLS should be only ONE source used to inform education policy; enhancing available information from other assessments, case studies, and stakeholder conversations. </a:t>
            </a:r>
          </a:p>
          <a:p>
            <a:endParaRPr lang="en-US" kern="0" dirty="0"/>
          </a:p>
          <a:p>
            <a:endParaRPr lang="en-US" kern="0" dirty="0"/>
          </a:p>
        </p:txBody>
      </p:sp>
      <p:pic>
        <p:nvPicPr>
          <p:cNvPr id="11" name="Content Placeholder 10">
            <a:extLst>
              <a:ext uri="{FF2B5EF4-FFF2-40B4-BE49-F238E27FC236}">
                <a16:creationId xmlns:a16="http://schemas.microsoft.com/office/drawing/2014/main" id="{36CB2A68-07B8-E465-9203-18CFA285A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80861" y="3896470"/>
            <a:ext cx="2744837" cy="2011035"/>
          </a:xfrm>
          <a:prstGeom prst="rect">
            <a:avLst/>
          </a:prstGeom>
          <a:noFill/>
          <a:ln w="9525">
            <a:noFill/>
            <a:miter lim="800000"/>
            <a:headEnd/>
            <a:tailEnd/>
          </a:ln>
        </p:spPr>
      </p:pic>
    </p:spTree>
    <p:extLst>
      <p:ext uri="{BB962C8B-B14F-4D97-AF65-F5344CB8AC3E}">
        <p14:creationId xmlns:p14="http://schemas.microsoft.com/office/powerpoint/2010/main" val="8841247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IEA’s Progress in International Reading Literacy Study</a:t>
            </a:r>
          </a:p>
        </p:txBody>
      </p:sp>
    </p:spTree>
    <p:extLst>
      <p:ext uri="{BB962C8B-B14F-4D97-AF65-F5344CB8AC3E}">
        <p14:creationId xmlns:p14="http://schemas.microsoft.com/office/powerpoint/2010/main" val="20718343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EC06-AD40-6CAA-66D5-FC110AEA017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0A88ACAD-B7B4-6299-7F7F-F6444F23EB40}"/>
              </a:ext>
            </a:extLst>
          </p:cNvPr>
          <p:cNvSpPr>
            <a:spLocks noGrp="1"/>
          </p:cNvSpPr>
          <p:nvPr>
            <p:ph type="title"/>
          </p:nvPr>
        </p:nvSpPr>
        <p:spPr>
          <a:xfrm>
            <a:off x="2013557" y="261119"/>
            <a:ext cx="8585170" cy="1143000"/>
          </a:xfrm>
        </p:spPr>
        <p:txBody>
          <a:bodyPr/>
          <a:lstStyle/>
          <a:p>
            <a:r>
              <a:rPr lang="en-US" dirty="0">
                <a:solidFill>
                  <a:srgbClr val="C00000"/>
                </a:solidFill>
              </a:rPr>
              <a:t>Upcoming PIRLS 2026 International Results and Database</a:t>
            </a:r>
          </a:p>
        </p:txBody>
      </p:sp>
      <p:sp>
        <p:nvSpPr>
          <p:cNvPr id="13" name="Content Placeholder 2">
            <a:extLst>
              <a:ext uri="{FF2B5EF4-FFF2-40B4-BE49-F238E27FC236}">
                <a16:creationId xmlns:a16="http://schemas.microsoft.com/office/drawing/2014/main" id="{10ACF411-E8C9-C96E-7CFB-FEC4A843505B}"/>
              </a:ext>
            </a:extLst>
          </p:cNvPr>
          <p:cNvSpPr txBox="1">
            <a:spLocks/>
          </p:cNvSpPr>
          <p:nvPr/>
        </p:nvSpPr>
        <p:spPr bwMode="auto">
          <a:xfrm rot="16200000">
            <a:off x="2986478" y="628627"/>
            <a:ext cx="3825040" cy="5770876"/>
          </a:xfrm>
          <a:prstGeom prst="rect">
            <a:avLst/>
          </a:prstGeom>
          <a:noFill/>
          <a:ln w="9525">
            <a:noFill/>
            <a:miter lim="800000"/>
            <a:headEnd/>
            <a:tailEnd/>
          </a:ln>
        </p:spPr>
        <p:txBody>
          <a:bodyPr vert="eaVert"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ts val="1000"/>
              </a:spcAft>
              <a:buChar char="•"/>
              <a:defRPr sz="2400">
                <a:solidFill>
                  <a:schemeClr val="tx1"/>
                </a:solidFill>
                <a:latin typeface="+mn-lt"/>
                <a:ea typeface="ＭＳ Ｐゴシック" charset="-128"/>
                <a:cs typeface="ＭＳ Ｐゴシック" charset="-128"/>
              </a:defRPr>
            </a:lvl1pPr>
            <a:lvl2pPr marL="747713" indent="-285750" algn="l" rtl="0" eaLnBrk="1" fontAlgn="base" hangingPunct="1">
              <a:spcBef>
                <a:spcPct val="20000"/>
              </a:spcBef>
              <a:spcAft>
                <a:spcPts val="1000"/>
              </a:spcAft>
              <a:buChar char="–"/>
              <a:defRPr sz="2000">
                <a:solidFill>
                  <a:schemeClr val="tx1"/>
                </a:solidFill>
                <a:latin typeface="+mn-lt"/>
                <a:ea typeface="ＭＳ Ｐゴシック" charset="-128"/>
              </a:defRPr>
            </a:lvl2pPr>
            <a:lvl3pPr marL="1143000" indent="-228600" algn="l" rtl="0" eaLnBrk="1" fontAlgn="base" hangingPunct="1">
              <a:spcBef>
                <a:spcPct val="20000"/>
              </a:spcBef>
              <a:spcAft>
                <a:spcPts val="1000"/>
              </a:spcAft>
              <a:buChar char="•"/>
              <a:defRPr>
                <a:solidFill>
                  <a:schemeClr val="tx1"/>
                </a:solidFill>
                <a:latin typeface="+mn-lt"/>
                <a:ea typeface="ＭＳ Ｐゴシック" charset="-128"/>
              </a:defRPr>
            </a:lvl3pPr>
            <a:lvl4pPr marL="1600200" indent="-228600" algn="l" rtl="0" eaLnBrk="1" fontAlgn="base" hangingPunct="1">
              <a:spcBef>
                <a:spcPct val="20000"/>
              </a:spcBef>
              <a:spcAft>
                <a:spcPts val="100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ts val="100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ts val="1000"/>
              </a:spcAft>
              <a:buChar char="»"/>
              <a:defRPr>
                <a:solidFill>
                  <a:schemeClr val="tx1"/>
                </a:solidFill>
                <a:latin typeface="+mn-lt"/>
              </a:defRPr>
            </a:lvl6pPr>
            <a:lvl7pPr marL="2971800" indent="-228600" algn="l" rtl="0" eaLnBrk="1" fontAlgn="base" hangingPunct="1">
              <a:spcBef>
                <a:spcPct val="20000"/>
              </a:spcBef>
              <a:spcAft>
                <a:spcPts val="1000"/>
              </a:spcAft>
              <a:buChar char="»"/>
              <a:defRPr>
                <a:solidFill>
                  <a:schemeClr val="tx1"/>
                </a:solidFill>
                <a:latin typeface="+mn-lt"/>
              </a:defRPr>
            </a:lvl7pPr>
            <a:lvl8pPr marL="3429000" indent="-228600" algn="l" rtl="0" eaLnBrk="1" fontAlgn="base" hangingPunct="1">
              <a:spcBef>
                <a:spcPct val="20000"/>
              </a:spcBef>
              <a:spcAft>
                <a:spcPts val="1000"/>
              </a:spcAft>
              <a:buChar char="»"/>
              <a:defRPr>
                <a:solidFill>
                  <a:schemeClr val="tx1"/>
                </a:solidFill>
                <a:latin typeface="+mn-lt"/>
              </a:defRPr>
            </a:lvl8pPr>
            <a:lvl9pPr marL="3886200" indent="-228600" algn="l" rtl="0" eaLnBrk="1" fontAlgn="base" hangingPunct="1">
              <a:spcBef>
                <a:spcPct val="20000"/>
              </a:spcBef>
              <a:spcAft>
                <a:spcPts val="1000"/>
              </a:spcAft>
              <a:buChar char="»"/>
              <a:defRPr>
                <a:solidFill>
                  <a:schemeClr val="tx1"/>
                </a:solidFill>
                <a:latin typeface="+mn-lt"/>
              </a:defRPr>
            </a:lvl9pPr>
          </a:lstStyle>
          <a:p>
            <a:r>
              <a:rPr lang="en-US" kern="0" dirty="0"/>
              <a:t>PIRLS 2026 is currently being administered in 57 countries</a:t>
            </a:r>
          </a:p>
          <a:p>
            <a:r>
              <a:rPr lang="en-US" kern="0" dirty="0"/>
              <a:t>The PIRLS 2026 Encyclopedia and Curriculum Questionnaire data will be available in November 2027</a:t>
            </a:r>
          </a:p>
          <a:p>
            <a:r>
              <a:rPr lang="en-US" kern="0" dirty="0"/>
              <a:t>International results will be published in December 2027</a:t>
            </a:r>
          </a:p>
          <a:p>
            <a:r>
              <a:rPr lang="en-US" kern="0" dirty="0"/>
              <a:t>The international database will be available to researchers in February 2028</a:t>
            </a:r>
          </a:p>
          <a:p>
            <a:endParaRPr lang="en-US" kern="0" dirty="0"/>
          </a:p>
        </p:txBody>
      </p:sp>
      <p:sp>
        <p:nvSpPr>
          <p:cNvPr id="2" name="Rectangle 1">
            <a:extLst>
              <a:ext uri="{FF2B5EF4-FFF2-40B4-BE49-F238E27FC236}">
                <a16:creationId xmlns:a16="http://schemas.microsoft.com/office/drawing/2014/main" id="{2EB1730D-C6B7-ECDB-72E1-4256CE0BDE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5645B73-5ADA-1969-ACFA-5949E541B82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58A2DB22-CFEF-F716-FAD1-94AC467CC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37" y="1721746"/>
            <a:ext cx="3584635" cy="3584635"/>
          </a:xfrm>
          <a:prstGeom prst="rect">
            <a:avLst/>
          </a:prstGeom>
        </p:spPr>
      </p:pic>
    </p:spTree>
    <p:extLst>
      <p:ext uri="{BB962C8B-B14F-4D97-AF65-F5344CB8AC3E}">
        <p14:creationId xmlns:p14="http://schemas.microsoft.com/office/powerpoint/2010/main" val="110445838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EA0852-ED78-16B2-01E1-AECBEEA4CA13}"/>
            </a:ext>
          </a:extLst>
        </p:cNvPr>
        <p:cNvGrpSpPr/>
        <p:nvPr/>
      </p:nvGrpSpPr>
      <p:grpSpPr>
        <a:xfrm>
          <a:off x="0" y="0"/>
          <a:ext cx="0" cy="0"/>
          <a:chOff x="0" y="0"/>
          <a:chExt cx="0" cy="0"/>
        </a:xfrm>
      </p:grpSpPr>
      <p:sp>
        <p:nvSpPr>
          <p:cNvPr id="152577" name="Title 1">
            <a:extLst>
              <a:ext uri="{FF2B5EF4-FFF2-40B4-BE49-F238E27FC236}">
                <a16:creationId xmlns:a16="http://schemas.microsoft.com/office/drawing/2014/main" id="{A9D790EC-D593-744B-A6C7-5448B8298B21}"/>
              </a:ext>
            </a:extLst>
          </p:cNvPr>
          <p:cNvSpPr>
            <a:spLocks noGrp="1"/>
          </p:cNvSpPr>
          <p:nvPr>
            <p:ph type="ctrTitle"/>
          </p:nvPr>
        </p:nvSpPr>
        <p:spPr>
          <a:xfrm>
            <a:off x="2209800" y="762000"/>
            <a:ext cx="7772400" cy="1600200"/>
          </a:xfrm>
          <a:effectLst>
            <a:outerShdw blurRad="50800" dist="63500" dir="2700000" algn="tl" rotWithShape="0">
              <a:schemeClr val="bg1">
                <a:alpha val="70000"/>
              </a:schemeClr>
            </a:outerShdw>
          </a:effectLst>
        </p:spPr>
        <p:txBody>
          <a:bodyPr/>
          <a:lstStyle/>
          <a:p>
            <a:pPr>
              <a:lnSpc>
                <a:spcPct val="120000"/>
              </a:lnSpc>
              <a:spcBef>
                <a:spcPts val="600"/>
              </a:spcBef>
              <a:defRPr/>
            </a:pPr>
            <a:r>
              <a:rPr lang="en-US" sz="4400" dirty="0"/>
              <a:t>THANK YOU!</a:t>
            </a:r>
            <a:endParaRPr lang="en-US" sz="4000" dirty="0"/>
          </a:p>
        </p:txBody>
      </p:sp>
      <p:sp>
        <p:nvSpPr>
          <p:cNvPr id="7" name="Title 1"/>
          <p:cNvSpPr txBox="1">
            <a:spLocks/>
          </p:cNvSpPr>
          <p:nvPr/>
        </p:nvSpPr>
        <p:spPr bwMode="auto">
          <a:xfrm>
            <a:off x="6501062" y="548316"/>
            <a:ext cx="5418221" cy="2528886"/>
          </a:xfrm>
          <a:prstGeom prst="rect">
            <a:avLst/>
          </a:prstGeom>
          <a:noFill/>
          <a:ln w="9525">
            <a:noFill/>
            <a:miter lim="800000"/>
            <a:headEnd/>
            <a:tailEnd/>
          </a:ln>
          <a:effectLst>
            <a:outerShdw blurRad="50800" dist="63500" dir="2700000" algn="ctr" rotWithShape="0">
              <a:schemeClr val="bg1">
                <a:alpha val="70000"/>
              </a:schemeClr>
            </a:outerShdw>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600" b="1">
                <a:solidFill>
                  <a:schemeClr val="bg1"/>
                </a:solidFill>
                <a:effectLst/>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2pPr>
            <a:lvl3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3pPr>
            <a:lvl4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4pPr>
            <a:lvl5pPr algn="l" rtl="0" eaLnBrk="1" fontAlgn="base" hangingPunct="1">
              <a:spcBef>
                <a:spcPct val="0"/>
              </a:spcBef>
              <a:spcAft>
                <a:spcPct val="0"/>
              </a:spcAft>
              <a:defRPr sz="3000" b="1">
                <a:solidFill>
                  <a:schemeClr val="bg1"/>
                </a:solidFill>
                <a:latin typeface="Verdana" pitchFamily="34" charset="0"/>
                <a:ea typeface="ＭＳ Ｐゴシック" charset="-128"/>
                <a:cs typeface="ＭＳ Ｐゴシック" charset="-128"/>
              </a:defRPr>
            </a:lvl5pPr>
            <a:lvl6pPr marL="457200" algn="l" rtl="0" eaLnBrk="1" fontAlgn="base" hangingPunct="1">
              <a:spcBef>
                <a:spcPct val="0"/>
              </a:spcBef>
              <a:spcAft>
                <a:spcPct val="0"/>
              </a:spcAft>
              <a:defRPr sz="3000" b="1">
                <a:solidFill>
                  <a:schemeClr val="bg1"/>
                </a:solidFill>
                <a:latin typeface="Verdana" pitchFamily="34" charset="0"/>
              </a:defRPr>
            </a:lvl6pPr>
            <a:lvl7pPr marL="914400" algn="l" rtl="0" eaLnBrk="1" fontAlgn="base" hangingPunct="1">
              <a:spcBef>
                <a:spcPct val="0"/>
              </a:spcBef>
              <a:spcAft>
                <a:spcPct val="0"/>
              </a:spcAft>
              <a:defRPr sz="3000" b="1">
                <a:solidFill>
                  <a:schemeClr val="bg1"/>
                </a:solidFill>
                <a:latin typeface="Verdana" pitchFamily="34" charset="0"/>
              </a:defRPr>
            </a:lvl7pPr>
            <a:lvl8pPr marL="1371600" algn="l" rtl="0" eaLnBrk="1" fontAlgn="base" hangingPunct="1">
              <a:spcBef>
                <a:spcPct val="0"/>
              </a:spcBef>
              <a:spcAft>
                <a:spcPct val="0"/>
              </a:spcAft>
              <a:defRPr sz="3000" b="1">
                <a:solidFill>
                  <a:schemeClr val="bg1"/>
                </a:solidFill>
                <a:latin typeface="Verdana" pitchFamily="34" charset="0"/>
              </a:defRPr>
            </a:lvl8pPr>
            <a:lvl9pPr marL="1828800" algn="l" rtl="0" eaLnBrk="1" fontAlgn="base" hangingPunct="1">
              <a:spcBef>
                <a:spcPct val="0"/>
              </a:spcBef>
              <a:spcAft>
                <a:spcPct val="0"/>
              </a:spcAft>
              <a:defRPr sz="3000" b="1">
                <a:solidFill>
                  <a:schemeClr val="bg1"/>
                </a:solidFill>
                <a:latin typeface="Verdana" pitchFamily="34" charset="0"/>
              </a:defRPr>
            </a:lvl9pPr>
          </a:lstStyle>
          <a:p>
            <a:pPr>
              <a:spcBef>
                <a:spcPts val="600"/>
              </a:spcBef>
              <a:defRPr/>
            </a:pPr>
            <a:r>
              <a:rPr lang="en-US" sz="4800" kern="0" dirty="0">
                <a:solidFill>
                  <a:srgbClr val="C00000"/>
                </a:solidFill>
              </a:rPr>
              <a:t>Thank You!</a:t>
            </a:r>
            <a:br>
              <a:rPr lang="en-US" sz="4800" kern="0" dirty="0">
                <a:solidFill>
                  <a:srgbClr val="C00000"/>
                </a:solidFill>
              </a:rPr>
            </a:br>
            <a:br>
              <a:rPr lang="en-US" sz="4000" kern="0" dirty="0">
                <a:solidFill>
                  <a:srgbClr val="677D94"/>
                </a:solidFill>
              </a:rPr>
            </a:br>
            <a:endParaRPr lang="en-US" sz="4000" kern="0" dirty="0">
              <a:solidFill>
                <a:srgbClr val="677D94"/>
              </a:solidFill>
            </a:endParaRPr>
          </a:p>
        </p:txBody>
      </p:sp>
      <p:sp>
        <p:nvSpPr>
          <p:cNvPr id="2" name="Rectangle 1">
            <a:extLst>
              <a:ext uri="{FF2B5EF4-FFF2-40B4-BE49-F238E27FC236}">
                <a16:creationId xmlns:a16="http://schemas.microsoft.com/office/drawing/2014/main" id="{024322DA-6DD5-3AE1-F31E-C3DBC8F012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AF64A4C0-B6E1-348F-E091-35107A4910BB}"/>
              </a:ext>
            </a:extLst>
          </p:cNvPr>
          <p:cNvSpPr txBox="1"/>
          <p:nvPr/>
        </p:nvSpPr>
        <p:spPr>
          <a:xfrm>
            <a:off x="3062037" y="3198168"/>
            <a:ext cx="6148136" cy="461665"/>
          </a:xfrm>
          <a:prstGeom prst="rect">
            <a:avLst/>
          </a:prstGeom>
          <a:noFill/>
        </p:spPr>
        <p:txBody>
          <a:bodyPr wrap="square">
            <a:spAutoFit/>
          </a:bodyPr>
          <a:lstStyle/>
          <a:p>
            <a:endParaRPr lang="en-US" dirty="0"/>
          </a:p>
        </p:txBody>
      </p:sp>
      <p:sp>
        <p:nvSpPr>
          <p:cNvPr id="5" name="Rectangle 4">
            <a:extLst>
              <a:ext uri="{FF2B5EF4-FFF2-40B4-BE49-F238E27FC236}">
                <a16:creationId xmlns:a16="http://schemas.microsoft.com/office/drawing/2014/main" id="{B2F033CC-E89F-EBAE-DFBD-6F77C3D796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AutoShape 3">
            <a:extLst>
              <a:ext uri="{FF2B5EF4-FFF2-40B4-BE49-F238E27FC236}">
                <a16:creationId xmlns:a16="http://schemas.microsoft.com/office/drawing/2014/main" id="{F8D8FA46-6513-F211-FB68-8DD1AE9E9C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A8EEFABA-7EC2-DEFE-D28E-5DEBD0B5E8C3}"/>
              </a:ext>
            </a:extLst>
          </p:cNvPr>
          <p:cNvSpPr>
            <a:spLocks noChangeArrowheads="1"/>
          </p:cNvSpPr>
          <p:nvPr/>
        </p:nvSpPr>
        <p:spPr bwMode="auto">
          <a:xfrm>
            <a:off x="152400" y="14036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326F15EB-38B2-431E-2EE5-2F7EDBCD5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 y="0"/>
            <a:ext cx="8835717" cy="6858000"/>
          </a:xfrm>
          <a:prstGeom prst="rect">
            <a:avLst/>
          </a:prstGeom>
        </p:spPr>
      </p:pic>
    </p:spTree>
    <p:extLst>
      <p:ext uri="{BB962C8B-B14F-4D97-AF65-F5344CB8AC3E}">
        <p14:creationId xmlns:p14="http://schemas.microsoft.com/office/powerpoint/2010/main" val="29179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What Is PIRLS?</a:t>
            </a:r>
          </a:p>
        </p:txBody>
      </p:sp>
      <p:sp>
        <p:nvSpPr>
          <p:cNvPr id="3" name="Content Placeholder 2">
            <a:extLst>
              <a:ext uri="{FF2B5EF4-FFF2-40B4-BE49-F238E27FC236}">
                <a16:creationId xmlns:a16="http://schemas.microsoft.com/office/drawing/2014/main" id="{1B59C9EC-E2A5-535E-164C-E73EDD4F2836}"/>
              </a:ext>
            </a:extLst>
          </p:cNvPr>
          <p:cNvSpPr>
            <a:spLocks noGrp="1"/>
          </p:cNvSpPr>
          <p:nvPr>
            <p:ph idx="1"/>
          </p:nvPr>
        </p:nvSpPr>
        <p:spPr>
          <a:xfrm>
            <a:off x="1422400" y="1828800"/>
            <a:ext cx="10363200" cy="3656013"/>
          </a:xfrm>
        </p:spPr>
        <p:txBody>
          <a:bodyPr/>
          <a:lstStyle/>
          <a:p>
            <a:r>
              <a:rPr lang="en-US" dirty="0"/>
              <a:t>An assessment of </a:t>
            </a:r>
            <a:r>
              <a:rPr lang="en-US" b="1" dirty="0"/>
              <a:t>reading achievement </a:t>
            </a:r>
            <a:r>
              <a:rPr lang="en-US" dirty="0"/>
              <a:t>at the fourth grade</a:t>
            </a:r>
          </a:p>
          <a:p>
            <a:r>
              <a:rPr lang="en-US" dirty="0"/>
              <a:t>Provides </a:t>
            </a:r>
            <a:r>
              <a:rPr lang="en-US" b="1" dirty="0"/>
              <a:t>contextual data </a:t>
            </a:r>
            <a:r>
              <a:rPr lang="en-US" dirty="0"/>
              <a:t>for a comprehensive picture</a:t>
            </a:r>
          </a:p>
          <a:p>
            <a:r>
              <a:rPr lang="en-US" dirty="0"/>
              <a:t>Targets the </a:t>
            </a:r>
            <a:r>
              <a:rPr lang="en-US" b="1" dirty="0"/>
              <a:t>fourth grade </a:t>
            </a:r>
            <a:r>
              <a:rPr lang="en-US" dirty="0"/>
              <a:t>as a critical point in reading education</a:t>
            </a:r>
          </a:p>
          <a:p>
            <a:r>
              <a:rPr lang="en-US" dirty="0"/>
              <a:t>Administered </a:t>
            </a:r>
            <a:r>
              <a:rPr lang="en-US" b="1" dirty="0"/>
              <a:t>every 5 years </a:t>
            </a:r>
            <a:r>
              <a:rPr lang="en-US" dirty="0"/>
              <a:t>since 2001</a:t>
            </a:r>
          </a:p>
          <a:p>
            <a:r>
              <a:rPr lang="en-US" dirty="0"/>
              <a:t> Offers </a:t>
            </a:r>
            <a:r>
              <a:rPr lang="en-US" b="1" dirty="0"/>
              <a:t>trends</a:t>
            </a:r>
            <a:r>
              <a:rPr lang="en-US" dirty="0"/>
              <a:t> for participating countries and benchmarking participants across the cycles</a:t>
            </a:r>
          </a:p>
        </p:txBody>
      </p:sp>
    </p:spTree>
    <p:extLst>
      <p:ext uri="{BB962C8B-B14F-4D97-AF65-F5344CB8AC3E}">
        <p14:creationId xmlns:p14="http://schemas.microsoft.com/office/powerpoint/2010/main" val="600611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4F9F-B15B-874B-326E-C6B492BA8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EDDE9-BA7D-72F4-86FE-B36D643A830F}"/>
              </a:ext>
            </a:extLst>
          </p:cNvPr>
          <p:cNvSpPr>
            <a:spLocks noGrp="1"/>
          </p:cNvSpPr>
          <p:nvPr>
            <p:ph type="title"/>
          </p:nvPr>
        </p:nvSpPr>
        <p:spPr/>
        <p:txBody>
          <a:bodyPr/>
          <a:lstStyle/>
          <a:p>
            <a:r>
              <a:rPr lang="en-US" dirty="0">
                <a:solidFill>
                  <a:srgbClr val="C00000"/>
                </a:solidFill>
              </a:rPr>
              <a:t>What Does PIRLS Assess?</a:t>
            </a:r>
          </a:p>
        </p:txBody>
      </p:sp>
      <p:sp>
        <p:nvSpPr>
          <p:cNvPr id="3" name="Content Placeholder 2">
            <a:extLst>
              <a:ext uri="{FF2B5EF4-FFF2-40B4-BE49-F238E27FC236}">
                <a16:creationId xmlns:a16="http://schemas.microsoft.com/office/drawing/2014/main" id="{C451B004-DF17-97FD-CE8F-24F75533F6A6}"/>
              </a:ext>
            </a:extLst>
          </p:cNvPr>
          <p:cNvSpPr>
            <a:spLocks noGrp="1"/>
          </p:cNvSpPr>
          <p:nvPr>
            <p:ph idx="1"/>
          </p:nvPr>
        </p:nvSpPr>
        <p:spPr>
          <a:xfrm>
            <a:off x="1422400" y="1684421"/>
            <a:ext cx="10363200" cy="4186989"/>
          </a:xfrm>
        </p:spPr>
        <p:txBody>
          <a:bodyPr/>
          <a:lstStyle/>
          <a:p>
            <a:r>
              <a:rPr lang="en-US" dirty="0"/>
              <a:t>PIRLS assesses reading comprehension as described in the PIRLS Reading Assessment Framework.</a:t>
            </a:r>
          </a:p>
          <a:p>
            <a:r>
              <a:rPr lang="en-US" dirty="0"/>
              <a:t>Reading literacy is defined as:</a:t>
            </a:r>
          </a:p>
          <a:p>
            <a:pPr marL="515938" lvl="1" indent="0">
              <a:buNone/>
            </a:pPr>
            <a:r>
              <a:rPr lang="en-US" i="1" dirty="0"/>
              <a:t>the ability to understand and use those written language forms required by society and/or valued by the individual. Readers can construct meaning from texts in a variety of forms. They read to learn, to participate in communities of readers in school and everyday life, and for enjoyment.</a:t>
            </a:r>
          </a:p>
          <a:p>
            <a:r>
              <a:rPr lang="en-US" dirty="0"/>
              <a:t>The framework is updated with each cycle to include current reading research and developments in reading education.</a:t>
            </a:r>
          </a:p>
          <a:p>
            <a:pPr marL="342900" indent="-342900"/>
            <a:endParaRPr lang="en-US" dirty="0"/>
          </a:p>
        </p:txBody>
      </p:sp>
    </p:spTree>
    <p:extLst>
      <p:ext uri="{BB962C8B-B14F-4D97-AF65-F5344CB8AC3E}">
        <p14:creationId xmlns:p14="http://schemas.microsoft.com/office/powerpoint/2010/main" val="11893162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EF5A-8897-55E5-3A42-F8E4F0C42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FD94C-74AA-C60E-1D06-083C68CA2964}"/>
              </a:ext>
            </a:extLst>
          </p:cNvPr>
          <p:cNvSpPr>
            <a:spLocks noGrp="1"/>
          </p:cNvSpPr>
          <p:nvPr>
            <p:ph type="title"/>
          </p:nvPr>
        </p:nvSpPr>
        <p:spPr/>
        <p:txBody>
          <a:bodyPr/>
          <a:lstStyle/>
          <a:p>
            <a:r>
              <a:rPr lang="en-US" dirty="0">
                <a:solidFill>
                  <a:srgbClr val="C00000"/>
                </a:solidFill>
              </a:rPr>
              <a:t>PIRLS Reading Achievement</a:t>
            </a:r>
          </a:p>
        </p:txBody>
      </p:sp>
      <p:sp>
        <p:nvSpPr>
          <p:cNvPr id="9" name="Content Placeholder 8">
            <a:extLst>
              <a:ext uri="{FF2B5EF4-FFF2-40B4-BE49-F238E27FC236}">
                <a16:creationId xmlns:a16="http://schemas.microsoft.com/office/drawing/2014/main" id="{8587F728-ADB4-3640-3D77-EF321D9823D6}"/>
              </a:ext>
            </a:extLst>
          </p:cNvPr>
          <p:cNvSpPr>
            <a:spLocks noGrp="1"/>
          </p:cNvSpPr>
          <p:nvPr>
            <p:ph sz="half" idx="2"/>
          </p:nvPr>
        </p:nvSpPr>
        <p:spPr>
          <a:xfrm>
            <a:off x="842211" y="1226243"/>
            <a:ext cx="3332747" cy="3543165"/>
          </a:xfrm>
        </p:spPr>
        <p:txBody>
          <a:bodyPr/>
          <a:lstStyle/>
          <a:p>
            <a:pPr marL="0" indent="0">
              <a:buNone/>
            </a:pPr>
            <a:r>
              <a:rPr lang="en-US" b="1" dirty="0">
                <a:solidFill>
                  <a:srgbClr val="C00000"/>
                </a:solidFill>
              </a:rPr>
              <a:t>Purposes for Reading</a:t>
            </a:r>
          </a:p>
          <a:p>
            <a:pPr lvl="1"/>
            <a:r>
              <a:rPr lang="en-US" dirty="0"/>
              <a:t>Literary Experience</a:t>
            </a:r>
          </a:p>
          <a:p>
            <a:pPr lvl="1"/>
            <a:r>
              <a:rPr lang="en-US" dirty="0"/>
              <a:t>Acquire and use Information</a:t>
            </a:r>
          </a:p>
        </p:txBody>
      </p:sp>
      <p:sp>
        <p:nvSpPr>
          <p:cNvPr id="10" name="Content Placeholder 9">
            <a:extLst>
              <a:ext uri="{FF2B5EF4-FFF2-40B4-BE49-F238E27FC236}">
                <a16:creationId xmlns:a16="http://schemas.microsoft.com/office/drawing/2014/main" id="{77AE9EE5-BECB-7D54-B5D2-2A98CC090417}"/>
              </a:ext>
            </a:extLst>
          </p:cNvPr>
          <p:cNvSpPr>
            <a:spLocks noGrp="1"/>
          </p:cNvSpPr>
          <p:nvPr>
            <p:ph sz="quarter" idx="4"/>
          </p:nvPr>
        </p:nvSpPr>
        <p:spPr>
          <a:xfrm>
            <a:off x="6533147" y="1122592"/>
            <a:ext cx="5213685" cy="3543165"/>
          </a:xfrm>
        </p:spPr>
        <p:txBody>
          <a:bodyPr/>
          <a:lstStyle/>
          <a:p>
            <a:pPr marL="0" indent="0">
              <a:buNone/>
            </a:pPr>
            <a:r>
              <a:rPr lang="en-US" b="1" dirty="0">
                <a:solidFill>
                  <a:srgbClr val="C00000"/>
                </a:solidFill>
              </a:rPr>
              <a:t>Processes of Comprehension</a:t>
            </a:r>
          </a:p>
          <a:p>
            <a:pPr lvl="1"/>
            <a:r>
              <a:rPr lang="en-US" dirty="0"/>
              <a:t>Focus on and Retrieve Explicitly Stated Information</a:t>
            </a:r>
          </a:p>
          <a:p>
            <a:pPr lvl="1"/>
            <a:r>
              <a:rPr lang="en-US" dirty="0"/>
              <a:t>Make Straightforward Inferences</a:t>
            </a:r>
          </a:p>
          <a:p>
            <a:pPr lvl="1"/>
            <a:r>
              <a:rPr lang="en-US" dirty="0"/>
              <a:t>Interpret and Integrate Ideas and Information</a:t>
            </a:r>
          </a:p>
          <a:p>
            <a:pPr lvl="1"/>
            <a:r>
              <a:rPr lang="en-US" dirty="0"/>
              <a:t>Evaluate and Critique Content and Textual Elements</a:t>
            </a:r>
          </a:p>
        </p:txBody>
      </p:sp>
      <p:sp>
        <p:nvSpPr>
          <p:cNvPr id="3" name="TextBox 2">
            <a:extLst>
              <a:ext uri="{FF2B5EF4-FFF2-40B4-BE49-F238E27FC236}">
                <a16:creationId xmlns:a16="http://schemas.microsoft.com/office/drawing/2014/main" id="{93A6A14C-A759-0EDF-A16B-52A23E31E509}"/>
              </a:ext>
            </a:extLst>
          </p:cNvPr>
          <p:cNvSpPr txBox="1"/>
          <p:nvPr/>
        </p:nvSpPr>
        <p:spPr>
          <a:xfrm>
            <a:off x="842211" y="5103463"/>
            <a:ext cx="10335126" cy="830997"/>
          </a:xfrm>
          <a:prstGeom prst="rect">
            <a:avLst/>
          </a:prstGeom>
          <a:noFill/>
        </p:spPr>
        <p:txBody>
          <a:bodyPr wrap="square" rtlCol="0">
            <a:spAutoFit/>
          </a:bodyPr>
          <a:lstStyle/>
          <a:p>
            <a:r>
              <a:rPr lang="en-US" dirty="0"/>
              <a:t>Literary passages and information texts (including online tasks) represent a range of engaging content and reflect students’ authentic reading experiences</a:t>
            </a:r>
          </a:p>
        </p:txBody>
      </p:sp>
      <p:pic>
        <p:nvPicPr>
          <p:cNvPr id="5" name="Graphic 4">
            <a:extLst>
              <a:ext uri="{FF2B5EF4-FFF2-40B4-BE49-F238E27FC236}">
                <a16:creationId xmlns:a16="http://schemas.microsoft.com/office/drawing/2014/main" id="{0E9C8D48-A4B7-D883-DFC7-DC58053CF9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01503" y="1675219"/>
            <a:ext cx="2705100" cy="2705100"/>
          </a:xfrm>
          <a:prstGeom prst="rect">
            <a:avLst/>
          </a:prstGeom>
        </p:spPr>
      </p:pic>
    </p:spTree>
    <p:extLst>
      <p:ext uri="{BB962C8B-B14F-4D97-AF65-F5344CB8AC3E}">
        <p14:creationId xmlns:p14="http://schemas.microsoft.com/office/powerpoint/2010/main" val="36513471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C663-36D6-181A-A963-C2E25E31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33D8F-0311-63E5-8554-0A77E385DFF2}"/>
              </a:ext>
            </a:extLst>
          </p:cNvPr>
          <p:cNvSpPr>
            <a:spLocks noGrp="1"/>
          </p:cNvSpPr>
          <p:nvPr>
            <p:ph type="title"/>
          </p:nvPr>
        </p:nvSpPr>
        <p:spPr>
          <a:xfrm>
            <a:off x="2209800" y="288758"/>
            <a:ext cx="7772400" cy="1143000"/>
          </a:xfrm>
        </p:spPr>
        <p:txBody>
          <a:bodyPr/>
          <a:lstStyle/>
          <a:p>
            <a:r>
              <a:rPr lang="en-US" dirty="0">
                <a:solidFill>
                  <a:srgbClr val="C00000"/>
                </a:solidFill>
              </a:rPr>
              <a:t>PIRLS Contextual Questionnaires</a:t>
            </a:r>
          </a:p>
        </p:txBody>
      </p:sp>
      <p:sp>
        <p:nvSpPr>
          <p:cNvPr id="8" name="Content Placeholder 7">
            <a:extLst>
              <a:ext uri="{FF2B5EF4-FFF2-40B4-BE49-F238E27FC236}">
                <a16:creationId xmlns:a16="http://schemas.microsoft.com/office/drawing/2014/main" id="{CA964494-FE49-E573-5985-90B013C4D2B2}"/>
              </a:ext>
            </a:extLst>
          </p:cNvPr>
          <p:cNvSpPr>
            <a:spLocks noGrp="1"/>
          </p:cNvSpPr>
          <p:nvPr>
            <p:ph idx="1"/>
          </p:nvPr>
        </p:nvSpPr>
        <p:spPr>
          <a:xfrm>
            <a:off x="904373" y="993722"/>
            <a:ext cx="10383253" cy="4870556"/>
          </a:xfrm>
        </p:spPr>
        <p:txBody>
          <a:bodyPr/>
          <a:lstStyle/>
          <a:p>
            <a:r>
              <a:rPr lang="en-US" dirty="0"/>
              <a:t>Student Questionnaire</a:t>
            </a:r>
          </a:p>
          <a:p>
            <a:pPr lvl="1"/>
            <a:r>
              <a:rPr lang="en-US" dirty="0"/>
              <a:t>Students’ home environment, experiences in school, and reading attitudes and habits outside of school</a:t>
            </a:r>
          </a:p>
          <a:p>
            <a:r>
              <a:rPr lang="en-US" dirty="0"/>
              <a:t>Home Questionnaire (Parents/Primary Caregivers)</a:t>
            </a:r>
          </a:p>
          <a:p>
            <a:pPr lvl="1"/>
            <a:r>
              <a:rPr lang="en-US" dirty="0"/>
              <a:t>Home environment, students’ early childhood education, parents’ education and occupation, and parents’ reading activities and attitudes</a:t>
            </a:r>
          </a:p>
          <a:p>
            <a:r>
              <a:rPr lang="en-US" dirty="0"/>
              <a:t>Teacher Questionnaire (Students’ Primary Reading Teachers)</a:t>
            </a:r>
          </a:p>
          <a:p>
            <a:pPr lvl="1"/>
            <a:r>
              <a:rPr lang="en-US" dirty="0"/>
              <a:t>Classroom contexts for reading instruction and teacher characteristics</a:t>
            </a:r>
          </a:p>
          <a:p>
            <a:r>
              <a:rPr lang="en-US" dirty="0"/>
              <a:t>School Questionnaire (School Principals)</a:t>
            </a:r>
          </a:p>
          <a:p>
            <a:pPr lvl="1"/>
            <a:r>
              <a:rPr lang="en-US" dirty="0"/>
              <a:t>School characteristics and availability of school resources</a:t>
            </a:r>
          </a:p>
        </p:txBody>
      </p:sp>
      <p:sp>
        <p:nvSpPr>
          <p:cNvPr id="11" name="TextBox 10">
            <a:extLst>
              <a:ext uri="{FF2B5EF4-FFF2-40B4-BE49-F238E27FC236}">
                <a16:creationId xmlns:a16="http://schemas.microsoft.com/office/drawing/2014/main" id="{8EE1826E-C063-59DC-B900-FA9C2BD3F23D}"/>
              </a:ext>
            </a:extLst>
          </p:cNvPr>
          <p:cNvSpPr txBox="1"/>
          <p:nvPr/>
        </p:nvSpPr>
        <p:spPr>
          <a:xfrm>
            <a:off x="904373" y="5864278"/>
            <a:ext cx="10732168" cy="400110"/>
          </a:xfrm>
          <a:prstGeom prst="rect">
            <a:avLst/>
          </a:prstGeom>
          <a:noFill/>
        </p:spPr>
        <p:txBody>
          <a:bodyPr wrap="square" rtlCol="0">
            <a:spAutoFit/>
          </a:bodyPr>
          <a:lstStyle/>
          <a:p>
            <a:r>
              <a:rPr lang="en-US" sz="2000" i="1" dirty="0">
                <a:solidFill>
                  <a:srgbClr val="C70034"/>
                </a:solidFill>
                <a:latin typeface="+mn-lt"/>
              </a:rPr>
              <a:t>Contextual Framework reviewed and updated with every cycle</a:t>
            </a:r>
          </a:p>
        </p:txBody>
      </p:sp>
    </p:spTree>
    <p:extLst>
      <p:ext uri="{BB962C8B-B14F-4D97-AF65-F5344CB8AC3E}">
        <p14:creationId xmlns:p14="http://schemas.microsoft.com/office/powerpoint/2010/main" val="12600898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01DDA-8FDB-F28A-4214-4E55032869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A35521-018A-102E-2465-428C2D99CDB9}"/>
              </a:ext>
            </a:extLst>
          </p:cNvPr>
          <p:cNvSpPr>
            <a:spLocks noGrp="1"/>
          </p:cNvSpPr>
          <p:nvPr>
            <p:ph type="ctrTitle"/>
          </p:nvPr>
        </p:nvSpPr>
        <p:spPr/>
        <p:txBody>
          <a:bodyPr/>
          <a:lstStyle/>
          <a:p>
            <a:r>
              <a:rPr lang="en-US" dirty="0"/>
              <a:t>The PIRLS Encyclopedia:</a:t>
            </a:r>
            <a:br>
              <a:rPr lang="en-US" dirty="0"/>
            </a:br>
            <a:r>
              <a:rPr lang="en-US" dirty="0"/>
              <a:t>Describing Education Policy </a:t>
            </a:r>
            <a:br>
              <a:rPr lang="en-US" dirty="0"/>
            </a:br>
            <a:r>
              <a:rPr lang="en-US" dirty="0"/>
              <a:t>and Reading Curricula</a:t>
            </a:r>
          </a:p>
        </p:txBody>
      </p:sp>
    </p:spTree>
    <p:extLst>
      <p:ext uri="{BB962C8B-B14F-4D97-AF65-F5344CB8AC3E}">
        <p14:creationId xmlns:p14="http://schemas.microsoft.com/office/powerpoint/2010/main" val="27431037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D801-4B90-03B8-A0F3-41831EACCE71}"/>
              </a:ext>
            </a:extLst>
          </p:cNvPr>
          <p:cNvSpPr>
            <a:spLocks noGrp="1"/>
          </p:cNvSpPr>
          <p:nvPr>
            <p:ph type="title"/>
          </p:nvPr>
        </p:nvSpPr>
        <p:spPr>
          <a:xfrm>
            <a:off x="986590" y="274638"/>
            <a:ext cx="10595810" cy="1143000"/>
          </a:xfrm>
        </p:spPr>
        <p:txBody>
          <a:bodyPr/>
          <a:lstStyle/>
          <a:p>
            <a:r>
              <a:rPr lang="en-US" dirty="0">
                <a:solidFill>
                  <a:srgbClr val="C00000"/>
                </a:solidFill>
              </a:rPr>
              <a:t>The PIRLS Encyclopedia: Education Policy and Curriculum in Reading</a:t>
            </a:r>
          </a:p>
        </p:txBody>
      </p:sp>
      <p:sp>
        <p:nvSpPr>
          <p:cNvPr id="3" name="Text Placeholder 2">
            <a:extLst>
              <a:ext uri="{FF2B5EF4-FFF2-40B4-BE49-F238E27FC236}">
                <a16:creationId xmlns:a16="http://schemas.microsoft.com/office/drawing/2014/main" id="{7FE65E6A-9A29-19BB-F2B6-CB8BEE451477}"/>
              </a:ext>
            </a:extLst>
          </p:cNvPr>
          <p:cNvSpPr>
            <a:spLocks noGrp="1"/>
          </p:cNvSpPr>
          <p:nvPr>
            <p:ph type="body" idx="1"/>
          </p:nvPr>
        </p:nvSpPr>
        <p:spPr>
          <a:xfrm>
            <a:off x="609600" y="1417638"/>
            <a:ext cx="5386917" cy="639762"/>
          </a:xfrm>
        </p:spPr>
        <p:txBody>
          <a:bodyPr/>
          <a:lstStyle/>
          <a:p>
            <a:r>
              <a:rPr lang="en-US" dirty="0">
                <a:solidFill>
                  <a:srgbClr val="C00000"/>
                </a:solidFill>
              </a:rPr>
              <a:t>Curriculum Questionnaire</a:t>
            </a:r>
            <a:r>
              <a:rPr lang="en-US" dirty="0"/>
              <a:t>	</a:t>
            </a:r>
          </a:p>
        </p:txBody>
      </p:sp>
      <p:sp>
        <p:nvSpPr>
          <p:cNvPr id="7" name="Content Placeholder 6">
            <a:extLst>
              <a:ext uri="{FF2B5EF4-FFF2-40B4-BE49-F238E27FC236}">
                <a16:creationId xmlns:a16="http://schemas.microsoft.com/office/drawing/2014/main" id="{3F14F7EB-0636-511E-CF70-D4D8DA4760B7}"/>
              </a:ext>
            </a:extLst>
          </p:cNvPr>
          <p:cNvSpPr>
            <a:spLocks noGrp="1"/>
          </p:cNvSpPr>
          <p:nvPr>
            <p:ph sz="half" idx="2"/>
          </p:nvPr>
        </p:nvSpPr>
        <p:spPr/>
        <p:txBody>
          <a:bodyPr/>
          <a:lstStyle/>
          <a:p>
            <a:r>
              <a:rPr lang="en-US" dirty="0"/>
              <a:t>Background information about language/reading curricula and education policies</a:t>
            </a:r>
          </a:p>
          <a:p>
            <a:pPr lvl="1"/>
            <a:r>
              <a:rPr lang="en-US" dirty="0"/>
              <a:t>School entry policies</a:t>
            </a:r>
          </a:p>
          <a:p>
            <a:pPr lvl="1"/>
            <a:r>
              <a:rPr lang="en-US" dirty="0"/>
              <a:t>Language of Instruction</a:t>
            </a:r>
          </a:p>
          <a:p>
            <a:pPr lvl="1"/>
            <a:r>
              <a:rPr lang="en-US" dirty="0"/>
              <a:t>Fourth Grade Language/Reading Curriculum</a:t>
            </a:r>
          </a:p>
          <a:p>
            <a:pPr lvl="1"/>
            <a:r>
              <a:rPr lang="en-US" dirty="0"/>
              <a:t>Teacher and Principal Preparation</a:t>
            </a:r>
          </a:p>
        </p:txBody>
      </p:sp>
      <p:sp>
        <p:nvSpPr>
          <p:cNvPr id="8" name="Text Placeholder 7">
            <a:extLst>
              <a:ext uri="{FF2B5EF4-FFF2-40B4-BE49-F238E27FC236}">
                <a16:creationId xmlns:a16="http://schemas.microsoft.com/office/drawing/2014/main" id="{7E36CA1B-4F37-4CBC-FEAA-F695A8221065}"/>
              </a:ext>
            </a:extLst>
          </p:cNvPr>
          <p:cNvSpPr>
            <a:spLocks noGrp="1"/>
          </p:cNvSpPr>
          <p:nvPr>
            <p:ph type="body" sz="quarter" idx="3"/>
          </p:nvPr>
        </p:nvSpPr>
        <p:spPr>
          <a:xfrm>
            <a:off x="6193367" y="1417638"/>
            <a:ext cx="5389033" cy="639762"/>
          </a:xfrm>
        </p:spPr>
        <p:txBody>
          <a:bodyPr/>
          <a:lstStyle/>
          <a:p>
            <a:r>
              <a:rPr lang="en-US" dirty="0">
                <a:solidFill>
                  <a:srgbClr val="C00000"/>
                </a:solidFill>
              </a:rPr>
              <a:t>Country Chapters</a:t>
            </a:r>
          </a:p>
        </p:txBody>
      </p:sp>
      <p:sp>
        <p:nvSpPr>
          <p:cNvPr id="9" name="Content Placeholder 8">
            <a:extLst>
              <a:ext uri="{FF2B5EF4-FFF2-40B4-BE49-F238E27FC236}">
                <a16:creationId xmlns:a16="http://schemas.microsoft.com/office/drawing/2014/main" id="{6B2ED7DD-FE71-086E-CE10-2EB9236A57C0}"/>
              </a:ext>
            </a:extLst>
          </p:cNvPr>
          <p:cNvSpPr>
            <a:spLocks noGrp="1"/>
          </p:cNvSpPr>
          <p:nvPr>
            <p:ph sz="quarter" idx="4"/>
          </p:nvPr>
        </p:nvSpPr>
        <p:spPr/>
        <p:txBody>
          <a:bodyPr/>
          <a:lstStyle/>
          <a:p>
            <a:r>
              <a:rPr lang="en-US" dirty="0"/>
              <a:t>Descriptions of the structure and organization of the country’s education system</a:t>
            </a:r>
          </a:p>
          <a:p>
            <a:r>
              <a:rPr lang="en-US" dirty="0"/>
              <a:t>Details of the reading curriculum</a:t>
            </a:r>
          </a:p>
          <a:p>
            <a:r>
              <a:rPr lang="en-US" dirty="0"/>
              <a:t>Professional development for teachers and school leadership</a:t>
            </a:r>
          </a:p>
          <a:p>
            <a:r>
              <a:rPr lang="en-US" dirty="0"/>
              <a:t>Information about reading initiatives</a:t>
            </a:r>
          </a:p>
          <a:p>
            <a:endParaRPr lang="en-US" dirty="0"/>
          </a:p>
        </p:txBody>
      </p:sp>
    </p:spTree>
    <p:extLst>
      <p:ext uri="{BB962C8B-B14F-4D97-AF65-F5344CB8AC3E}">
        <p14:creationId xmlns:p14="http://schemas.microsoft.com/office/powerpoint/2010/main" val="176549375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essons from TIMSS and PIRLS for Re-Imagining Education&amp;quot;&quot;/&gt;&lt;property id=&quot;20307&quot; value=&quot;405&quot;/&gt;&lt;/object&gt;&lt;object type=&quot;3&quot; unique_id=&quot;10005&quot;&gt;&lt;property id=&quot;20148&quot; value=&quot;5&quot;/&gt;&lt;property id=&quot;20300&quot; value=&quot;Slide 2 - &amp;quot;Overview of TIMSS&amp;quot;&quot;/&gt;&lt;property id=&quot;20307&quot; value=&quot;412&quot;/&gt;&lt;/object&gt;&lt;object type=&quot;3&quot; unique_id=&quot;10006&quot;&gt;&lt;property id=&quot;20148&quot; value=&quot;5&quot;/&gt;&lt;property id=&quot;20300&quot; value=&quot;Slide 3&quot;/&gt;&lt;property id=&quot;20307&quot; value=&quot;369&quot;/&gt;&lt;/object&gt;&lt;object type=&quot;3&quot; unique_id=&quot;10007&quot;&gt;&lt;property id=&quot;20148&quot; value=&quot;5&quot;/&gt;&lt;property id=&quot;20300&quot; value=&quot;Slide 4 - &amp;quot;Overview of PIRLS&amp;quot;&quot;/&gt;&lt;property id=&quot;20307&quot; value=&quot;407&quot;/&gt;&lt;/object&gt;&lt;object type=&quot;3&quot; unique_id=&quot;10008&quot;&gt;&lt;property id=&quot;20148&quot; value=&quot;5&quot;/&gt;&lt;property id=&quot;20300&quot; value=&quot;Slide 5&quot;/&gt;&lt;property id=&quot;20307&quot; value=&quot;409&quot;/&gt;&lt;/object&gt;&lt;object type=&quot;3&quot; unique_id=&quot;10009&quot;&gt;&lt;property id=&quot;20148&quot; value=&quot;5&quot;/&gt;&lt;property id=&quot;20300&quot; value=&quot;Slide 6 - &amp;quot;prePIRLS&amp;quot;&quot;/&gt;&lt;property id=&quot;20307&quot; value=&quot;410&quot;/&gt;&lt;/object&gt;&lt;object type=&quot;3&quot; unique_id=&quot;10010&quot;&gt;&lt;property id=&quot;20148&quot; value=&quot;5&quot;/&gt;&lt;property id=&quot;20300&quot; value=&quot;Slide 7 - &amp;quot;TIMSS and PIRLS&amp;quot;&quot;/&gt;&lt;property id=&quot;20307&quot; value=&quot;460&quot;/&gt;&lt;/object&gt;&lt;object type=&quot;3&quot; unique_id=&quot;10011&quot;&gt;&lt;property id=&quot;20148&quot; value=&quot;5&quot;/&gt;&lt;property id=&quot;20300&quot; value=&quot;Slide 8 - &amp;quot;Frameworks for 2011&amp;quot;&quot;/&gt;&lt;property id=&quot;20307&quot; value=&quot;461&quot;/&gt;&lt;/object&gt;&lt;object type=&quot;3&quot; unique_id=&quot;10012&quot;&gt;&lt;property id=&quot;20148&quot; value=&quot;5&quot;/&gt;&lt;property id=&quot;20300&quot; value=&quot;Slide 9&quot;/&gt;&lt;property id=&quot;20307&quot; value=&quot;413&quot;/&gt;&lt;/object&gt;&lt;object type=&quot;3&quot; unique_id=&quot;10013&quot;&gt;&lt;property id=&quot;20148&quot; value=&quot;5&quot;/&gt;&lt;property id=&quot;20300&quot; value=&quot;Slide 10&quot;/&gt;&lt;property id=&quot;20307&quot; value=&quot;414&quot;/&gt;&lt;/object&gt;&lt;object type=&quot;3&quot; unique_id=&quot;10014&quot;&gt;&lt;property id=&quot;20148&quot; value=&quot;5&quot;/&gt;&lt;property id=&quot;20300&quot; value=&quot;Slide 11&quot;/&gt;&lt;property id=&quot;20307&quot; value=&quot;415&quot;/&gt;&lt;/object&gt;&lt;object type=&quot;3&quot; unique_id=&quot;10015&quot;&gt;&lt;property id=&quot;20148&quot; value=&quot;5&quot;/&gt;&lt;property id=&quot;20300&quot; value=&quot;Slide 12&quot;/&gt;&lt;property id=&quot;20307&quot; value=&quot;416&quot;/&gt;&lt;/object&gt;&lt;object type=&quot;3&quot; unique_id=&quot;10016&quot;&gt;&lt;property id=&quot;20148&quot; value=&quot;5&quot;/&gt;&lt;property id=&quot;20300&quot; value=&quot;Slide 13&quot;/&gt;&lt;property id=&quot;20307&quot; value=&quot;417&quot;/&gt;&lt;/object&gt;&lt;object type=&quot;3&quot; unique_id=&quot;10017&quot;&gt;&lt;property id=&quot;20148&quot; value=&quot;5&quot;/&gt;&lt;property id=&quot;20300&quot; value=&quot;Slide 14 - &amp;quot;8th Grade TIMSS 2007 Mathematics International Benchmarks&amp;quot;&quot;/&gt;&lt;property id=&quot;20307&quot; value=&quot;423&quot;/&gt;&lt;/object&gt;&lt;object type=&quot;3&quot; unique_id=&quot;10018&quot;&gt;&lt;property id=&quot;20148&quot; value=&quot;5&quot;/&gt;&lt;property id=&quot;20300&quot; value=&quot;Slide 15&quot;/&gt;&lt;property id=&quot;20307&quot; value=&quot;424&quot;/&gt;&lt;/object&gt;&lt;object type=&quot;3&quot; unique_id=&quot;10019&quot;&gt;&lt;property id=&quot;20148&quot; value=&quot;5&quot;/&gt;&lt;property id=&quot;20300&quot; value=&quot;Slide 16&quot;/&gt;&lt;property id=&quot;20307&quot; value=&quot;462&quot;/&gt;&lt;/object&gt;&lt;object type=&quot;3&quot; unique_id=&quot;10020&quot;&gt;&lt;property id=&quot;20148&quot; value=&quot;5&quot;/&gt;&lt;property id=&quot;20300&quot; value=&quot;Slide 17&quot;/&gt;&lt;property id=&quot;20307&quot; value=&quot;463&quot;/&gt;&lt;/object&gt;&lt;object type=&quot;3&quot; unique_id=&quot;10021&quot;&gt;&lt;property id=&quot;20148&quot; value=&quot;5&quot;/&gt;&lt;property id=&quot;20300&quot; value=&quot;Slide 18&quot;/&gt;&lt;property id=&quot;20307&quot; value=&quot;426&quot;/&gt;&lt;/object&gt;&lt;object type=&quot;3&quot; unique_id=&quot;10022&quot;&gt;&lt;property id=&quot;20148&quot; value=&quot;5&quot;/&gt;&lt;property id=&quot;20300&quot; value=&quot;Slide 19 - &amp;quot;Hypotheses from East Asian Roundtable – NIE, Singapore&amp;quot;&quot;/&gt;&lt;property id=&quot;20307&quot; value=&quot;427&quot;/&gt;&lt;/object&gt;&lt;object type=&quot;3&quot; unique_id=&quot;10023&quot;&gt;&lt;property id=&quot;20148&quot; value=&quot;5&quot;/&gt;&lt;property id=&quot;20300&quot; value=&quot;Slide 20&quot;/&gt;&lt;property id=&quot;20307&quot; value=&quot;428&quot;/&gt;&lt;/object&gt;&lt;object type=&quot;3&quot; unique_id=&quot;10024&quot;&gt;&lt;property id=&quot;20148&quot; value=&quot;5&quot;/&gt;&lt;property id=&quot;20300&quot; value=&quot;Slide 21 - &amp;quot;Trends in TIMSS&amp;quot;&quot;/&gt;&lt;property id=&quot;20307&quot; value=&quot;429&quot;/&gt;&lt;/object&gt;&lt;object type=&quot;3&quot; unique_id=&quot;10025&quot;&gt;&lt;property id=&quot;20148&quot; value=&quot;5&quot;/&gt;&lt;property id=&quot;20300&quot; value=&quot;Slide 22&quot;/&gt;&lt;property id=&quot;20307&quot; value=&quot;430&quot;/&gt;&lt;/object&gt;&lt;object type=&quot;3&quot; unique_id=&quot;10026&quot;&gt;&lt;property id=&quot;20148&quot; value=&quot;5&quot;/&gt;&lt;property id=&quot;20300&quot; value=&quot;Slide 23&quot;/&gt;&lt;property id=&quot;20307&quot; value=&quot;431&quot;/&gt;&lt;/object&gt;&lt;object type=&quot;3&quot; unique_id=&quot;10027&quot;&gt;&lt;property id=&quot;20148&quot; value=&quot;5&quot;/&gt;&lt;property id=&quot;20300&quot; value=&quot;Slide 24&quot;/&gt;&lt;property id=&quot;20307&quot; value=&quot;432&quot;/&gt;&lt;/object&gt;&lt;object type=&quot;3&quot; unique_id=&quot;10028&quot;&gt;&lt;property id=&quot;20148&quot; value=&quot;5&quot;/&gt;&lt;property id=&quot;20300&quot; value=&quot;Slide 25 - &amp;quot;Trends in Performance at the TIMSS International Benchmarks – Mathematics 8th Grade&amp;quot;&quot;/&gt;&lt;property id=&quot;20307&quot; value=&quot;433&quot;/&gt;&lt;/object&gt;&lt;object type=&quot;3&quot; unique_id=&quot;10029&quot;&gt;&lt;property id=&quot;20148&quot; value=&quot;5&quot;/&gt;&lt;property id=&quot;20300&quot; value=&quot;Slide 26&quot;/&gt;&lt;property id=&quot;20307&quot; value=&quot;434&quot;/&gt;&lt;/object&gt;&lt;object type=&quot;3&quot; unique_id=&quot;10030&quot;&gt;&lt;property id=&quot;20148&quot; value=&quot;5&quot;/&gt;&lt;property id=&quot;20300&quot; value=&quot;Slide 27&quot;/&gt;&lt;property id=&quot;20307&quot; value=&quot;435&quot;/&gt;&lt;/object&gt;&lt;object type=&quot;3&quot; unique_id=&quot;10031&quot;&gt;&lt;property id=&quot;20148&quot; value=&quot;5&quot;/&gt;&lt;property id=&quot;20300&quot; value=&quot;Slide 28 - &amp;quot;Areas of concern from TIMSS Advanced 2008&amp;quot;&quot;/&gt;&lt;property id=&quot;20307&quot; value=&quot;393&quot;/&gt;&lt;/object&gt;&lt;object type=&quot;3&quot; unique_id=&quot;10032&quot;&gt;&lt;property id=&quot;20148&quot; value=&quot;5&quot;/&gt;&lt;property id=&quot;20300&quot; value=&quot;Slide 29 - &amp;quot;Countries Participating&amp;quot;&quot;/&gt;&lt;property id=&quot;20307&quot; value=&quot;360&quot;/&gt;&lt;/object&gt;&lt;object type=&quot;3&quot; unique_id=&quot;10033&quot;&gt;&lt;property id=&quot;20148&quot; value=&quot;5&quot;/&gt;&lt;property id=&quot;20300&quot; value=&quot;Slide 30 - &amp;quot;Increasingly select population by final year&amp;quot;&quot;/&gt;&lt;property id=&quot;20307&quot; value=&quot;370&quot;/&gt;&lt;/object&gt;&lt;object type=&quot;3&quot; unique_id=&quot;10034&quot;&gt;&lt;property id=&quot;20148&quot; value=&quot;5&quot;/&gt;&lt;property id=&quot;20300&quot; value=&quot;Slide 31&quot;/&gt;&lt;property id=&quot;20307&quot; value=&quot;368&quot;/&gt;&lt;/object&gt;&lt;object type=&quot;3&quot; unique_id=&quot;10035&quot;&gt;&lt;property id=&quot;20148&quot; value=&quot;5&quot;/&gt;&lt;property id=&quot;20300&quot; value=&quot;Slide 32 - &amp;quot;Key Policy &amp;#x0D;&amp;#x0A;Issue – “Yield”&amp;quot;&quot;/&gt;&lt;property id=&quot;20307&quot; value=&quot;365&quot;/&gt;&lt;/object&gt;&lt;object type=&quot;3&quot; unique_id=&quot;10036&quot;&gt;&lt;property id=&quot;20148&quot; value=&quot;5&quot;/&gt;&lt;property id=&quot;20300&quot; value=&quot;Slide 33 - &amp;quot;Assessed carefully defined populations&amp;quot;&quot;/&gt;&lt;property id=&quot;20307&quot; value=&quot;371&quot;/&gt;&lt;/object&gt;&lt;object type=&quot;3&quot; unique_id=&quot;10037&quot;&gt;&lt;property id=&quot;20148&quot; value=&quot;5&quot;/&gt;&lt;property id=&quot;20300&quot; value=&quot;Slide 34 - &amp;quot;TIMSS Advanced 2008 Frameworks&amp;quot;&quot;/&gt;&lt;property id=&quot;20307&quot; value=&quot;364&quot;/&gt;&lt;/object&gt;&lt;object type=&quot;3&quot; unique_id=&quot;10038&quot;&gt;&lt;property id=&quot;20148&quot; value=&quot;5&quot;/&gt;&lt;property id=&quot;20300&quot; value=&quot;Slide 35 - &amp;quot;Students surviving &amp;#x0D;&amp;#x0A;the pipeline&amp;quot;&quot;/&gt;&lt;property id=&quot;20307&quot; value=&quot;367&quot;/&gt;&lt;/object&gt;&lt;object type=&quot;3&quot; unique_id=&quot;10039&quot;&gt;&lt;property id=&quot;20148&quot; value=&quot;5&quot;/&gt;&lt;property id=&quot;20300&quot; value=&quot;Slide 36 - &amp;quot;TIMSS Advanced Coverage Index&amp;quot;&quot;/&gt;&lt;property id=&quot;20307&quot; value=&quot;392&quot;/&gt;&lt;/object&gt;&lt;object type=&quot;3&quot; unique_id=&quot;10040&quot;&gt;&lt;property id=&quot;20148&quot; value=&quot;5&quot;/&gt;&lt;property id=&quot;20300&quot; value=&quot;Slide 37 - &amp;quot;TIMSS Advanced 2008 Mathematics Coverage Index&amp;quot;&quot;/&gt;&lt;property id=&quot;20307&quot; value=&quot;380&quot;/&gt;&lt;/object&gt;&lt;object type=&quot;3&quot; unique_id=&quot;10041&quot;&gt;&lt;property id=&quot;20148&quot; value=&quot;5&quot;/&gt;&lt;property id=&quot;20300&quot; value=&quot;Slide 38 - &amp;quot;Achievement in Advanced Mathematics&amp;quot;&quot;/&gt;&lt;property id=&quot;20307&quot; value=&quot;385&quot;/&gt;&lt;/object&gt;&lt;object type=&quot;3&quot; unique_id=&quot;10042&quot;&gt;&lt;property id=&quot;20148&quot; value=&quot;5&quot;/&gt;&lt;property id=&quot;20300&quot; value=&quot;Slide 39 - &amp;quot;Trends in Achievement in Advanced Mathematics&amp;quot;&quot;/&gt;&lt;property id=&quot;20307&quot; value=&quot;387&quot;/&gt;&lt;/object&gt;&lt;object type=&quot;3&quot; unique_id=&quot;10043&quot;&gt;&lt;property id=&quot;20148&quot; value=&quot;5&quot;/&gt;&lt;property id=&quot;20300&quot; value=&quot;Slide 40 - &amp;quot;TIMSS Advanced 2008&amp;#x0D;&amp;#x0A;Physics Coverage Index&amp;quot;&quot;/&gt;&lt;property id=&quot;20307&quot; value=&quot;382&quot;/&gt;&lt;/object&gt;&lt;object type=&quot;3&quot; unique_id=&quot;10044&quot;&gt;&lt;property id=&quot;20148&quot; value=&quot;5&quot;/&gt;&lt;property id=&quot;20300&quot; value=&quot;Slide 41 - &amp;quot;Achievement in Physics&amp;quot;&quot;/&gt;&lt;property id=&quot;20307&quot; value=&quot;388&quot;/&gt;&lt;/object&gt;&lt;object type=&quot;3&quot; unique_id=&quot;10045&quot;&gt;&lt;property id=&quot;20148&quot; value=&quot;5&quot;/&gt;&lt;property id=&quot;20300&quot; value=&quot;Slide 42 - &amp;quot;Trends in Achievement in Physics&amp;quot;&quot;/&gt;&lt;property id=&quot;20307&quot; value=&quot;390&quot;/&gt;&lt;/object&gt;&lt;object type=&quot;3&quot; unique_id=&quot;10046&quot;&gt;&lt;property id=&quot;20148&quot; value=&quot;5&quot;/&gt;&lt;property id=&quot;20300&quot; value=&quot;Slide 43 - &amp;quot;Dwindling supply&amp;#x0D;&amp;#x0A;of teachers able to teach advanced content&amp;quot;&quot;/&gt;&lt;property id=&quot;20307&quot; value=&quot;398&quot;/&gt;&lt;/object&gt;&lt;object type=&quot;3&quot; unique_id=&quot;10047&quot;&gt;&lt;property id=&quot;20148&quot; value=&quot;5&quot;/&gt;&lt;property id=&quot;20300&quot; value=&quot;Slide 44 - &amp;quot;Students’ Areas of Continuing Education&amp;quot;&quot;/&gt;&lt;property id=&quot;20307&quot; value=&quot;378&quot;/&gt;&lt;/object&gt;&lt;object type=&quot;3&quot; unique_id=&quot;10048&quot;&gt;&lt;property id=&quot;20148&quot; value=&quot;5&quot;/&gt;&lt;property id=&quot;20300&quot; value=&quot;Slide 45 - &amp;quot;Percent of Students by Teachers’ Aged 50 years or Older&amp;quot;&quot;/&gt;&lt;property id=&quot;20307&quot; value=&quot;383&quot;/&gt;&lt;/object&gt;&lt;object type=&quot;3&quot; unique_id=&quot;10049&quot;&gt;&lt;property id=&quot;20148&quot; value=&quot;5&quot;/&gt;&lt;property id=&quot;20300&quot; value=&quot;Slide 46 - &amp;quot;Potential teacher&amp;#x0D;&amp;#x0A;shortages&amp;quot;&quot;/&gt;&lt;property id=&quot;20307&quot; value=&quot;401&quot;/&gt;&lt;/object&gt;&lt;object type=&quot;3&quot; unique_id=&quot;10050&quot;&gt;&lt;property id=&quot;20148&quot; value=&quot;5&quot;/&gt;&lt;property id=&quot;20300&quot; value=&quot;Slide 47 - &amp;quot;Compelling necessity&amp;quot;&quot;/&gt;&lt;property id=&quot;20307&quot; value=&quot;402&quot;/&gt;&lt;/object&gt;&lt;object type=&quot;3&quot; unique_id=&quot;10051&quot;&gt;&lt;property id=&quot;20148&quot; value=&quot;5&quot;/&gt;&lt;property id=&quot;20300&quot; value=&quot;Slide 48&quot;/&gt;&lt;property id=&quot;20307&quot; value=&quot;436&quot;/&gt;&lt;/object&gt;&lt;object type=&quot;3&quot; unique_id=&quot;10052&quot;&gt;&lt;property id=&quot;20148&quot; value=&quot;5&quot;/&gt;&lt;property id=&quot;20300&quot; value=&quot;Slide 49 - &amp;quot;Advanced Mathematics Results by Gender&amp;quot;&quot;/&gt;&lt;property id=&quot;20307&quot; value=&quot;437&quot;/&gt;&lt;/object&gt;&lt;object type=&quot;3&quot; unique_id=&quot;10053&quot;&gt;&lt;property id=&quot;20148&quot; value=&quot;5&quot;/&gt;&lt;property id=&quot;20300&quot; value=&quot;Slide 50 - &amp;quot;Physics Results by Gender&amp;quot;&quot;/&gt;&lt;property id=&quot;20307&quot; value=&quot;438&quot;/&gt;&lt;/object&gt;&lt;object type=&quot;3&quot; unique_id=&quot;10054&quot;&gt;&lt;property id=&quot;20148&quot; value=&quot;5&quot;/&gt;&lt;property id=&quot;20300&quot; value=&quot;Slide 51&quot;/&gt;&lt;property id=&quot;20307&quot; value=&quot;439&quot;/&gt;&lt;/object&gt;&lt;object type=&quot;3&quot; unique_id=&quot;10055&quot;&gt;&lt;property id=&quot;20148&quot; value=&quot;5&quot;/&gt;&lt;property id=&quot;20300&quot; value=&quot;Slide 52&quot;/&gt;&lt;property id=&quot;20307&quot; value=&quot;441&quot;/&gt;&lt;/object&gt;&lt;object type=&quot;3&quot; unique_id=&quot;10056&quot;&gt;&lt;property id=&quot;20148&quot; value=&quot;5&quot;/&gt;&lt;property id=&quot;20300&quot; value=&quot;Slide 53 - &amp;quot;PIRLS – Purposes for Reading&amp;quot;&quot;/&gt;&lt;property id=&quot;20307&quot; value=&quot;442&quot;/&gt;&lt;/object&gt;&lt;object type=&quot;3&quot; unique_id=&quot;10057&quot;&gt;&lt;property id=&quot;20148&quot; value=&quot;5&quot;/&gt;&lt;property id=&quot;20300&quot; value=&quot;Slide 54 - &amp;quot;PIRLS - Processes of Comprehension&amp;quot;&quot;/&gt;&lt;property id=&quot;20307&quot; value=&quot;443&quot;/&gt;&lt;/object&gt;&lt;object type=&quot;3&quot; unique_id=&quot;10058&quot;&gt;&lt;property id=&quot;20148&quot; value=&quot;5&quot;/&gt;&lt;property id=&quot;20300&quot; value=&quot;Slide 55 - &amp;quot;Contexts for Developing Children’s Literacy&amp;quot;&quot;/&gt;&lt;property id=&quot;20307&quot; value=&quot;444&quot;/&gt;&lt;/object&gt;&lt;object type=&quot;3&quot; unique_id=&quot;10059&quot;&gt;&lt;property id=&quot;20148&quot; value=&quot;5&quot;/&gt;&lt;property id=&quot;20300&quot; value=&quot;Slide 56 - &amp;quot;Context Questionnaires&amp;quot;&quot;/&gt;&lt;property id=&quot;20307&quot; value=&quot;445&quot;/&gt;&lt;/object&gt;&lt;object type=&quot;3&quot; unique_id=&quot;10060&quot;&gt;&lt;property id=&quot;20148&quot; value=&quot;5&quot;/&gt;&lt;property id=&quot;20300&quot; value=&quot;Slide 57&quot;/&gt;&lt;property id=&quot;20307&quot; value=&quot;446&quot;/&gt;&lt;/object&gt;&lt;object type=&quot;3&quot; unique_id=&quot;10061&quot;&gt;&lt;property id=&quot;20148&quot; value=&quot;5&quot;/&gt;&lt;property id=&quot;20300&quot; value=&quot;Slide 58&quot;/&gt;&lt;property id=&quot;20307&quot; value=&quot;447&quot;/&gt;&lt;/object&gt;&lt;object type=&quot;3&quot; unique_id=&quot;10062&quot;&gt;&lt;property id=&quot;20148&quot; value=&quot;5&quot;/&gt;&lt;property id=&quot;20300&quot; value=&quot;Slide 59 - &amp;quot;Home Environments Fostering Literacy&amp;quot;&quot;/&gt;&lt;property id=&quot;20307&quot; value=&quot;448&quot;/&gt;&lt;/object&gt;&lt;object type=&quot;3&quot; unique_id=&quot;10063&quot;&gt;&lt;property id=&quot;20148&quot; value=&quot;5&quot;/&gt;&lt;property id=&quot;20300&quot; value=&quot;Slide 60 - &amp;quot;Index of Parents’ Attitudes Toward Reading&amp;quot;&quot;/&gt;&lt;property id=&quot;20307&quot; value=&quot;449&quot;/&gt;&lt;/object&gt;&lt;object type=&quot;3&quot; unique_id=&quot;10064&quot;&gt;&lt;property id=&quot;20148&quot; value=&quot;5&quot;/&gt;&lt;property id=&quot;20300&quot; value=&quot;Slide 61 - &amp;quot;Index of Parents’ Attitudes Toward Reading&amp;quot;&quot;/&gt;&lt;property id=&quot;20307&quot; value=&quot;450&quot;/&gt;&lt;/object&gt;&lt;object type=&quot;3&quot; unique_id=&quot;10065&quot;&gt;&lt;property id=&quot;20148&quot; value=&quot;5&quot;/&gt;&lt;property id=&quot;20300&quot; value=&quot;Slide 62 - &amp;quot;Percent of Students at High Level of Parents’ Attitudes Toward Reading Index &amp;#x0D;&amp;#x0A;&amp;amp;#x09;– Top 6 and Bottom 6 Countries &amp;quot;&quot;/&gt;&lt;property id=&quot;20307&quot; value=&quot;451&quot;/&gt;&lt;/object&gt;&lt;object type=&quot;3&quot; unique_id=&quot;10066&quot;&gt;&lt;property id=&quot;20148&quot; value=&quot;5&quot;/&gt;&lt;property id=&quot;20300&quot; value=&quot;Slide 63 - &amp;quot;Index of Early Home Literacy Activities&amp;quot;&quot;/&gt;&lt;property id=&quot;20307&quot; value=&quot;452&quot;/&gt;&lt;/object&gt;&lt;object type=&quot;3&quot; unique_id=&quot;10067&quot;&gt;&lt;property id=&quot;20148&quot; value=&quot;5&quot;/&gt;&lt;property id=&quot;20300&quot; value=&quot;Slide 64 - &amp;quot;Index of Early Home Literacy Activities&amp;quot;&quot;/&gt;&lt;property id=&quot;20307&quot; value=&quot;453&quot;/&gt;&lt;/object&gt;&lt;object type=&quot;3&quot; unique_id=&quot;10068&quot;&gt;&lt;property id=&quot;20148&quot; value=&quot;5&quot;/&gt;&lt;property id=&quot;20300&quot; value=&quot;Slide 65 - &amp;quot;Percent of Students at High Level of Early Home Literacy Activities Index&amp;#x0D;&amp;#x0A; – Top 6 and Bottom 6 Countries &amp;quot;&quot;/&gt;&lt;property id=&quot;20307&quot; value=&quot;454&quot;/&gt;&lt;/object&gt;&lt;object type=&quot;3&quot; unique_id=&quot;10069&quot;&gt;&lt;property id=&quot;20148&quot; value=&quot;5&quot;/&gt;&lt;property id=&quot;20300&quot; value=&quot;Slide 66 - &amp;quot;In summary&amp;quot;&quot;/&gt;&lt;property id=&quot;20307&quot; value=&quot;456&quot;/&gt;&lt;/object&gt;&lt;object type=&quot;3&quot; unique_id=&quot;10070&quot;&gt;&lt;property id=&quot;20148&quot; value=&quot;5&quot;/&gt;&lt;property id=&quot;20300&quot; value=&quot;Slide 67&quot;/&gt;&lt;property id=&quot;20307&quot; value=&quot;457&quot;/&gt;&lt;/object&gt;&lt;object type=&quot;3&quot; unique_id=&quot;10071&quot;&gt;&lt;property id=&quot;20148&quot; value=&quot;5&quot;/&gt;&lt;property id=&quot;20300&quot; value=&quot;Slide 68&quot;/&gt;&lt;property id=&quot;20307&quot; value=&quot;458&quot;/&gt;&lt;/object&gt;&lt;object type=&quot;3&quot; unique_id=&quot;10072&quot;&gt;&lt;property id=&quot;20148&quot; value=&quot;5&quot;/&gt;&lt;property id=&quot;20300&quot; value=&quot;Slide 69 - &amp;quot;timssandpirls.bc.edu&amp;quot;&quot;/&gt;&lt;property id=&quot;20307&quot; value=&quot;400&quot;/&gt;&lt;/object&gt;&lt;object type=&quot;3&quot; unique_id=&quot;10073&quot;&gt;&lt;property id=&quot;20148&quot; value=&quot;5&quot;/&gt;&lt;property id=&quot;20300&quot; value=&quot;Slide 70 - &amp;quot;Thank you&amp;quot;&quot;/&gt;&lt;property id=&quot;20307&quot; value=&quot;459&quot;/&gt;&lt;/object&gt;&lt;/object&gt;&lt;/object&gt;&lt;/database&gt;"/>
  <p:tag name="SECTOMILLISECCONVERTED" val="1"/>
</p:tagLst>
</file>

<file path=ppt/theme/theme1.xml><?xml version="1.0" encoding="utf-8"?>
<a:theme xmlns:a="http://schemas.openxmlformats.org/drawingml/2006/main" name="1_TIMSS-PIRLS">
  <a:themeElements>
    <a:clrScheme name="TIMSS-PIR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SS-PIRL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TIMSS-PIR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MSS-PIR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MSS-PIR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MSS-PIR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MSS-PIR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MSS-PIR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MSS-PIRL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MSS-PIR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MSS-PIR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MSS-PIR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MSS-PIR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MSS-PIR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C LaNA PowerPoint Template copy" id="{310321BF-2524-C340-B235-8E85D9727755}" vid="{6A3C9747-7A67-DC4F-A5F3-3E2D1E015E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1_TIMSS-PIRLS</Template>
  <TotalTime>1297</TotalTime>
  <Words>2473</Words>
  <Application>Microsoft Office PowerPoint</Application>
  <PresentationFormat>Widescreen</PresentationFormat>
  <Paragraphs>231</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Times</vt:lpstr>
      <vt:lpstr>Times New Roman</vt:lpstr>
      <vt:lpstr>Verdana</vt:lpstr>
      <vt:lpstr>1_TIMSS-PIRLS</vt:lpstr>
      <vt:lpstr>PowerPoint Presentation</vt:lpstr>
      <vt:lpstr>Reading As a Policy Priority</vt:lpstr>
      <vt:lpstr>IEA’s Progress in International Reading Literacy Study</vt:lpstr>
      <vt:lpstr>What Is PIRLS?</vt:lpstr>
      <vt:lpstr>What Does PIRLS Assess?</vt:lpstr>
      <vt:lpstr>PIRLS Reading Achievement</vt:lpstr>
      <vt:lpstr>PIRLS Contextual Questionnaires</vt:lpstr>
      <vt:lpstr>The PIRLS Encyclopedia: Describing Education Policy  and Reading Curricula</vt:lpstr>
      <vt:lpstr>The PIRLS Encyclopedia: Education Policy and Curriculum in Reading</vt:lpstr>
      <vt:lpstr>Highlights from PIRLS 2021: Teacher Preparations</vt:lpstr>
      <vt:lpstr>Highlights from PIRLS 2021: Principal Preparations</vt:lpstr>
      <vt:lpstr>Highlights from PIRLS 2021: Reading Curricula</vt:lpstr>
      <vt:lpstr>Highlights from PIRLS 2021: Curriculum Details</vt:lpstr>
      <vt:lpstr>Using PIRLS to Monitor Achievement and Education Policies</vt:lpstr>
      <vt:lpstr>PIRLS As a Reliable Source for Evaluation</vt:lpstr>
      <vt:lpstr>Performance at the International Benchmarks</vt:lpstr>
      <vt:lpstr>Low PIRLS International Benchmark (400)</vt:lpstr>
      <vt:lpstr>Intermediate PIRLS International Benchmark (475)</vt:lpstr>
      <vt:lpstr>Reading Achievement at the International Benchmarks</vt:lpstr>
      <vt:lpstr>PowerPoint Presentation</vt:lpstr>
      <vt:lpstr>PIRLS Reading Achievement: Trends</vt:lpstr>
      <vt:lpstr>PIRLS Reading Achievement: Girls and Boys</vt:lpstr>
      <vt:lpstr>PowerPoint Presentation</vt:lpstr>
      <vt:lpstr>PowerPoint Presentation</vt:lpstr>
      <vt:lpstr>PowerPoint Presentation</vt:lpstr>
      <vt:lpstr>PowerPoint Presentation</vt:lpstr>
      <vt:lpstr>IEA Publications Supporting Research  and Policy Discussions</vt:lpstr>
      <vt:lpstr>Summary and PIRLS 2026</vt:lpstr>
      <vt:lpstr>Summary</vt:lpstr>
      <vt:lpstr>Upcoming PIRLS 2026 International Results and Database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Connolly</dc:creator>
  <cp:lastModifiedBy>Ann Kennedy</cp:lastModifiedBy>
  <cp:revision>30</cp:revision>
  <cp:lastPrinted>2004-10-01T20:41:29Z</cp:lastPrinted>
  <dcterms:created xsi:type="dcterms:W3CDTF">2025-01-08T20:45:08Z</dcterms:created>
  <dcterms:modified xsi:type="dcterms:W3CDTF">2026-05-05T06:56:57Z</dcterms:modified>
</cp:coreProperties>
</file>