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23"/>
  </p:notesMasterIdLst>
  <p:sldIdLst>
    <p:sldId id="271" r:id="rId2"/>
    <p:sldId id="272" r:id="rId3"/>
    <p:sldId id="273" r:id="rId4"/>
    <p:sldId id="274" r:id="rId5"/>
    <p:sldId id="275" r:id="rId6"/>
    <p:sldId id="276" r:id="rId7"/>
    <p:sldId id="284" r:id="rId8"/>
    <p:sldId id="287" r:id="rId9"/>
    <p:sldId id="279" r:id="rId10"/>
    <p:sldId id="280" r:id="rId11"/>
    <p:sldId id="277" r:id="rId12"/>
    <p:sldId id="278" r:id="rId13"/>
    <p:sldId id="282" r:id="rId14"/>
    <p:sldId id="288" r:id="rId15"/>
    <p:sldId id="281" r:id="rId16"/>
    <p:sldId id="286" r:id="rId17"/>
    <p:sldId id="283" r:id="rId18"/>
    <p:sldId id="260" r:id="rId19"/>
    <p:sldId id="264" r:id="rId20"/>
    <p:sldId id="289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675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-101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C101E-FE3D-4A4F-AD1B-C400D938B3F0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5D6E5-0806-4610-B177-8E4CAD879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72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Began teaching in 2000</a:t>
            </a:r>
          </a:p>
          <a:p>
            <a:r>
              <a:rPr lang="en-GB" dirty="0" smtClean="0"/>
              <a:t>Majority</a:t>
            </a:r>
            <a:r>
              <a:rPr lang="en-GB" baseline="0" dirty="0" smtClean="0"/>
              <a:t> of career working with 4-7 years (KS1) </a:t>
            </a:r>
          </a:p>
          <a:p>
            <a:r>
              <a:rPr lang="en-GB" baseline="0" dirty="0" err="1" smtClean="0"/>
              <a:t>Anchorsholme</a:t>
            </a:r>
            <a:r>
              <a:rPr lang="en-GB" baseline="0" dirty="0" smtClean="0"/>
              <a:t> Academy- 630 students- became Key Stage 1 lead in 2011</a:t>
            </a:r>
          </a:p>
          <a:p>
            <a:r>
              <a:rPr lang="en-GB" baseline="0" dirty="0" smtClean="0"/>
              <a:t>English lead- passion for phonics and early reading</a:t>
            </a:r>
          </a:p>
          <a:p>
            <a:r>
              <a:rPr lang="en-GB" baseline="0" dirty="0" smtClean="0"/>
              <a:t>2014 became Assistant </a:t>
            </a:r>
            <a:r>
              <a:rPr lang="en-GB" baseline="0" dirty="0" err="1" smtClean="0"/>
              <a:t>Headteacher</a:t>
            </a:r>
            <a:r>
              <a:rPr lang="en-GB" baseline="0" dirty="0" smtClean="0"/>
              <a:t> with responsibility for phonics, reading and writing, Assessment and staff training</a:t>
            </a:r>
          </a:p>
          <a:p>
            <a:r>
              <a:rPr lang="en-GB" baseline="0" dirty="0" smtClean="0"/>
              <a:t>Introduction of Success for all phonics and reading after poor reading results</a:t>
            </a:r>
          </a:p>
          <a:p>
            <a:r>
              <a:rPr lang="en-GB" baseline="0" dirty="0" smtClean="0"/>
              <a:t>Part of the review team for the DFE approved phonics scheme FFT Success for All Phonics</a:t>
            </a:r>
          </a:p>
          <a:p>
            <a:r>
              <a:rPr lang="en-GB" b="1" baseline="0" dirty="0" smtClean="0"/>
              <a:t>Involvement in Apex project- </a:t>
            </a:r>
            <a:r>
              <a:rPr lang="en-GB" baseline="0" dirty="0" smtClean="0"/>
              <a:t>early adopter of the Reading Assessment Programme and introduction of tutoring programme ‘Tutoring with </a:t>
            </a:r>
            <a:r>
              <a:rPr lang="en-GB" baseline="0" dirty="0" err="1" smtClean="0"/>
              <a:t>Alphie</a:t>
            </a:r>
            <a:r>
              <a:rPr lang="en-GB" baseline="0" dirty="0" smtClean="0"/>
              <a:t>’ which then evolved to become ‘Tutoring with Lightning Squad’ and supported Apex project research into the impact of school based vision screening for all students (literally an eye opener!)</a:t>
            </a:r>
          </a:p>
          <a:p>
            <a:r>
              <a:rPr lang="en-GB" baseline="0" dirty="0" smtClean="0"/>
              <a:t>I saw the impact that high quality teaching paired with a systematic approach to assessment and early intervention had when pupil outcomes soon rose to above national averages at all key assessment points</a:t>
            </a:r>
          </a:p>
          <a:p>
            <a:r>
              <a:rPr lang="en-GB" baseline="0" dirty="0" smtClean="0"/>
              <a:t>April 2024- I left to pursue a role as </a:t>
            </a:r>
            <a:r>
              <a:rPr lang="en-GB" baseline="0" dirty="0" err="1" smtClean="0"/>
              <a:t>Headteacher</a:t>
            </a:r>
            <a:r>
              <a:rPr lang="en-GB" baseline="0" dirty="0" smtClean="0"/>
              <a:t> at </a:t>
            </a:r>
            <a:r>
              <a:rPr lang="en-GB" baseline="0" dirty="0" err="1" smtClean="0"/>
              <a:t>Longsands</a:t>
            </a:r>
            <a:r>
              <a:rPr lang="en-GB" baseline="0" dirty="0" smtClean="0"/>
              <a:t> Community Primary School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5D6E5-0806-4610-B177-8E4CAD87945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828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Priorities are shared with all staff</a:t>
            </a:r>
          </a:p>
          <a:p>
            <a:r>
              <a:rPr lang="en-GB" dirty="0" smtClean="0"/>
              <a:t>Accountability-</a:t>
            </a:r>
            <a:r>
              <a:rPr lang="en-GB" baseline="0" dirty="0" smtClean="0"/>
              <a:t> pupil progress meetings with senior leaders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5D6E5-0806-4610-B177-8E4CAD87945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494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And at the end of primary aged 11 outcomes at expected standard for</a:t>
            </a:r>
            <a:r>
              <a:rPr lang="en-GB" baseline="0" dirty="0" smtClean="0"/>
              <a:t> reading went from 66% to 81% and from 52% in writing to 68%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5D6E5-0806-4610-B177-8E4CAD87945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896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Assessment and the data it provides is only as useful as the actions it drives</a:t>
            </a:r>
          </a:p>
          <a:p>
            <a:r>
              <a:rPr lang="en-GB" dirty="0" smtClean="0"/>
              <a:t>Potential barriers-</a:t>
            </a:r>
            <a:r>
              <a:rPr lang="en-GB" baseline="0" dirty="0" smtClean="0"/>
              <a:t> staffing to deliver interventions, cost implication</a:t>
            </a:r>
          </a:p>
          <a:p>
            <a:r>
              <a:rPr lang="en-GB" baseline="0" dirty="0" smtClean="0"/>
              <a:t>Staff training and confidence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5D6E5-0806-4610-B177-8E4CAD87945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060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 did the</a:t>
            </a:r>
            <a:r>
              <a:rPr lang="en-GB" baseline="0" dirty="0" smtClean="0"/>
              <a:t> school get to this point and how were these children being set up to fail?</a:t>
            </a:r>
          </a:p>
          <a:p>
            <a:r>
              <a:rPr lang="en-GB" baseline="0" dirty="0" smtClean="0"/>
              <a:t>Not intentional- </a:t>
            </a:r>
            <a:r>
              <a:rPr lang="en-GB" baseline="0" dirty="0" err="1" smtClean="0"/>
              <a:t>circumstancial</a:t>
            </a:r>
            <a:endParaRPr lang="en-GB" baseline="0" dirty="0" smtClean="0"/>
          </a:p>
          <a:p>
            <a:r>
              <a:rPr lang="en-GB" baseline="0" dirty="0" smtClean="0"/>
              <a:t>A curriculum that did not meet the needs of pupils</a:t>
            </a:r>
          </a:p>
          <a:p>
            <a:r>
              <a:rPr lang="en-GB" baseline="0" dirty="0" smtClean="0"/>
              <a:t>Keep up without any opportunity to catch up- no targeted teaching, all children received the same regardless of their starting points, ability or progress</a:t>
            </a:r>
          </a:p>
          <a:p>
            <a:r>
              <a:rPr lang="en-GB" baseline="0" dirty="0" smtClean="0"/>
              <a:t>A lack of regular assessment meant gaps were not identified early enough and for our 7 year olds, those gaps had widened over 3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5D6E5-0806-4610-B177-8E4CAD87945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768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ROLE OF SENIOR LEADERS</a:t>
            </a:r>
          </a:p>
          <a:p>
            <a:r>
              <a:rPr lang="en-GB" dirty="0" smtClean="0"/>
              <a:t>Set priorities</a:t>
            </a:r>
          </a:p>
          <a:p>
            <a:r>
              <a:rPr lang="en-GB" dirty="0" smtClean="0"/>
              <a:t>Ensure consistency</a:t>
            </a:r>
          </a:p>
          <a:p>
            <a:r>
              <a:rPr lang="en-GB" dirty="0" smtClean="0"/>
              <a:t>Allocate resources based on need</a:t>
            </a:r>
          </a:p>
          <a:p>
            <a:r>
              <a:rPr lang="en-GB" dirty="0" smtClean="0"/>
              <a:t>Data → action</a:t>
            </a:r>
          </a:p>
          <a:p>
            <a:endParaRPr lang="en-GB" dirty="0" smtClean="0"/>
          </a:p>
          <a:p>
            <a:r>
              <a:rPr lang="en-GB" dirty="0" smtClean="0"/>
              <a:t>Staff training- all staff working with 4- 7 tear olds are trained in delivery of the phonics programme and reading test</a:t>
            </a:r>
          </a:p>
          <a:p>
            <a:r>
              <a:rPr lang="en-GB" dirty="0" smtClean="0"/>
              <a:t>5 members of support staff trained in delivering Tutoring with Lightning Squad</a:t>
            </a:r>
          </a:p>
          <a:p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Supporting pupils with phonic development and decoding gaps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5D6E5-0806-4610-B177-8E4CAD87945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988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WAVE 1 intervention- quality</a:t>
            </a:r>
            <a:r>
              <a:rPr lang="en-GB" baseline="0" dirty="0" smtClean="0"/>
              <a:t> first teaching</a:t>
            </a:r>
            <a:endParaRPr lang="en-GB" dirty="0" smtClean="0"/>
          </a:p>
          <a:p>
            <a:r>
              <a:rPr lang="en-GB" dirty="0" smtClean="0"/>
              <a:t>The most experienced/ confident staff work with students</a:t>
            </a:r>
            <a:r>
              <a:rPr lang="en-GB" baseline="0" dirty="0" smtClean="0"/>
              <a:t> identified as having the greatest need</a:t>
            </a:r>
          </a:p>
          <a:p>
            <a:r>
              <a:rPr lang="en-GB" baseline="0" dirty="0" smtClean="0"/>
              <a:t>Pace varies according to the needs of children as to reaching styles- some more practical (CC group from 14 to 6 in a term)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5D6E5-0806-4610-B177-8E4CAD87945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654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level</a:t>
            </a:r>
            <a:r>
              <a:rPr lang="en-GB" baseline="0" dirty="0" smtClean="0"/>
              <a:t> of assessment data enables teachers to group students appropriately- stage not age!</a:t>
            </a:r>
          </a:p>
          <a:p>
            <a:r>
              <a:rPr lang="en-GB" baseline="0" dirty="0" smtClean="0"/>
              <a:t>Children are taught in mixed age groups that meet the child where they are at in the journey of learning to read- phonic knowledge, decoding ability and fluency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5D6E5-0806-4610-B177-8E4CAD87945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760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call this Wave 1 intervention-</a:t>
            </a:r>
            <a:r>
              <a:rPr lang="en-GB" baseline="0" dirty="0" smtClean="0"/>
              <a:t> subtle adjustments to teaching sequences, consolidation of prior learning and targeted teaching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5D6E5-0806-4610-B177-8E4CAD87945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722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Pin pointing the areas of need- is it</a:t>
            </a:r>
            <a:r>
              <a:rPr lang="en-GB" baseline="0" dirty="0" smtClean="0"/>
              <a:t> decoding or is fluency or is it both? This determines the type of intervention an individual receives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5D6E5-0806-4610-B177-8E4CAD87945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857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Many</a:t>
            </a:r>
            <a:r>
              <a:rPr lang="en-GB" baseline="0" dirty="0" smtClean="0"/>
              <a:t> of our older students had significant learning gaps that had developed over 4 to 5 years of education. A more structured approach to addressing their barriers comes through Tutoring with the Lightning Squad</a:t>
            </a:r>
          </a:p>
          <a:p>
            <a:r>
              <a:rPr lang="en-GB" baseline="0" dirty="0" smtClean="0"/>
              <a:t>This intervention programme supports phonic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5D6E5-0806-4610-B177-8E4CAD87945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051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Reading test- baseline at start of year and for any children that move</a:t>
            </a:r>
            <a:r>
              <a:rPr lang="en-GB" baseline="0" dirty="0" smtClean="0"/>
              <a:t> to the school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5D6E5-0806-4610-B177-8E4CAD87945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072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22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54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3105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13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2327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77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59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05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47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15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4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27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38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7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64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0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1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599" y="2420455"/>
            <a:ext cx="3319919" cy="22132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680" y="363915"/>
            <a:ext cx="5409120" cy="2219874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From Data to Action-</a:t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n-GB" dirty="0" smtClean="0">
                <a:solidFill>
                  <a:srgbClr val="0070C0"/>
                </a:solidFill>
              </a:rPr>
              <a:t>A Senior Leader’s Perspective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3600" dirty="0" smtClean="0"/>
              <a:t>Caroline Lang</a:t>
            </a:r>
          </a:p>
          <a:p>
            <a:r>
              <a:rPr lang="en-GB" sz="3600" dirty="0" err="1" smtClean="0"/>
              <a:t>Headteacher</a:t>
            </a:r>
            <a:endParaRPr lang="en-GB" sz="3600" dirty="0" smtClean="0"/>
          </a:p>
          <a:p>
            <a:r>
              <a:rPr lang="en-GB" sz="3600" dirty="0" err="1" smtClean="0"/>
              <a:t>Longsands</a:t>
            </a:r>
            <a:r>
              <a:rPr lang="en-GB" sz="3600" dirty="0" smtClean="0"/>
              <a:t> Community Primary School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719" y="2377559"/>
            <a:ext cx="2000881" cy="197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14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721" y="1944665"/>
            <a:ext cx="8279729" cy="358499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73721" y="367004"/>
            <a:ext cx="6347714" cy="75266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>
                <a:solidFill>
                  <a:srgbClr val="0070C0"/>
                </a:solidFill>
              </a:rPr>
              <a:t>FFT Phonics Assessment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077" y="1112431"/>
            <a:ext cx="7563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assessment enables teachers to identify exactly where there are gaps in a student’s understanding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3721" y="5817376"/>
            <a:ext cx="7563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Students can then be grouped appropriately and gaps targeted quickly</a:t>
            </a:r>
          </a:p>
        </p:txBody>
      </p:sp>
    </p:spTree>
    <p:extLst>
      <p:ext uri="{BB962C8B-B14F-4D97-AF65-F5344CB8AC3E}">
        <p14:creationId xmlns:p14="http://schemas.microsoft.com/office/powerpoint/2010/main" val="2856428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998" y="492000"/>
            <a:ext cx="8131201" cy="752669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Decoding &amp; Fluency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998" y="1631568"/>
            <a:ext cx="687355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FFT Reading Test is used as a baseline for all pupils aged 6 and above</a:t>
            </a:r>
          </a:p>
          <a:p>
            <a:endParaRPr lang="en-GB" sz="2000" dirty="0"/>
          </a:p>
          <a:p>
            <a:r>
              <a:rPr lang="en-GB" sz="2000" dirty="0" smtClean="0"/>
              <a:t>This is an adaptive reading assessment that provides the following for each individual;</a:t>
            </a:r>
          </a:p>
          <a:p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 smtClean="0"/>
              <a:t>Fluency Standardised Score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 smtClean="0"/>
              <a:t>Fluency Score (Words Correct Per Minute)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 smtClean="0"/>
              <a:t>Fluency Reading Age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 smtClean="0"/>
              <a:t>Decoding Score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 smtClean="0"/>
              <a:t>Decoding Standardised Score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 smtClean="0"/>
              <a:t>Decoding Reading Age</a:t>
            </a:r>
          </a:p>
          <a:p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8911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71" y="2014698"/>
            <a:ext cx="8178082" cy="381164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598" y="609600"/>
            <a:ext cx="7847255" cy="75266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>
                <a:solidFill>
                  <a:srgbClr val="0070C0"/>
                </a:solidFill>
              </a:rPr>
              <a:t>FFT Reading </a:t>
            </a:r>
            <a:r>
              <a:rPr lang="en-GB" dirty="0" smtClean="0">
                <a:solidFill>
                  <a:srgbClr val="0070C0"/>
                </a:solidFill>
              </a:rPr>
              <a:t>Test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Diagnostic/ summative or both?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608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3721" y="367004"/>
            <a:ext cx="6347714" cy="75266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>
                <a:solidFill>
                  <a:srgbClr val="0070C0"/>
                </a:solidFill>
              </a:rPr>
              <a:t>Wave 2 intervention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3721" y="1119673"/>
            <a:ext cx="8023973" cy="38807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GB" sz="2200" dirty="0" smtClean="0"/>
              <a:t>Sometimes, learning gaps are more significant and longer term intervention is required.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1" y="1992738"/>
            <a:ext cx="6938062" cy="28744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3368" y="5152950"/>
            <a:ext cx="66245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Short, </a:t>
            </a:r>
            <a:r>
              <a:rPr lang="en-GB" dirty="0" smtClean="0"/>
              <a:t>daily sessions (20 minutes a day)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Targeted </a:t>
            </a:r>
            <a:r>
              <a:rPr lang="en-GB" dirty="0" smtClean="0"/>
              <a:t>support- pupils identified from FFT Reading Test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Delivered by trained </a:t>
            </a:r>
            <a:r>
              <a:rPr lang="en-GB" dirty="0" smtClean="0"/>
              <a:t>staff- 5 trained members of staff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Reviewed every </a:t>
            </a:r>
            <a:r>
              <a:rPr lang="en-GB" dirty="0" smtClean="0"/>
              <a:t>6 </a:t>
            </a:r>
            <a:r>
              <a:rPr lang="en-GB" dirty="0"/>
              <a:t>weeks</a:t>
            </a:r>
          </a:p>
        </p:txBody>
      </p:sp>
    </p:spTree>
    <p:extLst>
      <p:ext uri="{BB962C8B-B14F-4D97-AF65-F5344CB8AC3E}">
        <p14:creationId xmlns:p14="http://schemas.microsoft.com/office/powerpoint/2010/main" val="2360479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68" y="293875"/>
            <a:ext cx="3605432" cy="24878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09" y="3784827"/>
            <a:ext cx="3924000" cy="26303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800" y="293875"/>
            <a:ext cx="3599609" cy="26997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68" y="3234600"/>
            <a:ext cx="3223477" cy="318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64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3721" y="367004"/>
            <a:ext cx="6347714" cy="75266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>
                <a:solidFill>
                  <a:srgbClr val="0070C0"/>
                </a:solidFill>
              </a:rPr>
              <a:t>Wave 2 intervention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76" y="1246132"/>
            <a:ext cx="8778594" cy="24309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00" y="3803514"/>
            <a:ext cx="8708070" cy="275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98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50" y="537655"/>
            <a:ext cx="8484784" cy="32063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2950" y="597600"/>
            <a:ext cx="1371450" cy="22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88800" y="3744000"/>
            <a:ext cx="83589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ZM is 7 years old</a:t>
            </a:r>
          </a:p>
          <a:p>
            <a:r>
              <a:rPr lang="en-GB" dirty="0" smtClean="0"/>
              <a:t>She has special educational needs</a:t>
            </a:r>
          </a:p>
          <a:p>
            <a:r>
              <a:rPr lang="en-GB" dirty="0" smtClean="0"/>
              <a:t>Until the age of 5, she did not speak and was having regular speech and language therapy</a:t>
            </a:r>
          </a:p>
          <a:p>
            <a:r>
              <a:rPr lang="en-GB" dirty="0" smtClean="0"/>
              <a:t>She started Tutoring with Lightning Squad in September 2024 with a fluency rate of 14 words correct per minute (WCPM)</a:t>
            </a:r>
          </a:p>
          <a:p>
            <a:r>
              <a:rPr lang="en-GB" dirty="0" smtClean="0"/>
              <a:t>It was last assessed at 55 WCPM and her Reading Fluency Age had increased by 1.4 years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411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001" y="252115"/>
            <a:ext cx="8765548" cy="2318591"/>
            <a:chOff x="108269" y="813715"/>
            <a:chExt cx="8765548" cy="231859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001" y="813715"/>
              <a:ext cx="8723816" cy="231859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76855" y="813715"/>
              <a:ext cx="1449421" cy="3146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269" y="1141045"/>
              <a:ext cx="1134050" cy="18091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916" y="2835887"/>
            <a:ext cx="3927393" cy="36333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9241" y="2835887"/>
            <a:ext cx="3938073" cy="363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44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13600"/>
            <a:ext cx="6347713" cy="1320800"/>
          </a:xfrm>
        </p:spPr>
        <p:txBody>
          <a:bodyPr/>
          <a:lstStyle/>
          <a:p>
            <a:r>
              <a:rPr dirty="0">
                <a:solidFill>
                  <a:srgbClr val="0070C0"/>
                </a:solidFill>
              </a:rPr>
              <a:t>Monitoring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085807"/>
            <a:ext cx="7605602" cy="5250193"/>
          </a:xfrm>
        </p:spPr>
        <p:txBody>
          <a:bodyPr>
            <a:normAutofit/>
          </a:bodyPr>
          <a:lstStyle/>
          <a:p>
            <a:r>
              <a:rPr sz="1900" b="1" dirty="0"/>
              <a:t>Regular assessment </a:t>
            </a:r>
            <a:r>
              <a:rPr sz="1900" b="1" dirty="0" smtClean="0"/>
              <a:t>cycles</a:t>
            </a:r>
            <a:endParaRPr lang="en-GB" sz="1900" b="1" dirty="0"/>
          </a:p>
          <a:p>
            <a:pPr lvl="1"/>
            <a:r>
              <a:rPr lang="en-GB" sz="1400" dirty="0" smtClean="0"/>
              <a:t>FFT Reading Test- 6 times per year</a:t>
            </a:r>
          </a:p>
          <a:p>
            <a:pPr lvl="1"/>
            <a:r>
              <a:rPr lang="en-GB" sz="1400" dirty="0" smtClean="0"/>
              <a:t>FFT Phonics- approximately every 6 weeks </a:t>
            </a:r>
            <a:endParaRPr lang="en-GB" sz="1400" dirty="0" smtClean="0"/>
          </a:p>
          <a:p>
            <a:pPr marL="0" lvl="1" indent="0">
              <a:buNone/>
            </a:pPr>
            <a:endParaRPr lang="en-GB" sz="1400" dirty="0" smtClean="0"/>
          </a:p>
          <a:p>
            <a:pPr marL="360363" lvl="1" indent="-360363"/>
            <a:r>
              <a:rPr lang="en-GB" sz="1900" b="1" dirty="0"/>
              <a:t>Teaching</a:t>
            </a:r>
          </a:p>
          <a:p>
            <a:pPr marL="760413" lvl="2" indent="-360363"/>
            <a:r>
              <a:rPr lang="en-GB" dirty="0"/>
              <a:t>Observations- fidelity, consistency and confidence</a:t>
            </a:r>
          </a:p>
          <a:p>
            <a:pPr marL="760413" lvl="2" indent="-360363"/>
            <a:r>
              <a:rPr lang="en-GB" dirty="0"/>
              <a:t>Learning </a:t>
            </a:r>
            <a:r>
              <a:rPr lang="en-GB" dirty="0" smtClean="0"/>
              <a:t>walks</a:t>
            </a:r>
            <a:endParaRPr lang="en-GB" sz="1400" dirty="0" smtClean="0"/>
          </a:p>
          <a:p>
            <a:pPr marL="457200" lvl="1" indent="0">
              <a:buNone/>
            </a:pPr>
            <a:endParaRPr sz="1400" dirty="0"/>
          </a:p>
          <a:p>
            <a:r>
              <a:rPr sz="1900" b="1" dirty="0"/>
              <a:t>Track individuals &amp; </a:t>
            </a:r>
            <a:r>
              <a:rPr sz="1900" b="1" dirty="0" smtClean="0"/>
              <a:t>groups</a:t>
            </a:r>
            <a:endParaRPr lang="en-GB" sz="1400" b="1" dirty="0" smtClean="0"/>
          </a:p>
          <a:p>
            <a:pPr lvl="1"/>
            <a:r>
              <a:rPr lang="en-GB" sz="1400" dirty="0" smtClean="0"/>
              <a:t>Compare against benchmarks</a:t>
            </a:r>
          </a:p>
          <a:p>
            <a:pPr lvl="1"/>
            <a:r>
              <a:rPr lang="en-GB" sz="1400" dirty="0" smtClean="0"/>
              <a:t>Analysis of pupil progress reports within FFT</a:t>
            </a:r>
          </a:p>
          <a:p>
            <a:pPr lvl="1"/>
            <a:r>
              <a:rPr lang="en-GB" sz="1400" dirty="0" smtClean="0"/>
              <a:t>Repeat gap analysis and identify next steps</a:t>
            </a:r>
          </a:p>
          <a:p>
            <a:pPr lvl="1"/>
            <a:r>
              <a:rPr lang="en-GB" sz="1400" dirty="0" smtClean="0"/>
              <a:t>Pupil progress meetings every 6-8 weeks</a:t>
            </a:r>
          </a:p>
          <a:p>
            <a:pPr lvl="1"/>
            <a:r>
              <a:rPr lang="en-GB" sz="1400" dirty="0" smtClean="0"/>
              <a:t>Review impact of </a:t>
            </a:r>
            <a:r>
              <a:rPr lang="en-GB" sz="1400" dirty="0" smtClean="0"/>
              <a:t>interventions</a:t>
            </a:r>
          </a:p>
          <a:p>
            <a:pPr lvl="1"/>
            <a:endParaRPr lang="en-GB" sz="1400" dirty="0"/>
          </a:p>
          <a:p>
            <a:endParaRPr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8190"/>
            <a:ext cx="6347713" cy="1320800"/>
          </a:xfrm>
        </p:spPr>
        <p:txBody>
          <a:bodyPr/>
          <a:lstStyle/>
          <a:p>
            <a:r>
              <a:rPr dirty="0">
                <a:solidFill>
                  <a:srgbClr val="0070C0"/>
                </a:solidFill>
              </a:rPr>
              <a:t>Building Staff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022991"/>
            <a:ext cx="7382402" cy="2620210"/>
          </a:xfrm>
        </p:spPr>
        <p:txBody>
          <a:bodyPr/>
          <a:lstStyle/>
          <a:p>
            <a:r>
              <a:rPr dirty="0"/>
              <a:t>Clear </a:t>
            </a:r>
            <a:r>
              <a:rPr dirty="0" smtClean="0"/>
              <a:t>priorities</a:t>
            </a:r>
            <a:r>
              <a:rPr lang="en-GB" dirty="0" smtClean="0"/>
              <a:t>- School Self Evaluation and School Improvement Plan</a:t>
            </a:r>
            <a:endParaRPr dirty="0"/>
          </a:p>
          <a:p>
            <a:r>
              <a:rPr dirty="0"/>
              <a:t>Regular data </a:t>
            </a:r>
            <a:r>
              <a:rPr dirty="0" smtClean="0"/>
              <a:t>discussions</a:t>
            </a:r>
            <a:r>
              <a:rPr lang="en-GB" dirty="0" smtClean="0"/>
              <a:t>- pupil progress meetings</a:t>
            </a:r>
            <a:endParaRPr dirty="0"/>
          </a:p>
          <a:p>
            <a:r>
              <a:rPr dirty="0"/>
              <a:t>Training on data </a:t>
            </a:r>
            <a:r>
              <a:rPr dirty="0" smtClean="0"/>
              <a:t>use</a:t>
            </a:r>
            <a:r>
              <a:rPr lang="en-GB" dirty="0" smtClean="0"/>
              <a:t>- assessment lead, ongoing professional development</a:t>
            </a:r>
          </a:p>
          <a:p>
            <a:r>
              <a:rPr lang="en-GB" dirty="0" smtClean="0"/>
              <a:t>Internal moderation- key stage meetings</a:t>
            </a:r>
            <a:endParaRPr dirty="0"/>
          </a:p>
          <a:p>
            <a:r>
              <a:rPr dirty="0"/>
              <a:t>Collective responsibility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30" y="3617652"/>
            <a:ext cx="6529382" cy="140829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09599" y="4558190"/>
            <a:ext cx="6347714" cy="2033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Share progress &amp; targets- formal reports, parents evenings and through the SEND cycle of target setting and review</a:t>
            </a:r>
          </a:p>
          <a:p>
            <a:r>
              <a:rPr lang="en-GB" smtClean="0"/>
              <a:t>Parent workshops- phonics and early reading</a:t>
            </a:r>
          </a:p>
          <a:p>
            <a:r>
              <a:rPr lang="en-GB" smtClean="0"/>
              <a:t>Support reading at home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130" y="609600"/>
            <a:ext cx="6347714" cy="706016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My School Context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640" y="609600"/>
            <a:ext cx="3994717" cy="225945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69130" y="2869055"/>
            <a:ext cx="8096657" cy="388077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213 pupils aged 4 to 11</a:t>
            </a:r>
          </a:p>
          <a:p>
            <a:r>
              <a:rPr lang="en-GB" sz="2400" dirty="0" smtClean="0"/>
              <a:t>24% of our 4 to 7 year olds do not speak English as their first language</a:t>
            </a:r>
          </a:p>
          <a:p>
            <a:r>
              <a:rPr lang="en-GB" sz="2400" dirty="0" smtClean="0"/>
              <a:t>Over 50% of our 4 to 6 year olds are summer born</a:t>
            </a:r>
          </a:p>
          <a:p>
            <a:endParaRPr lang="en-GB" sz="2400" dirty="0" smtClean="0"/>
          </a:p>
          <a:p>
            <a:r>
              <a:rPr lang="en-GB" sz="2400" dirty="0" smtClean="0"/>
              <a:t>In 2023-24 pupils outcomes showed a three year decline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63408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99" y="122273"/>
            <a:ext cx="6347714" cy="700800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What has been the impact?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562" y="858439"/>
            <a:ext cx="4558945" cy="208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05" y="3011171"/>
            <a:ext cx="4588595" cy="1683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2727" y="1115986"/>
            <a:ext cx="2686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  <a:r>
              <a:rPr lang="en-GB" dirty="0" smtClean="0"/>
              <a:t> year olds meeting expecting standard for reading and writing up from 61%to 76%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427599" y="3252583"/>
            <a:ext cx="2686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 year olds meeting the expected standard in phonics up from 72% to 80%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4929" y="4765056"/>
            <a:ext cx="4479071" cy="17930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3600" y="4866992"/>
            <a:ext cx="32911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 year olds retaking the phonics screening check and meeting expected standard up from 44% to 75%</a:t>
            </a:r>
          </a:p>
          <a:p>
            <a:endParaRPr lang="en-GB" dirty="0" smtClean="0"/>
          </a:p>
          <a:p>
            <a:r>
              <a:rPr lang="en-GB" b="1" dirty="0" smtClean="0"/>
              <a:t>Our intervention children!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40200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rgbClr val="0070C0"/>
                </a:solidFill>
              </a:rP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999" y="1433391"/>
            <a:ext cx="6347714" cy="1417810"/>
          </a:xfrm>
        </p:spPr>
        <p:txBody>
          <a:bodyPr/>
          <a:lstStyle/>
          <a:p>
            <a:r>
              <a:rPr dirty="0"/>
              <a:t>Early identification matters</a:t>
            </a:r>
          </a:p>
          <a:p>
            <a:r>
              <a:rPr dirty="0"/>
              <a:t>Data must inform </a:t>
            </a:r>
            <a:r>
              <a:rPr dirty="0" smtClean="0"/>
              <a:t>action</a:t>
            </a:r>
            <a:endParaRPr dirty="0"/>
          </a:p>
          <a:p>
            <a:r>
              <a:rPr dirty="0"/>
              <a:t>Culture is key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1999" y="3772002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What are your barriers?</a:t>
            </a:r>
          </a:p>
          <a:p>
            <a:r>
              <a:rPr lang="en-GB" dirty="0" smtClean="0"/>
              <a:t>How early do you identify needs?</a:t>
            </a:r>
          </a:p>
          <a:p>
            <a:r>
              <a:rPr lang="en-GB" dirty="0" smtClean="0"/>
              <a:t>Next steps?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598" y="2851201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>
                <a:solidFill>
                  <a:srgbClr val="0070C0"/>
                </a:solidFill>
              </a:rPr>
              <a:t>Things to consider</a:t>
            </a:r>
            <a:endParaRPr lang="en-GB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2563288"/>
            <a:ext cx="7254869" cy="326164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>
                <a:solidFill>
                  <a:srgbClr val="0070C0"/>
                </a:solidFill>
              </a:rPr>
              <a:t>Literacy outcomes for our 5 year olds had been declining since 2021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99992" y="3517641"/>
            <a:ext cx="709126" cy="2307290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489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24" y="2426882"/>
            <a:ext cx="7959932" cy="300353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599" y="609600"/>
            <a:ext cx="711614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>
                <a:solidFill>
                  <a:srgbClr val="0070C0"/>
                </a:solidFill>
              </a:rPr>
              <a:t>This pattern was repeated for our 6 year olds in the national phonics screening check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3354" y="2775003"/>
            <a:ext cx="1637201" cy="2655412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237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676" r="1284"/>
          <a:stretch/>
        </p:blipFill>
        <p:spPr>
          <a:xfrm>
            <a:off x="274793" y="2677885"/>
            <a:ext cx="7889494" cy="194738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599" y="609600"/>
            <a:ext cx="711614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>
                <a:solidFill>
                  <a:srgbClr val="0070C0"/>
                </a:solidFill>
              </a:rPr>
              <a:t>And our 11 year olds in their statutory national assessments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79307" y="3144416"/>
            <a:ext cx="3032448" cy="1480859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13754" y="4795935"/>
            <a:ext cx="75119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Exp</a:t>
            </a:r>
            <a:r>
              <a:rPr lang="en-GB" dirty="0" smtClean="0"/>
              <a:t>+ </a:t>
            </a:r>
          </a:p>
          <a:p>
            <a:endParaRPr lang="en-GB" dirty="0" smtClean="0"/>
          </a:p>
          <a:p>
            <a:r>
              <a:rPr lang="en-GB" dirty="0" smtClean="0"/>
              <a:t>    Pupils reaching or exceeding the expected standard for 11 year olds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591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746400"/>
            <a:ext cx="7190793" cy="1320800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Data driven decisions</a:t>
            </a:r>
            <a:br>
              <a:rPr lang="en-GB" dirty="0" smtClean="0">
                <a:solidFill>
                  <a:srgbClr val="0070C0"/>
                </a:solidFill>
              </a:rPr>
            </a:br>
            <a:endParaRPr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880" y="1774000"/>
            <a:ext cx="6836230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/>
              <a:t>April- July 2024</a:t>
            </a:r>
          </a:p>
          <a:p>
            <a:r>
              <a:rPr lang="en-GB" dirty="0" smtClean="0"/>
              <a:t>Introduction of FFT Reading Test </a:t>
            </a:r>
          </a:p>
          <a:p>
            <a:r>
              <a:rPr lang="en-GB" dirty="0" smtClean="0"/>
              <a:t>Introduction of Tutoring with Lightning Squad intervention programme </a:t>
            </a:r>
            <a:endParaRPr lang="en-GB" dirty="0" smtClean="0"/>
          </a:p>
          <a:p>
            <a:r>
              <a:rPr lang="en-GB" dirty="0" smtClean="0"/>
              <a:t>Investment in staff training</a:t>
            </a:r>
            <a:endParaRPr lang="en-GB" dirty="0" smtClean="0"/>
          </a:p>
          <a:p>
            <a:r>
              <a:rPr lang="en-GB" dirty="0" smtClean="0"/>
              <a:t>Review </a:t>
            </a:r>
            <a:r>
              <a:rPr lang="en-GB" dirty="0"/>
              <a:t>of the </a:t>
            </a:r>
            <a:r>
              <a:rPr lang="en-GB" dirty="0" smtClean="0"/>
              <a:t>existing phonics </a:t>
            </a:r>
            <a:r>
              <a:rPr lang="en-GB" dirty="0"/>
              <a:t>and early reading </a:t>
            </a:r>
            <a:r>
              <a:rPr lang="en-GB" dirty="0" smtClean="0"/>
              <a:t>programme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September 2024</a:t>
            </a:r>
            <a:endParaRPr lang="en-GB" b="1" dirty="0"/>
          </a:p>
          <a:p>
            <a:r>
              <a:rPr lang="en-GB" dirty="0"/>
              <a:t>Introduction of FFT Success for All </a:t>
            </a:r>
            <a:r>
              <a:rPr lang="en-GB" dirty="0" smtClean="0"/>
              <a:t>Phonics </a:t>
            </a:r>
            <a:r>
              <a:rPr lang="en-GB" dirty="0"/>
              <a:t>in September </a:t>
            </a:r>
            <a:r>
              <a:rPr lang="en-GB" dirty="0" smtClean="0"/>
              <a:t>2024</a:t>
            </a:r>
          </a:p>
          <a:p>
            <a:r>
              <a:rPr lang="en-GB" b="1" dirty="0" smtClean="0"/>
              <a:t>ALL </a:t>
            </a:r>
            <a:r>
              <a:rPr lang="en-GB" dirty="0" smtClean="0"/>
              <a:t>staff trained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1846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How soon are gaps identified?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102" y="1682885"/>
            <a:ext cx="8419292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Within the first 6 weeks of schooling, all 4/5 year olds are assessed</a:t>
            </a:r>
          </a:p>
          <a:p>
            <a:r>
              <a:rPr lang="en-GB" dirty="0" smtClean="0"/>
              <a:t>using the Reception Baseline Assessment.</a:t>
            </a:r>
          </a:p>
          <a:p>
            <a:endParaRPr lang="en-GB" dirty="0"/>
          </a:p>
          <a:p>
            <a:r>
              <a:rPr lang="en-GB" dirty="0" smtClean="0"/>
              <a:t>This assesses early language, communication and literacy skills</a:t>
            </a:r>
          </a:p>
          <a:p>
            <a:endParaRPr lang="en-GB" dirty="0"/>
          </a:p>
          <a:p>
            <a:r>
              <a:rPr lang="en-GB" dirty="0" smtClean="0"/>
              <a:t>When a child is highlighted as having gaps in understanding, this is followed </a:t>
            </a:r>
          </a:p>
          <a:p>
            <a:r>
              <a:rPr lang="en-GB" dirty="0" smtClean="0"/>
              <a:t>with a </a:t>
            </a:r>
            <a:r>
              <a:rPr lang="en-GB" b="1" dirty="0" err="1" smtClean="0"/>
              <a:t>Wellcomm</a:t>
            </a:r>
            <a:r>
              <a:rPr lang="en-GB" b="1" dirty="0" smtClean="0"/>
              <a:t> assessment- </a:t>
            </a:r>
            <a:r>
              <a:rPr lang="en-GB" dirty="0" smtClean="0"/>
              <a:t>a speech and language screening tool that </a:t>
            </a:r>
          </a:p>
          <a:p>
            <a:r>
              <a:rPr lang="en-GB" dirty="0" smtClean="0"/>
              <a:t>identifies communication needs</a:t>
            </a:r>
          </a:p>
          <a:p>
            <a:endParaRPr lang="en-GB" dirty="0"/>
          </a:p>
          <a:p>
            <a:r>
              <a:rPr lang="en-GB" dirty="0" smtClean="0"/>
              <a:t>Specific, play-based activities then target the areas of need for each individual</a:t>
            </a:r>
          </a:p>
          <a:p>
            <a:endParaRPr lang="en-GB" dirty="0"/>
          </a:p>
          <a:p>
            <a:r>
              <a:rPr lang="en-GB" sz="3200" b="1" dirty="0" err="1" smtClean="0"/>
              <a:t>Oracy</a:t>
            </a:r>
            <a:r>
              <a:rPr lang="en-GB" sz="3200" b="1" dirty="0" smtClean="0"/>
              <a:t> comes first…followed by phonics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069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00" y="609600"/>
            <a:ext cx="7739999" cy="1320800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Using assessment to inform teaching of phonics and early reading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000" y="2145600"/>
            <a:ext cx="787908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dirty="0" smtClean="0"/>
              <a:t>All students begin the programme at the same point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dirty="0" smtClean="0"/>
              <a:t>First assessment point after approximately 6 weeks of phonics teaching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dirty="0" smtClean="0"/>
              <a:t>Students are then grouped according to stage not age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dirty="0" smtClean="0"/>
              <a:t>Currently have 6 phonics groups working across our 4-6 year olds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dirty="0" smtClean="0"/>
              <a:t>Staff deployment- our most valuable asset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3256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78" y="2973487"/>
            <a:ext cx="8058448" cy="306702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599" y="609600"/>
            <a:ext cx="6347714" cy="75266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>
                <a:solidFill>
                  <a:srgbClr val="0070C0"/>
                </a:solidFill>
              </a:rPr>
              <a:t>FFT Phonics Assessment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599" y="1303280"/>
            <a:ext cx="6705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assessment is carried out approximately every 6 weeks with our 4 to 6 year olds and is aligned to our phonics programme which teaches grapheme phoneme correspondence (GPCs)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39313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3703</TotalTime>
  <Words>1353</Words>
  <Application>Microsoft Office PowerPoint</Application>
  <PresentationFormat>On-screen Show (4:3)</PresentationFormat>
  <Paragraphs>166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Trebuchet MS</vt:lpstr>
      <vt:lpstr>Wingdings</vt:lpstr>
      <vt:lpstr>Wingdings 3</vt:lpstr>
      <vt:lpstr>Facet</vt:lpstr>
      <vt:lpstr>From Data to Action- A Senior Leader’s Perspective</vt:lpstr>
      <vt:lpstr>My School Context</vt:lpstr>
      <vt:lpstr>PowerPoint Presentation</vt:lpstr>
      <vt:lpstr>PowerPoint Presentation</vt:lpstr>
      <vt:lpstr>PowerPoint Presentation</vt:lpstr>
      <vt:lpstr>Data driven decisions </vt:lpstr>
      <vt:lpstr>How soon are gaps identified?</vt:lpstr>
      <vt:lpstr>Using assessment to inform teaching of phonics and early reading</vt:lpstr>
      <vt:lpstr>PowerPoint Presentation</vt:lpstr>
      <vt:lpstr>PowerPoint Presentation</vt:lpstr>
      <vt:lpstr>Decoding &amp; Fluency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Monitoring Progress</vt:lpstr>
      <vt:lpstr>Building Staff Culture</vt:lpstr>
      <vt:lpstr>What has been the impact?</vt:lpstr>
      <vt:lpstr>Key Takeaways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Data to Action- A Senior Leader’s Perspective</dc:title>
  <dc:subject/>
  <dc:creator>Caroline Lang</dc:creator>
  <cp:keywords/>
  <dc:description>generated using python-pptx</dc:description>
  <cp:lastModifiedBy>Caroline Lang</cp:lastModifiedBy>
  <cp:revision>69</cp:revision>
  <dcterms:created xsi:type="dcterms:W3CDTF">2013-01-27T09:14:16Z</dcterms:created>
  <dcterms:modified xsi:type="dcterms:W3CDTF">2026-04-20T10:38:31Z</dcterms:modified>
  <cp:category/>
</cp:coreProperties>
</file>