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56" r:id="rId3"/>
    <p:sldMasterId id="2147483766" r:id="rId4"/>
  </p:sldMasterIdLst>
  <p:notesMasterIdLst>
    <p:notesMasterId r:id="rId75"/>
  </p:notesMasterIdLst>
  <p:handoutMasterIdLst>
    <p:handoutMasterId r:id="rId76"/>
  </p:handoutMasterIdLst>
  <p:sldIdLst>
    <p:sldId id="256" r:id="rId5"/>
    <p:sldId id="1217" r:id="rId6"/>
    <p:sldId id="1078" r:id="rId7"/>
    <p:sldId id="1077" r:id="rId8"/>
    <p:sldId id="365" r:id="rId9"/>
    <p:sldId id="367" r:id="rId10"/>
    <p:sldId id="345" r:id="rId11"/>
    <p:sldId id="349" r:id="rId12"/>
    <p:sldId id="1221" r:id="rId13"/>
    <p:sldId id="370" r:id="rId14"/>
    <p:sldId id="1224" r:id="rId15"/>
    <p:sldId id="1233" r:id="rId16"/>
    <p:sldId id="403" r:id="rId17"/>
    <p:sldId id="1079" r:id="rId18"/>
    <p:sldId id="1076" r:id="rId19"/>
    <p:sldId id="593" r:id="rId20"/>
    <p:sldId id="1225" r:id="rId21"/>
    <p:sldId id="1219" r:id="rId22"/>
    <p:sldId id="1220" r:id="rId23"/>
    <p:sldId id="1226" r:id="rId24"/>
    <p:sldId id="1083" r:id="rId25"/>
    <p:sldId id="275" r:id="rId26"/>
    <p:sldId id="276" r:id="rId27"/>
    <p:sldId id="1229" r:id="rId28"/>
    <p:sldId id="269" r:id="rId29"/>
    <p:sldId id="257" r:id="rId30"/>
    <p:sldId id="262" r:id="rId31"/>
    <p:sldId id="263" r:id="rId32"/>
    <p:sldId id="266" r:id="rId33"/>
    <p:sldId id="1228" r:id="rId34"/>
    <p:sldId id="264" r:id="rId35"/>
    <p:sldId id="1216" r:id="rId36"/>
    <p:sldId id="386" r:id="rId37"/>
    <p:sldId id="267" r:id="rId38"/>
    <p:sldId id="261" r:id="rId39"/>
    <p:sldId id="259" r:id="rId40"/>
    <p:sldId id="265" r:id="rId41"/>
    <p:sldId id="271" r:id="rId42"/>
    <p:sldId id="338" r:id="rId43"/>
    <p:sldId id="357" r:id="rId44"/>
    <p:sldId id="362" r:id="rId45"/>
    <p:sldId id="339" r:id="rId46"/>
    <p:sldId id="1234" r:id="rId47"/>
    <p:sldId id="387" r:id="rId48"/>
    <p:sldId id="381" r:id="rId49"/>
    <p:sldId id="586" r:id="rId50"/>
    <p:sldId id="587" r:id="rId51"/>
    <p:sldId id="588" r:id="rId52"/>
    <p:sldId id="369" r:id="rId53"/>
    <p:sldId id="351" r:id="rId54"/>
    <p:sldId id="300" r:id="rId55"/>
    <p:sldId id="328" r:id="rId56"/>
    <p:sldId id="629" r:id="rId57"/>
    <p:sldId id="341" r:id="rId58"/>
    <p:sldId id="260" r:id="rId59"/>
    <p:sldId id="268" r:id="rId60"/>
    <p:sldId id="1227" r:id="rId61"/>
    <p:sldId id="270" r:id="rId62"/>
    <p:sldId id="595" r:id="rId63"/>
    <p:sldId id="1218" r:id="rId64"/>
    <p:sldId id="281" r:id="rId65"/>
    <p:sldId id="289" r:id="rId66"/>
    <p:sldId id="277" r:id="rId67"/>
    <p:sldId id="303" r:id="rId68"/>
    <p:sldId id="1214" r:id="rId69"/>
    <p:sldId id="1232" r:id="rId70"/>
    <p:sldId id="1213" r:id="rId71"/>
    <p:sldId id="589" r:id="rId72"/>
    <p:sldId id="360" r:id="rId73"/>
    <p:sldId id="1223" r:id="rId7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BE43B"/>
    <a:srgbClr val="E59A83"/>
    <a:srgbClr val="E6AF00"/>
    <a:srgbClr val="FCE118"/>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33" autoAdjust="0"/>
    <p:restoredTop sz="93447" autoAdjust="0"/>
  </p:normalViewPr>
  <p:slideViewPr>
    <p:cSldViewPr>
      <p:cViewPr>
        <p:scale>
          <a:sx n="84" d="100"/>
          <a:sy n="84" d="100"/>
        </p:scale>
        <p:origin x="708" y="4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4320"/>
    </p:cViewPr>
  </p:sorterViewPr>
  <p:notesViewPr>
    <p:cSldViewPr>
      <p:cViewPr varScale="1">
        <p:scale>
          <a:sx n="50" d="100"/>
          <a:sy n="50" d="100"/>
        </p:scale>
        <p:origin x="-2654" y="-77"/>
      </p:cViewPr>
      <p:guideLst>
        <p:guide orient="horz" pos="3126"/>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0586475401939"/>
          <c:y val="5.1082571318104973E-2"/>
          <c:w val="0.79500417607747897"/>
          <c:h val="0.75172790798694822"/>
        </c:manualLayout>
      </c:layout>
      <c:scatterChart>
        <c:scatterStyle val="lineMarker"/>
        <c:varyColors val="0"/>
        <c:ser>
          <c:idx val="0"/>
          <c:order val="0"/>
          <c:tx>
            <c:strRef>
              <c:f>Sheet1!$B$1</c:f>
              <c:strCache>
                <c:ptCount val="1"/>
                <c:pt idx="0">
                  <c:v>Y-Values</c:v>
                </c:pt>
              </c:strCache>
            </c:strRef>
          </c:tx>
          <c:spPr>
            <a:ln w="19050" cap="rnd">
              <a:noFill/>
              <a:round/>
            </a:ln>
            <a:effectLst>
              <a:glow rad="166848">
                <a:schemeClr val="accent1">
                  <a:alpha val="40000"/>
                </a:schemeClr>
              </a:glow>
            </a:effectLst>
          </c:spPr>
          <c:marker>
            <c:symbol val="circle"/>
            <c:size val="5"/>
            <c:spPr>
              <a:solidFill>
                <a:srgbClr val="002060">
                  <a:alpha val="66000"/>
                </a:srgbClr>
              </a:solidFill>
              <a:ln w="9525">
                <a:solidFill>
                  <a:schemeClr val="bg2">
                    <a:lumMod val="75000"/>
                  </a:schemeClr>
                </a:solidFill>
              </a:ln>
              <a:effectLst>
                <a:glow rad="166848">
                  <a:schemeClr val="accent1">
                    <a:alpha val="40000"/>
                  </a:schemeClr>
                </a:glow>
              </a:effectLst>
            </c:spPr>
          </c:marker>
          <c:dLbls>
            <c:dLbl>
              <c:idx val="0"/>
              <c:tx>
                <c:rich>
                  <a:bodyPr rot="0" spcFirstLastPara="1" vertOverflow="ellipsis" vert="horz" wrap="square" lIns="38100" tIns="19050" rIns="38100" bIns="19050" anchor="ctr" anchorCtr="1">
                    <a:spAutoFit/>
                  </a:bodyPr>
                  <a:lstStyle/>
                  <a:p>
                    <a:pPr>
                      <a:defRPr sz="1197" b="1" i="0" u="none" strike="noStrike" kern="1200" baseline="0">
                        <a:solidFill>
                          <a:srgbClr val="0070C0"/>
                        </a:solidFill>
                        <a:latin typeface="Arial" panose="020B0604020202020204" pitchFamily="34" charset="0"/>
                        <a:ea typeface="+mn-ea"/>
                        <a:cs typeface="Arial" panose="020B0604020202020204" pitchFamily="34" charset="0"/>
                      </a:defRPr>
                    </a:pPr>
                    <a:r>
                      <a:rPr lang="en-US" b="1">
                        <a:solidFill>
                          <a:srgbClr val="0070C0"/>
                        </a:solidFill>
                      </a:rPr>
                      <a:t>English</a:t>
                    </a:r>
                    <a:endParaRPr lang="en-US" b="1" dirty="0">
                      <a:solidFill>
                        <a:srgbClr val="0070C0"/>
                      </a:solidFill>
                    </a:endParaRP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A1C-440B-9F0F-A312DCFC403E}"/>
                </c:ext>
              </c:extLst>
            </c:dLbl>
            <c:dLbl>
              <c:idx val="1"/>
              <c:tx>
                <c:rich>
                  <a:bodyPr/>
                  <a:lstStyle/>
                  <a:p>
                    <a:r>
                      <a:rPr lang="en-US"/>
                      <a:t>French</a:t>
                    </a:r>
                    <a:endParaRPr lang="en-US" dirty="0"/>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A1C-440B-9F0F-A312DCFC403E}"/>
                </c:ext>
              </c:extLst>
            </c:dLbl>
            <c:dLbl>
              <c:idx val="2"/>
              <c:tx>
                <c:rich>
                  <a:bodyPr/>
                  <a:lstStyle/>
                  <a:p>
                    <a:r>
                      <a:rPr lang="en-US" dirty="0"/>
                      <a:t>Spanish</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A1C-440B-9F0F-A312DCFC403E}"/>
                </c:ext>
              </c:extLst>
            </c:dLbl>
            <c:dLbl>
              <c:idx val="3"/>
              <c:tx>
                <c:rich>
                  <a:bodyPr/>
                  <a:lstStyle/>
                  <a:p>
                    <a:r>
                      <a:rPr lang="en-US" dirty="0"/>
                      <a:t>Breton</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A1C-440B-9F0F-A312DCFC403E}"/>
                </c:ext>
              </c:extLst>
            </c:dLbl>
            <c:dLbl>
              <c:idx val="4"/>
              <c:tx>
                <c:rich>
                  <a:bodyPr/>
                  <a:lstStyle/>
                  <a:p>
                    <a:r>
                      <a:rPr lang="en-US" dirty="0"/>
                      <a:t>Italian</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A1C-440B-9F0F-A312DCFC403E}"/>
                </c:ext>
              </c:extLst>
            </c:dLbl>
            <c:dLbl>
              <c:idx val="5"/>
              <c:tx>
                <c:rich>
                  <a:bodyPr/>
                  <a:lstStyle/>
                  <a:p>
                    <a:r>
                      <a:rPr lang="en-US" dirty="0"/>
                      <a:t>Finnish</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A1C-440B-9F0F-A312DCFC403E}"/>
                </c:ext>
              </c:extLst>
            </c:dLbl>
            <c:dLbl>
              <c:idx val="6"/>
              <c:tx>
                <c:rich>
                  <a:bodyPr/>
                  <a:lstStyle/>
                  <a:p>
                    <a:r>
                      <a:rPr lang="en-US" dirty="0"/>
                      <a:t>German</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A1C-440B-9F0F-A312DCFC403E}"/>
                </c:ext>
              </c:extLst>
            </c:dLbl>
            <c:dLbl>
              <c:idx val="7"/>
              <c:tx>
                <c:rich>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Arial" panose="020B0604020202020204" pitchFamily="34" charset="0"/>
                        <a:ea typeface="+mn-ea"/>
                        <a:cs typeface="Arial" panose="020B0604020202020204" pitchFamily="34" charset="0"/>
                      </a:defRPr>
                    </a:pPr>
                    <a:r>
                      <a:rPr lang="en-US" b="1" dirty="0">
                        <a:solidFill>
                          <a:srgbClr val="FF0000"/>
                        </a:solidFill>
                      </a:rPr>
                      <a:t>Portuguese</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A1C-440B-9F0F-A312DCFC403E}"/>
                </c:ext>
              </c:extLst>
            </c:dLbl>
            <c:dLbl>
              <c:idx val="8"/>
              <c:tx>
                <c:rich>
                  <a:bodyPr/>
                  <a:lstStyle/>
                  <a:p>
                    <a:r>
                      <a:rPr lang="en-US" dirty="0"/>
                      <a:t>Turkish</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A1C-440B-9F0F-A312DCFC40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Sheet1!$A$2:$A$10</c:f>
              <c:numCache>
                <c:formatCode>General</c:formatCode>
                <c:ptCount val="9"/>
                <c:pt idx="0">
                  <c:v>0.36399999999999999</c:v>
                </c:pt>
                <c:pt idx="1">
                  <c:v>0.28100000000000003</c:v>
                </c:pt>
                <c:pt idx="2">
                  <c:v>0.67200000000000004</c:v>
                </c:pt>
                <c:pt idx="3">
                  <c:v>0.79400000000000004</c:v>
                </c:pt>
                <c:pt idx="4">
                  <c:v>0.94599999999999995</c:v>
                </c:pt>
                <c:pt idx="5">
                  <c:v>0.97499999999999998</c:v>
                </c:pt>
                <c:pt idx="6">
                  <c:v>0.69099999999999995</c:v>
                </c:pt>
                <c:pt idx="7">
                  <c:v>0.752</c:v>
                </c:pt>
                <c:pt idx="8">
                  <c:v>0.95399999999999996</c:v>
                </c:pt>
              </c:numCache>
            </c:numRef>
          </c:xVal>
          <c:yVal>
            <c:numRef>
              <c:f>Sheet1!$B$2:$B$10</c:f>
              <c:numCache>
                <c:formatCode>General</c:formatCode>
                <c:ptCount val="9"/>
                <c:pt idx="0">
                  <c:v>0.36</c:v>
                </c:pt>
                <c:pt idx="1">
                  <c:v>0.78600000000000003</c:v>
                </c:pt>
                <c:pt idx="2">
                  <c:v>0.85799999999999998</c:v>
                </c:pt>
                <c:pt idx="3">
                  <c:v>0.77100000000000002</c:v>
                </c:pt>
                <c:pt idx="4">
                  <c:v>0.72</c:v>
                </c:pt>
                <c:pt idx="5">
                  <c:v>0.92900000000000005</c:v>
                </c:pt>
                <c:pt idx="6">
                  <c:v>0.76900000000000002</c:v>
                </c:pt>
                <c:pt idx="7">
                  <c:v>0.82199999999999995</c:v>
                </c:pt>
                <c:pt idx="8">
                  <c:v>0.95599999999999996</c:v>
                </c:pt>
              </c:numCache>
            </c:numRef>
          </c:yVal>
          <c:smooth val="0"/>
          <c:extLst>
            <c:ext xmlns:c16="http://schemas.microsoft.com/office/drawing/2014/chart" uri="{C3380CC4-5D6E-409C-BE32-E72D297353CC}">
              <c16:uniqueId val="{00000009-3A1C-440B-9F0F-A312DCFC403E}"/>
            </c:ext>
          </c:extLst>
        </c:ser>
        <c:dLbls>
          <c:showLegendKey val="0"/>
          <c:showVal val="0"/>
          <c:showCatName val="0"/>
          <c:showSerName val="0"/>
          <c:showPercent val="0"/>
          <c:showBubbleSize val="0"/>
        </c:dLbls>
        <c:axId val="618189791"/>
        <c:axId val="618652095"/>
      </c:scatterChart>
      <c:valAx>
        <c:axId val="618189791"/>
        <c:scaling>
          <c:orientation val="minMax"/>
          <c:max val="1"/>
          <c:min val="0.2"/>
        </c:scaling>
        <c:delete val="0"/>
        <c:axPos val="b"/>
        <c:majorGridlines>
          <c:spPr>
            <a:ln w="9525" cap="flat" cmpd="sng" algn="ctr">
              <a:noFill/>
              <a:round/>
            </a:ln>
            <a:effectLst/>
          </c:spPr>
        </c:majorGridlines>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GB" b="1" dirty="0">
                    <a:solidFill>
                      <a:schemeClr val="tx1"/>
                    </a:solidFill>
                    <a:latin typeface="Arial" panose="020B0604020202020204" pitchFamily="34" charset="0"/>
                    <a:cs typeface="Arial" panose="020B0604020202020204" pitchFamily="34" charset="0"/>
                  </a:rPr>
                  <a:t>Proportion Correctly Predicted Spellings</a:t>
                </a:r>
              </a:p>
              <a:p>
                <a:pPr marL="0" marR="0" indent="0" algn="ctr" defTabSz="914400" rtl="0" eaLnBrk="1" fontAlgn="auto" latinLnBrk="0" hangingPunct="1">
                  <a:lnSpc>
                    <a:spcPct val="100000"/>
                  </a:lnSpc>
                  <a:spcBef>
                    <a:spcPts val="0"/>
                  </a:spcBef>
                  <a:spcAft>
                    <a:spcPts val="0"/>
                  </a:spcAft>
                  <a:buClrTx/>
                  <a:buSzTx/>
                  <a:buFontTx/>
                  <a:buNone/>
                  <a:tabLst/>
                  <a:defRPr b="1">
                    <a:solidFill>
                      <a:schemeClr val="tx1"/>
                    </a:solidFill>
                    <a:latin typeface="Arial" panose="020B0604020202020204" pitchFamily="34" charset="0"/>
                    <a:cs typeface="Arial" panose="020B0604020202020204" pitchFamily="34" charset="0"/>
                  </a:defRPr>
                </a:pPr>
                <a:r>
                  <a:rPr lang="en-GB" b="1" dirty="0">
                    <a:solidFill>
                      <a:schemeClr val="tx1"/>
                    </a:solidFill>
                    <a:latin typeface="Arial" panose="020B0604020202020204" pitchFamily="34" charset="0"/>
                    <a:cs typeface="Arial" panose="020B0604020202020204" pitchFamily="34" charset="0"/>
                  </a:rPr>
                  <a:t>Feedback (P-G) Consistency</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8652095"/>
        <c:crosses val="autoZero"/>
        <c:crossBetween val="midCat"/>
      </c:valAx>
      <c:valAx>
        <c:axId val="618652095"/>
        <c:scaling>
          <c:orientation val="minMax"/>
          <c:max val="1"/>
          <c:min val="0.2"/>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GB" b="1" dirty="0">
                    <a:solidFill>
                      <a:schemeClr val="tx1"/>
                    </a:solidFill>
                    <a:latin typeface="Arial" panose="020B0604020202020204" pitchFamily="34" charset="0"/>
                    <a:cs typeface="Arial" panose="020B0604020202020204" pitchFamily="34" charset="0"/>
                  </a:rPr>
                  <a:t>Proportion Correctly Predicted Pronunciations Feedforward (G-Pu Consistency </a:t>
                </a:r>
              </a:p>
            </c:rich>
          </c:tx>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818979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936"/>
          </a:xfrm>
          <a:prstGeom prst="rect">
            <a:avLst/>
          </a:prstGeom>
        </p:spPr>
        <p:txBody>
          <a:bodyPr vert="horz" lIns="90306" tIns="45153" rIns="90306" bIns="45153"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5936"/>
          </a:xfrm>
          <a:prstGeom prst="rect">
            <a:avLst/>
          </a:prstGeom>
        </p:spPr>
        <p:txBody>
          <a:bodyPr vert="horz" lIns="90306" tIns="45153" rIns="90306" bIns="45153" rtlCol="0"/>
          <a:lstStyle>
            <a:lvl1pPr algn="r">
              <a:defRPr sz="1200"/>
            </a:lvl1pPr>
          </a:lstStyle>
          <a:p>
            <a:fld id="{AFE64125-1845-4573-8833-0699CC7DE4A2}" type="datetimeFigureOut">
              <a:rPr lang="en-GB" smtClean="0"/>
              <a:t>04/05/2026</a:t>
            </a:fld>
            <a:endParaRPr lang="en-GB"/>
          </a:p>
        </p:txBody>
      </p:sp>
      <p:sp>
        <p:nvSpPr>
          <p:cNvPr id="4" name="Footer Placeholder 3"/>
          <p:cNvSpPr>
            <a:spLocks noGrp="1"/>
          </p:cNvSpPr>
          <p:nvPr>
            <p:ph type="ftr" sz="quarter" idx="2"/>
          </p:nvPr>
        </p:nvSpPr>
        <p:spPr>
          <a:xfrm>
            <a:off x="0" y="9429119"/>
            <a:ext cx="2945659" cy="495935"/>
          </a:xfrm>
          <a:prstGeom prst="rect">
            <a:avLst/>
          </a:prstGeom>
        </p:spPr>
        <p:txBody>
          <a:bodyPr vert="horz" lIns="90306" tIns="45153" rIns="90306" bIns="45153"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9119"/>
            <a:ext cx="2945659" cy="495935"/>
          </a:xfrm>
          <a:prstGeom prst="rect">
            <a:avLst/>
          </a:prstGeom>
        </p:spPr>
        <p:txBody>
          <a:bodyPr vert="horz" lIns="90306" tIns="45153" rIns="90306" bIns="45153" rtlCol="0" anchor="b"/>
          <a:lstStyle>
            <a:lvl1pPr algn="r">
              <a:defRPr sz="1200"/>
            </a:lvl1pPr>
          </a:lstStyle>
          <a:p>
            <a:fld id="{61EC9FBD-7ACD-41A4-B426-35ACBBDB5108}" type="slidenum">
              <a:rPr lang="en-GB" smtClean="0"/>
              <a:t>‹#›</a:t>
            </a:fld>
            <a:endParaRPr lang="en-GB"/>
          </a:p>
        </p:txBody>
      </p:sp>
    </p:spTree>
    <p:extLst>
      <p:ext uri="{BB962C8B-B14F-4D97-AF65-F5344CB8AC3E}">
        <p14:creationId xmlns:p14="http://schemas.microsoft.com/office/powerpoint/2010/main" val="396955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0838" tIns="45420" rIns="90838" bIns="45420" rtlCol="0"/>
          <a:lstStyle>
            <a:lvl1pPr algn="l">
              <a:defRPr sz="1200"/>
            </a:lvl1pPr>
          </a:lstStyle>
          <a:p>
            <a:endParaRPr lang="en-GB"/>
          </a:p>
        </p:txBody>
      </p:sp>
      <p:sp>
        <p:nvSpPr>
          <p:cNvPr id="3" name="Date Placeholder 2"/>
          <p:cNvSpPr>
            <a:spLocks noGrp="1"/>
          </p:cNvSpPr>
          <p:nvPr>
            <p:ph type="dt" idx="1"/>
          </p:nvPr>
        </p:nvSpPr>
        <p:spPr>
          <a:xfrm>
            <a:off x="3850443" y="1"/>
            <a:ext cx="2945659" cy="496332"/>
          </a:xfrm>
          <a:prstGeom prst="rect">
            <a:avLst/>
          </a:prstGeom>
        </p:spPr>
        <p:txBody>
          <a:bodyPr vert="horz" lIns="90838" tIns="45420" rIns="90838" bIns="45420" rtlCol="0"/>
          <a:lstStyle>
            <a:lvl1pPr algn="r">
              <a:defRPr sz="1200"/>
            </a:lvl1pPr>
          </a:lstStyle>
          <a:p>
            <a:fld id="{5DB57CA2-1554-4E38-ADE9-AB80A2AB65CC}" type="datetimeFigureOut">
              <a:rPr lang="en-GB" smtClean="0"/>
              <a:pPr/>
              <a:t>04/05/2026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0838" tIns="45420" rIns="90838" bIns="45420" rtlCol="0" anchor="ctr"/>
          <a:lstStyle/>
          <a:p>
            <a:endParaRPr lang="en-GB"/>
          </a:p>
        </p:txBody>
      </p:sp>
      <p:sp>
        <p:nvSpPr>
          <p:cNvPr id="5" name="Notes Placeholder 4"/>
          <p:cNvSpPr>
            <a:spLocks noGrp="1"/>
          </p:cNvSpPr>
          <p:nvPr>
            <p:ph type="body" sz="quarter" idx="3"/>
          </p:nvPr>
        </p:nvSpPr>
        <p:spPr>
          <a:xfrm>
            <a:off x="679769" y="4715155"/>
            <a:ext cx="5438140" cy="4466987"/>
          </a:xfrm>
          <a:prstGeom prst="rect">
            <a:avLst/>
          </a:prstGeom>
        </p:spPr>
        <p:txBody>
          <a:bodyPr vert="horz" lIns="90838" tIns="45420" rIns="90838" bIns="454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6332"/>
          </a:xfrm>
          <a:prstGeom prst="rect">
            <a:avLst/>
          </a:prstGeom>
        </p:spPr>
        <p:txBody>
          <a:bodyPr vert="horz" lIns="90838" tIns="45420" rIns="90838" bIns="454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5"/>
            <a:ext cx="2945659" cy="496332"/>
          </a:xfrm>
          <a:prstGeom prst="rect">
            <a:avLst/>
          </a:prstGeom>
        </p:spPr>
        <p:txBody>
          <a:bodyPr vert="horz" lIns="90838" tIns="45420" rIns="90838" bIns="45420" rtlCol="0" anchor="b"/>
          <a:lstStyle>
            <a:lvl1pPr algn="r">
              <a:defRPr sz="1200"/>
            </a:lvl1pPr>
          </a:lstStyle>
          <a:p>
            <a:fld id="{57651D96-CB3C-487C-AB78-329E3CBFF64F}" type="slidenum">
              <a:rPr lang="en-GB" smtClean="0"/>
              <a:pPr/>
              <a:t>‹#›</a:t>
            </a:fld>
            <a:endParaRPr lang="en-GB"/>
          </a:p>
        </p:txBody>
      </p:sp>
    </p:spTree>
    <p:extLst>
      <p:ext uri="{BB962C8B-B14F-4D97-AF65-F5344CB8AC3E}">
        <p14:creationId xmlns:p14="http://schemas.microsoft.com/office/powerpoint/2010/main" val="76720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en.wikipedia.org/wiki/Delphi_method#cite_note-5" TargetMode="External"/><Relationship Id="rId13" Type="http://schemas.openxmlformats.org/officeDocument/2006/relationships/hyperlink" Target="https://en.wikipedia.org/wiki/Facilitator" TargetMode="External"/><Relationship Id="rId3" Type="http://schemas.openxmlformats.org/officeDocument/2006/relationships/hyperlink" Target="https://en.wikipedia.org/wiki/Forecasting" TargetMode="External"/><Relationship Id="rId7" Type="http://schemas.openxmlformats.org/officeDocument/2006/relationships/hyperlink" Target="https://en.wikipedia.org/wiki/Delphi_method#cite_note-4" TargetMode="External"/><Relationship Id="rId12" Type="http://schemas.openxmlformats.org/officeDocument/2006/relationships/hyperlink" Target="https://en.wikipedia.org/wiki/Delphi_method#cite_note-Moher2010-8" TargetMode="External"/><Relationship Id="rId17" Type="http://schemas.openxmlformats.org/officeDocument/2006/relationships/hyperlink" Target="https://en.wikipedia.org/wiki/Delphi_method#cite_note-rw1999-11" TargetMode="External"/><Relationship Id="rId2" Type="http://schemas.openxmlformats.org/officeDocument/2006/relationships/slide" Target="../slides/slide46.xml"/><Relationship Id="rId16" Type="http://schemas.openxmlformats.org/officeDocument/2006/relationships/hyperlink" Target="https://en.wikipedia.org/wiki/Median" TargetMode="External"/><Relationship Id="rId1" Type="http://schemas.openxmlformats.org/officeDocument/2006/relationships/notesMaster" Target="../notesMasters/notesMaster1.xml"/><Relationship Id="rId6" Type="http://schemas.openxmlformats.org/officeDocument/2006/relationships/hyperlink" Target="https://en.wikipedia.org/wiki/Delphi_method#cite_note-3" TargetMode="External"/><Relationship Id="rId11" Type="http://schemas.openxmlformats.org/officeDocument/2006/relationships/hyperlink" Target="https://en.wikipedia.org/wiki/Delphi_method#cite_note-Taylor2020-7" TargetMode="External"/><Relationship Id="rId5" Type="http://schemas.openxmlformats.org/officeDocument/2006/relationships/hyperlink" Target="https://en.wikipedia.org/wiki/Delphi_method#cite_note-2" TargetMode="External"/><Relationship Id="rId15" Type="http://schemas.openxmlformats.org/officeDocument/2006/relationships/hyperlink" Target="https://en.wikipedia.org/wiki/Mean" TargetMode="External"/><Relationship Id="rId10" Type="http://schemas.openxmlformats.org/officeDocument/2006/relationships/hyperlink" Target="https://en.wikipedia.org/wiki/Delphi_method#cite_note-Green_2008-6" TargetMode="External"/><Relationship Id="rId4" Type="http://schemas.openxmlformats.org/officeDocument/2006/relationships/hyperlink" Target="https://en.wikipedia.org/wiki/Delphi_method#cite_note-1" TargetMode="External"/><Relationship Id="rId9" Type="http://schemas.openxmlformats.org/officeDocument/2006/relationships/hyperlink" Target="https://en.wikipedia.org/wiki/Prediction_markets" TargetMode="External"/><Relationship Id="rId14" Type="http://schemas.openxmlformats.org/officeDocument/2006/relationships/hyperlink" Target="https://en.wikipedia.org/wiki/Delphi_method#cite_note-10"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 will present data from a few longitudinal studies that compared aspects of early literacy development in four European languages.  Today, the main focus is on studies of </a:t>
            </a:r>
            <a:r>
              <a:rPr lang="en-GB" b="1" dirty="0"/>
              <a:t>reading </a:t>
            </a:r>
            <a:r>
              <a:rPr lang="en-GB" dirty="0"/>
              <a:t>skills.</a:t>
            </a:r>
          </a:p>
          <a:p>
            <a:endParaRPr lang="en-GB" dirty="0"/>
          </a:p>
          <a:p>
            <a:r>
              <a:rPr lang="en-GB" dirty="0"/>
              <a:t>The broad aim of these studies was to elucidate</a:t>
            </a:r>
            <a:r>
              <a:rPr lang="en-GB" baseline="0" dirty="0"/>
              <a:t> the universal and the language –specific aspects of early </a:t>
            </a:r>
            <a:r>
              <a:rPr lang="en-GB" b="1" baseline="0" dirty="0"/>
              <a:t>alphabetic</a:t>
            </a:r>
            <a:r>
              <a:rPr lang="en-GB" baseline="0" dirty="0"/>
              <a:t> </a:t>
            </a:r>
            <a:r>
              <a:rPr lang="en-GB" b="1" baseline="0" dirty="0"/>
              <a:t>literacy</a:t>
            </a:r>
            <a:r>
              <a:rPr lang="en-GB" baseline="0" dirty="0"/>
              <a:t>, with a focus on the moderating influence of </a:t>
            </a:r>
            <a:r>
              <a:rPr lang="en-GB" b="1" baseline="0" dirty="0"/>
              <a:t>orthographic consistency</a:t>
            </a:r>
            <a:r>
              <a:rPr lang="en-GB" baseline="0" dirty="0"/>
              <a:t>.  </a:t>
            </a:r>
            <a:endParaRPr lang="en-GB" dirty="0"/>
          </a:p>
        </p:txBody>
      </p:sp>
      <p:sp>
        <p:nvSpPr>
          <p:cNvPr id="4" name="Slide Number Placeholder 3"/>
          <p:cNvSpPr>
            <a:spLocks noGrp="1"/>
          </p:cNvSpPr>
          <p:nvPr>
            <p:ph type="sldNum" sz="quarter" idx="10"/>
          </p:nvPr>
        </p:nvSpPr>
        <p:spPr/>
        <p:txBody>
          <a:bodyPr/>
          <a:lstStyle/>
          <a:p>
            <a:fld id="{57651D96-CB3C-487C-AB78-329E3CBFF64F}"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study illustrating this effect is one where we investigated the growth of silent reading skill and its predictors through to the end of second grade, in two consistent orthographies and one inconsistent one.</a:t>
            </a:r>
          </a:p>
          <a:p>
            <a:endParaRPr lang="en-GB" dirty="0"/>
          </a:p>
          <a:p>
            <a:r>
              <a:rPr lang="en-GB" dirty="0"/>
              <a:t>Confirming the prediction that all three core skills predict early reading, this did not continue beyond the first grade, while RAN continued to predict the acceleration of growth – but no skill uniquely predicted attainment levels in reading beyond first grade.</a:t>
            </a:r>
          </a:p>
        </p:txBody>
      </p:sp>
      <p:sp>
        <p:nvSpPr>
          <p:cNvPr id="4" name="Slide Number Placeholder 3"/>
          <p:cNvSpPr>
            <a:spLocks noGrp="1"/>
          </p:cNvSpPr>
          <p:nvPr>
            <p:ph type="sldNum" sz="quarter" idx="5"/>
          </p:nvPr>
        </p:nvSpPr>
        <p:spPr/>
        <p:txBody>
          <a:bodyPr/>
          <a:lstStyle/>
          <a:p>
            <a:fld id="{57651D96-CB3C-487C-AB78-329E3CBFF64F}" type="slidenum">
              <a:rPr lang="en-GB" smtClean="0"/>
              <a:pPr/>
              <a:t>10</a:t>
            </a:fld>
            <a:endParaRPr lang="en-GB"/>
          </a:p>
        </p:txBody>
      </p:sp>
    </p:spTree>
    <p:extLst>
      <p:ext uri="{BB962C8B-B14F-4D97-AF65-F5344CB8AC3E}">
        <p14:creationId xmlns:p14="http://schemas.microsoft.com/office/powerpoint/2010/main" val="386974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Similar effects were found for PA and LK in a longitudinal study of spelling development in English.  </a:t>
            </a:r>
          </a:p>
          <a:p>
            <a:r>
              <a:rPr lang="en-GB" sz="1200" kern="1200" dirty="0">
                <a:solidFill>
                  <a:schemeClr val="tx1"/>
                </a:solidFill>
                <a:latin typeface="+mn-lt"/>
                <a:ea typeface="+mn-ea"/>
                <a:cs typeface="+mn-cs"/>
              </a:rPr>
              <a:t>Whereas the earliest stages of invented, phonological spelling is predicted consistently by PA, LK and Spelling itself throughout the first two years of school, by the end of second grade, conventional spelling is heavily dependent upon prior reading ability and phonological spelling, but no longer on unique effects of PA and LK. </a:t>
            </a:r>
          </a:p>
          <a:p>
            <a:endParaRPr lang="en-US" dirty="0"/>
          </a:p>
          <a:p>
            <a:endParaRPr lang="en-US" dirty="0"/>
          </a:p>
        </p:txBody>
      </p:sp>
      <p:sp>
        <p:nvSpPr>
          <p:cNvPr id="4" name="Slide Number Placeholder 3"/>
          <p:cNvSpPr>
            <a:spLocks noGrp="1"/>
          </p:cNvSpPr>
          <p:nvPr>
            <p:ph type="sldNum" sz="quarter" idx="5"/>
          </p:nvPr>
        </p:nvSpPr>
        <p:spPr/>
        <p:txBody>
          <a:bodyPr lIns="91431" tIns="45715" rIns="91431" bIns="45715"/>
          <a:lstStyle/>
          <a:p>
            <a:fld id="{226BE1DA-3A48-2E4E-8C48-67272210AB84}" type="slidenum">
              <a:rPr lang="en-US" smtClean="0"/>
              <a:t>11</a:t>
            </a:fld>
            <a:endParaRPr lang="en-US"/>
          </a:p>
        </p:txBody>
      </p:sp>
      <p:sp>
        <p:nvSpPr>
          <p:cNvPr id="5" name="Header Placeholder 4">
            <a:extLst>
              <a:ext uri="{FF2B5EF4-FFF2-40B4-BE49-F238E27FC236}">
                <a16:creationId xmlns:a16="http://schemas.microsoft.com/office/drawing/2014/main" id="{EA609A28-1C3A-3C44-9241-007CCB5048D2}"/>
              </a:ext>
            </a:extLst>
          </p:cNvPr>
          <p:cNvSpPr>
            <a:spLocks noGrp="1"/>
          </p:cNvSpPr>
          <p:nvPr>
            <p:ph type="hdr" sz="quarter"/>
          </p:nvPr>
        </p:nvSpPr>
        <p:spPr/>
        <p:txBody>
          <a:bodyPr lIns="91431" tIns="45715" rIns="91431" bIns="45715"/>
          <a:lstStyle/>
          <a:p>
            <a:r>
              <a:rPr lang="en-GB"/>
              <a:t>Disorders of Literacy: Lecture 4</a:t>
            </a:r>
            <a:endParaRPr lang="en-US"/>
          </a:p>
        </p:txBody>
      </p:sp>
    </p:spTree>
    <p:extLst>
      <p:ext uri="{BB962C8B-B14F-4D97-AF65-F5344CB8AC3E}">
        <p14:creationId xmlns:p14="http://schemas.microsoft.com/office/powerpoint/2010/main" val="1197305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685800"/>
            <a:ext cx="4573587" cy="3429000"/>
          </a:xfrm>
        </p:spPr>
      </p:sp>
      <p:sp>
        <p:nvSpPr>
          <p:cNvPr id="3" name="Notes Placeholder 2"/>
          <p:cNvSpPr>
            <a:spLocks noGrp="1"/>
          </p:cNvSpPr>
          <p:nvPr>
            <p:ph type="body" idx="1"/>
          </p:nvPr>
        </p:nvSpPr>
        <p:spPr/>
        <p:txBody>
          <a:bodyPr/>
          <a:lstStyle/>
          <a:p>
            <a:r>
              <a:rPr lang="en-GB" dirty="0"/>
              <a:t>At the end of the ELDEL research projects, we decided to adapt our most effective measures to a multilanguage battery of tests called the MABEL.</a:t>
            </a:r>
          </a:p>
        </p:txBody>
      </p:sp>
      <p:sp>
        <p:nvSpPr>
          <p:cNvPr id="4" name="Slide Number Placeholder 3"/>
          <p:cNvSpPr>
            <a:spLocks noGrp="1"/>
          </p:cNvSpPr>
          <p:nvPr>
            <p:ph type="sldNum" sz="quarter" idx="10"/>
          </p:nvPr>
        </p:nvSpPr>
        <p:spPr/>
        <p:txBody>
          <a:bodyPr/>
          <a:lstStyle/>
          <a:p>
            <a:fld id="{3885F456-AA67-414F-805E-FDFEA9B100F3}" type="slidenum">
              <a:rPr lang="en-GB" smtClean="0"/>
              <a:t>13</a:t>
            </a:fld>
            <a:endParaRPr lang="en-GB"/>
          </a:p>
        </p:txBody>
      </p:sp>
    </p:spTree>
    <p:extLst>
      <p:ext uri="{BB962C8B-B14F-4D97-AF65-F5344CB8AC3E}">
        <p14:creationId xmlns:p14="http://schemas.microsoft.com/office/powerpoint/2010/main" val="2008550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685800"/>
            <a:ext cx="4573587" cy="3429000"/>
          </a:xfrm>
        </p:spPr>
      </p:sp>
      <p:sp>
        <p:nvSpPr>
          <p:cNvPr id="3" name="Notes Placeholder 2"/>
          <p:cNvSpPr>
            <a:spLocks noGrp="1"/>
          </p:cNvSpPr>
          <p:nvPr>
            <p:ph type="body" idx="1"/>
          </p:nvPr>
        </p:nvSpPr>
        <p:spPr/>
        <p:txBody>
          <a:bodyPr/>
          <a:lstStyle/>
          <a:p>
            <a:r>
              <a:rPr lang="en-GB" dirty="0"/>
              <a:t>On the MABEL website, we have some 15 tests available across most languages, with some of the materials still coming online soon.  </a:t>
            </a:r>
          </a:p>
        </p:txBody>
      </p:sp>
    </p:spTree>
    <p:extLst>
      <p:ext uri="{BB962C8B-B14F-4D97-AF65-F5344CB8AC3E}">
        <p14:creationId xmlns:p14="http://schemas.microsoft.com/office/powerpoint/2010/main" val="377419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06AD0-D88B-4D59-9E86-A8BBCF27BDB0}" type="slidenum">
              <a:rPr kumimoji="0" lang="en-GB" alt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0050" name="Rectangle 2"/>
          <p:cNvSpPr>
            <a:spLocks noGrp="1" noRot="1" noChangeAspect="1" noChangeArrowheads="1" noTextEdit="1"/>
          </p:cNvSpPr>
          <p:nvPr>
            <p:ph type="sldImg"/>
          </p:nvPr>
        </p:nvSpPr>
        <p:spPr bwMode="auto">
          <a:xfrm>
            <a:off x="982663" y="744538"/>
            <a:ext cx="4962525" cy="372110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923833" y="4716123"/>
            <a:ext cx="5081077" cy="4464549"/>
          </a:xfrm>
          <a:prstGeom prst="rect">
            <a:avLst/>
          </a:prstGeom>
          <a:solidFill>
            <a:srgbClr val="FFFFFF"/>
          </a:solidFill>
          <a:ln>
            <a:solidFill>
              <a:srgbClr val="000000"/>
            </a:solidFill>
            <a:miter lim="800000"/>
            <a:headEnd/>
            <a:tailEnd/>
          </a:ln>
        </p:spPr>
        <p:txBody>
          <a:bodyPr/>
          <a:lstStyle/>
          <a:p>
            <a:pPr lvl="1" eaLnBrk="0" hangingPunct="0">
              <a:buClr>
                <a:schemeClr val="tx1"/>
              </a:buClr>
              <a:buSzPct val="70000"/>
              <a:buFont typeface="Wingdings" pitchFamily="2" charset="2"/>
              <a:buNone/>
            </a:pPr>
            <a:r>
              <a:rPr lang="en-GB" altLang="en-GB" b="1" dirty="0">
                <a:latin typeface="Arial Unicode MS" pitchFamily="34" charset="-128"/>
                <a:ea typeface="Arial Unicode MS" pitchFamily="34" charset="-128"/>
                <a:cs typeface="Arial Unicode MS" pitchFamily="34" charset="-128"/>
              </a:rPr>
              <a:t>The Triple Foundation Model</a:t>
            </a:r>
            <a:r>
              <a:rPr lang="en-GB" altLang="en-GB" b="1" baseline="0" dirty="0">
                <a:latin typeface="Arial Unicode MS" pitchFamily="34" charset="-128"/>
                <a:ea typeface="Arial Unicode MS" pitchFamily="34" charset="-128"/>
                <a:cs typeface="Arial Unicode MS" pitchFamily="34" charset="-128"/>
              </a:rPr>
              <a:t> proposes that </a:t>
            </a:r>
            <a:r>
              <a:rPr lang="en-GB" baseline="0" dirty="0"/>
              <a:t>… (per schematic).</a:t>
            </a:r>
          </a:p>
          <a:p>
            <a:pPr lvl="1">
              <a:lnSpc>
                <a:spcPct val="90000"/>
              </a:lnSpc>
            </a:pPr>
            <a:endParaRPr lang="en-GB" altLang="en-US" sz="1200" dirty="0"/>
          </a:p>
          <a:p>
            <a:pPr lvl="1">
              <a:lnSpc>
                <a:spcPct val="90000"/>
              </a:lnSpc>
            </a:pPr>
            <a:r>
              <a:rPr lang="en-GB" altLang="en-US" sz="1200" b="1" dirty="0"/>
              <a:t>This trio of skills is thought to comprise the UNIVERSAL foundation of alphabetic literacy.</a:t>
            </a:r>
          </a:p>
          <a:p>
            <a:pPr lvl="1">
              <a:lnSpc>
                <a:spcPct val="90000"/>
              </a:lnSpc>
            </a:pPr>
            <a:endParaRPr lang="en-GB" altLang="en-US" sz="1200" b="1" dirty="0"/>
          </a:p>
          <a:p>
            <a:pPr lvl="1">
              <a:lnSpc>
                <a:spcPct val="90000"/>
              </a:lnSpc>
            </a:pPr>
            <a:r>
              <a:rPr lang="en-GB" altLang="en-US" sz="1200" b="0" dirty="0"/>
              <a:t>We operationalized the constructs of the model with multiple indicators, which now comprise the MABEL battery.  As follows …</a:t>
            </a:r>
          </a:p>
          <a:p>
            <a:endParaRPr lang="en-GB" baseline="0" dirty="0"/>
          </a:p>
        </p:txBody>
      </p:sp>
    </p:spTree>
    <p:extLst>
      <p:ext uri="{BB962C8B-B14F-4D97-AF65-F5344CB8AC3E}">
        <p14:creationId xmlns:p14="http://schemas.microsoft.com/office/powerpoint/2010/main" val="1604107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the PT study is still running, and more data are being collected, we were able to get an early  impression of the results for the predictors of reading in grades 1 and 2. </a:t>
            </a:r>
          </a:p>
        </p:txBody>
      </p:sp>
      <p:sp>
        <p:nvSpPr>
          <p:cNvPr id="4" name="Slide Number Placeholder 3"/>
          <p:cNvSpPr>
            <a:spLocks noGrp="1"/>
          </p:cNvSpPr>
          <p:nvPr>
            <p:ph type="sldNum" sz="quarter" idx="5"/>
          </p:nvPr>
        </p:nvSpPr>
        <p:spPr/>
        <p:txBody>
          <a:bodyPr/>
          <a:lstStyle/>
          <a:p>
            <a:fld id="{57651D96-CB3C-487C-AB78-329E3CBFF64F}" type="slidenum">
              <a:rPr lang="en-GB" smtClean="0"/>
              <a:pPr/>
              <a:t>16</a:t>
            </a:fld>
            <a:endParaRPr lang="en-GB"/>
          </a:p>
        </p:txBody>
      </p:sp>
    </p:spTree>
    <p:extLst>
      <p:ext uri="{BB962C8B-B14F-4D97-AF65-F5344CB8AC3E}">
        <p14:creationId xmlns:p14="http://schemas.microsoft.com/office/powerpoint/2010/main" val="187209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3165-8306-8E96-E392-8AB37801660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8628489-C82C-1B43-0E1D-6BDA4412F511}"/>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06AD0-D88B-4D59-9E86-A8BBCF27BDB0}" type="slidenum">
              <a:rPr kumimoji="0" lang="en-GB" alt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alt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0050" name="Rectangle 2">
            <a:extLst>
              <a:ext uri="{FF2B5EF4-FFF2-40B4-BE49-F238E27FC236}">
                <a16:creationId xmlns:a16="http://schemas.microsoft.com/office/drawing/2014/main" id="{158B2810-30EC-4B76-5464-E87C1E6B2A74}"/>
              </a:ext>
            </a:extLst>
          </p:cNvPr>
          <p:cNvSpPr>
            <a:spLocks noGrp="1" noRot="1" noChangeAspect="1" noChangeArrowheads="1" noTextEdit="1"/>
          </p:cNvSpPr>
          <p:nvPr>
            <p:ph type="sldImg"/>
          </p:nvPr>
        </p:nvSpPr>
        <p:spPr bwMode="auto">
          <a:xfrm>
            <a:off x="982663" y="744538"/>
            <a:ext cx="4962525" cy="3721100"/>
          </a:xfrm>
          <a:prstGeom prst="rect">
            <a:avLst/>
          </a:prstGeom>
          <a:solidFill>
            <a:srgbClr val="FFFFFF"/>
          </a:solidFill>
          <a:ln>
            <a:solidFill>
              <a:srgbClr val="000000"/>
            </a:solidFill>
            <a:miter lim="800000"/>
            <a:headEnd/>
            <a:tailEnd/>
          </a:ln>
        </p:spPr>
      </p:sp>
      <p:sp>
        <p:nvSpPr>
          <p:cNvPr id="130051" name="Rectangle 3">
            <a:extLst>
              <a:ext uri="{FF2B5EF4-FFF2-40B4-BE49-F238E27FC236}">
                <a16:creationId xmlns:a16="http://schemas.microsoft.com/office/drawing/2014/main" id="{70AC5555-6F42-7059-85B7-3E836C694EDA}"/>
              </a:ext>
            </a:extLst>
          </p:cNvPr>
          <p:cNvSpPr>
            <a:spLocks noGrp="1" noChangeArrowheads="1"/>
          </p:cNvSpPr>
          <p:nvPr>
            <p:ph type="body" idx="1"/>
          </p:nvPr>
        </p:nvSpPr>
        <p:spPr bwMode="auto">
          <a:xfrm>
            <a:off x="923833" y="4716123"/>
            <a:ext cx="5081077" cy="4464549"/>
          </a:xfrm>
          <a:prstGeom prst="rect">
            <a:avLst/>
          </a:prstGeom>
          <a:solidFill>
            <a:srgbClr val="FFFFFF"/>
          </a:solidFill>
          <a:ln>
            <a:solidFill>
              <a:srgbClr val="000000"/>
            </a:solidFill>
            <a:miter lim="800000"/>
            <a:headEnd/>
            <a:tailEnd/>
          </a:ln>
        </p:spPr>
        <p:txBody>
          <a:bodyPr/>
          <a:lstStyle/>
          <a:p>
            <a:pPr lvl="1" eaLnBrk="0" hangingPunct="0">
              <a:buClr>
                <a:schemeClr val="tx1"/>
              </a:buClr>
              <a:buSzPct val="70000"/>
              <a:buFont typeface="Wingdings" pitchFamily="2" charset="2"/>
              <a:buNone/>
            </a:pPr>
            <a:r>
              <a:rPr lang="en-GB" altLang="en-GB" b="1" dirty="0">
                <a:latin typeface="Arial Unicode MS" pitchFamily="34" charset="-128"/>
                <a:ea typeface="Arial Unicode MS" pitchFamily="34" charset="-128"/>
                <a:cs typeface="Arial Unicode MS" pitchFamily="34" charset="-128"/>
              </a:rPr>
              <a:t>The Triple Foundation Model</a:t>
            </a:r>
            <a:r>
              <a:rPr lang="en-GB" altLang="en-GB" b="1" baseline="0" dirty="0">
                <a:latin typeface="Arial Unicode MS" pitchFamily="34" charset="-128"/>
                <a:ea typeface="Arial Unicode MS" pitchFamily="34" charset="-128"/>
                <a:cs typeface="Arial Unicode MS" pitchFamily="34" charset="-128"/>
              </a:rPr>
              <a:t> proposes that </a:t>
            </a:r>
            <a:r>
              <a:rPr lang="en-GB" baseline="0" dirty="0"/>
              <a:t>… (per schematic).</a:t>
            </a:r>
          </a:p>
          <a:p>
            <a:pPr lvl="1">
              <a:lnSpc>
                <a:spcPct val="90000"/>
              </a:lnSpc>
            </a:pPr>
            <a:endParaRPr lang="en-GB" altLang="en-US" sz="1200" dirty="0"/>
          </a:p>
          <a:p>
            <a:pPr lvl="1">
              <a:lnSpc>
                <a:spcPct val="90000"/>
              </a:lnSpc>
            </a:pPr>
            <a:r>
              <a:rPr lang="en-GB" altLang="en-US" sz="1200" b="1" dirty="0"/>
              <a:t>This trio of skills is thought to comprise the UNIVERSAL foundation of alphabetic literacy.</a:t>
            </a:r>
          </a:p>
          <a:p>
            <a:pPr lvl="1">
              <a:lnSpc>
                <a:spcPct val="90000"/>
              </a:lnSpc>
            </a:pPr>
            <a:endParaRPr lang="en-GB" altLang="en-US" sz="1200" b="1" dirty="0"/>
          </a:p>
          <a:p>
            <a:pPr lvl="1">
              <a:lnSpc>
                <a:spcPct val="90000"/>
              </a:lnSpc>
            </a:pPr>
            <a:r>
              <a:rPr lang="en-GB" altLang="en-US" sz="1200" b="0" dirty="0"/>
              <a:t>We operationalized the constructs of the model with multiple indicators, which now comprise the MABEL battery.  As follows …</a:t>
            </a:r>
          </a:p>
          <a:p>
            <a:pPr lvl="1">
              <a:lnSpc>
                <a:spcPct val="90000"/>
              </a:lnSpc>
            </a:pPr>
            <a:endParaRPr lang="en-GB" altLang="en-US" sz="1200" b="0" dirty="0"/>
          </a:p>
          <a:p>
            <a:pPr lvl="1">
              <a:lnSpc>
                <a:spcPct val="90000"/>
              </a:lnSpc>
            </a:pPr>
            <a:r>
              <a:rPr lang="en-GB" altLang="en-US" sz="1200" b="0" dirty="0"/>
              <a:t>We were able to copy the methods of the earlier ELDEL study, tracking reading development within grade for grade 1 and 2.</a:t>
            </a:r>
          </a:p>
          <a:p>
            <a:endParaRPr lang="en-GB" baseline="0" dirty="0"/>
          </a:p>
        </p:txBody>
      </p:sp>
    </p:spTree>
    <p:extLst>
      <p:ext uri="{BB962C8B-B14F-4D97-AF65-F5344CB8AC3E}">
        <p14:creationId xmlns:p14="http://schemas.microsoft.com/office/powerpoint/2010/main" val="1812214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18</a:t>
            </a:fld>
            <a:endParaRPr lang="en-GB"/>
          </a:p>
        </p:txBody>
      </p:sp>
    </p:spTree>
    <p:extLst>
      <p:ext uri="{BB962C8B-B14F-4D97-AF65-F5344CB8AC3E}">
        <p14:creationId xmlns:p14="http://schemas.microsoft.com/office/powerpoint/2010/main" val="282197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19</a:t>
            </a:fld>
            <a:endParaRPr lang="en-GB"/>
          </a:p>
        </p:txBody>
      </p:sp>
    </p:spTree>
    <p:extLst>
      <p:ext uri="{BB962C8B-B14F-4D97-AF65-F5344CB8AC3E}">
        <p14:creationId xmlns:p14="http://schemas.microsoft.com/office/powerpoint/2010/main" val="937701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20</a:t>
            </a:fld>
            <a:endParaRPr lang="en-GB"/>
          </a:p>
        </p:txBody>
      </p:sp>
    </p:spTree>
    <p:extLst>
      <p:ext uri="{BB962C8B-B14F-4D97-AF65-F5344CB8AC3E}">
        <p14:creationId xmlns:p14="http://schemas.microsoft.com/office/powerpoint/2010/main" val="420537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take a X-ling perspective on foundational literacy dev.</a:t>
            </a:r>
          </a:p>
          <a:p>
            <a:r>
              <a:rPr lang="en-GB" dirty="0"/>
              <a:t>And we will do this mainly </a:t>
            </a:r>
            <a:r>
              <a:rPr lang="en-GB" b="0" dirty="0"/>
              <a:t>through the lens of the TFM as our theoretical framework.</a:t>
            </a:r>
          </a:p>
          <a:p>
            <a:endParaRPr lang="en-GB" b="0" dirty="0"/>
          </a:p>
          <a:p>
            <a:r>
              <a:rPr lang="en-GB" b="0" dirty="0"/>
              <a:t>Our aim will be to consider what aspect of the cognitive foundations of literacy is generalizable across different languages, at least those with alphabetic orthographies</a:t>
            </a:r>
            <a:r>
              <a:rPr lang="en-GB" dirty="0"/>
              <a:t>. </a:t>
            </a:r>
          </a:p>
          <a:p>
            <a:endParaRPr lang="en-GB" dirty="0"/>
          </a:p>
          <a:p>
            <a:r>
              <a:rPr lang="en-GB" dirty="0"/>
              <a:t>I also aim to highlight an multilanguage assessment tool that resulted from the ELDEL project and is called the MABEL. </a:t>
            </a:r>
          </a:p>
          <a:p>
            <a:endParaRPr lang="en-GB" dirty="0"/>
          </a:p>
          <a:p>
            <a:r>
              <a:rPr lang="en-GB" dirty="0"/>
              <a:t>We will glimpse some new data from the current exciting LER project, co-ordinated by Isable Leite.</a:t>
            </a:r>
          </a:p>
          <a:p>
            <a:endParaRPr lang="en-GB" dirty="0"/>
          </a:p>
          <a:p>
            <a:r>
              <a:rPr lang="en-GB" dirty="0"/>
              <a:t>Finally, time permitting, I will briefly talk about a new screening battery that the MABEL consortium is currently developing.</a:t>
            </a:r>
          </a:p>
        </p:txBody>
      </p:sp>
      <p:sp>
        <p:nvSpPr>
          <p:cNvPr id="4" name="Slide Number Placeholder 3"/>
          <p:cNvSpPr>
            <a:spLocks noGrp="1"/>
          </p:cNvSpPr>
          <p:nvPr>
            <p:ph type="sldNum" sz="quarter" idx="5"/>
          </p:nvPr>
        </p:nvSpPr>
        <p:spPr/>
        <p:txBody>
          <a:bodyPr/>
          <a:lstStyle/>
          <a:p>
            <a:fld id="{57651D96-CB3C-487C-AB78-329E3CBFF64F}" type="slidenum">
              <a:rPr lang="en-GB" smtClean="0"/>
              <a:pPr/>
              <a:t>2</a:t>
            </a:fld>
            <a:endParaRPr lang="en-GB"/>
          </a:p>
        </p:txBody>
      </p:sp>
    </p:spTree>
    <p:extLst>
      <p:ext uri="{BB962C8B-B14F-4D97-AF65-F5344CB8AC3E}">
        <p14:creationId xmlns:p14="http://schemas.microsoft.com/office/powerpoint/2010/main" val="117799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2024, the MABEL consortium has been developing a multilanguage screening tool for k and grade 1 based on a much reduced set of measures from the MABEL battery, called the Mini MABEL.</a:t>
            </a:r>
          </a:p>
        </p:txBody>
      </p:sp>
      <p:sp>
        <p:nvSpPr>
          <p:cNvPr id="4" name="Slide Number Placeholder 3"/>
          <p:cNvSpPr>
            <a:spLocks noGrp="1"/>
          </p:cNvSpPr>
          <p:nvPr>
            <p:ph type="sldNum" sz="quarter" idx="5"/>
          </p:nvPr>
        </p:nvSpPr>
        <p:spPr/>
        <p:txBody>
          <a:bodyPr/>
          <a:lstStyle/>
          <a:p>
            <a:fld id="{57651D96-CB3C-487C-AB78-329E3CBFF64F}" type="slidenum">
              <a:rPr lang="en-GB" smtClean="0"/>
              <a:pPr/>
              <a:t>21</a:t>
            </a:fld>
            <a:endParaRPr lang="en-GB"/>
          </a:p>
        </p:txBody>
      </p:sp>
    </p:spTree>
    <p:extLst>
      <p:ext uri="{BB962C8B-B14F-4D97-AF65-F5344CB8AC3E}">
        <p14:creationId xmlns:p14="http://schemas.microsoft.com/office/powerpoint/2010/main" val="2455299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22</a:t>
            </a:fld>
            <a:endParaRPr lang="en-GB"/>
          </a:p>
        </p:txBody>
      </p:sp>
    </p:spTree>
    <p:extLst>
      <p:ext uri="{BB962C8B-B14F-4D97-AF65-F5344CB8AC3E}">
        <p14:creationId xmlns:p14="http://schemas.microsoft.com/office/powerpoint/2010/main" val="2789996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23</a:t>
            </a:fld>
            <a:endParaRPr lang="en-GB"/>
          </a:p>
        </p:txBody>
      </p:sp>
    </p:spTree>
    <p:extLst>
      <p:ext uri="{BB962C8B-B14F-4D97-AF65-F5344CB8AC3E}">
        <p14:creationId xmlns:p14="http://schemas.microsoft.com/office/powerpoint/2010/main" val="3787258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24</a:t>
            </a:fld>
            <a:endParaRPr lang="en-GB"/>
          </a:p>
        </p:txBody>
      </p:sp>
    </p:spTree>
    <p:extLst>
      <p:ext uri="{BB962C8B-B14F-4D97-AF65-F5344CB8AC3E}">
        <p14:creationId xmlns:p14="http://schemas.microsoft.com/office/powerpoint/2010/main" val="601731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25</a:t>
            </a:fld>
            <a:endParaRPr lang="en-GB"/>
          </a:p>
        </p:txBody>
      </p:sp>
    </p:spTree>
    <p:extLst>
      <p:ext uri="{BB962C8B-B14F-4D97-AF65-F5344CB8AC3E}">
        <p14:creationId xmlns:p14="http://schemas.microsoft.com/office/powerpoint/2010/main" val="1507671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Accuracy comparisons: </a:t>
            </a:r>
          </a:p>
          <a:p>
            <a:r>
              <a:rPr lang="en-GB" sz="1200" b="0" i="0" kern="1200" dirty="0" err="1">
                <a:solidFill>
                  <a:schemeClr val="tx1"/>
                </a:solidFill>
                <a:effectLst/>
                <a:latin typeface="+mn-lt"/>
                <a:ea typeface="+mn-ea"/>
                <a:cs typeface="+mn-cs"/>
              </a:rPr>
              <a:t>Kinderg</a:t>
            </a:r>
            <a:r>
              <a:rPr lang="en-GB" sz="1200" b="0" i="0" kern="1200" dirty="0">
                <a:solidFill>
                  <a:schemeClr val="tx1"/>
                </a:solidFill>
                <a:effectLst/>
                <a:latin typeface="+mn-lt"/>
                <a:ea typeface="+mn-ea"/>
                <a:cs typeface="+mn-cs"/>
              </a:rPr>
              <a:t>. Eng =ES;  SK v. ENG = d = 0.78; SK v ES = d appx. 0.5</a:t>
            </a:r>
          </a:p>
          <a:p>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Only look at time in grade 1., re mastery levels.</a:t>
            </a:r>
          </a:p>
          <a:p>
            <a:r>
              <a:rPr lang="en-GB" sz="1200" b="0" i="0" u="none" strike="noStrike" kern="1200" dirty="0">
                <a:solidFill>
                  <a:schemeClr val="tx1"/>
                </a:solidFill>
                <a:effectLst/>
                <a:latin typeface="+mn-lt"/>
                <a:ea typeface="+mn-ea"/>
                <a:cs typeface="+mn-cs"/>
              </a:rPr>
              <a:t>Time comparisons: Cohen's d</a:t>
            </a:r>
            <a:r>
              <a:rPr lang="en-GB" dirty="0">
                <a:effectLst/>
              </a:rPr>
              <a:t> </a:t>
            </a:r>
            <a:r>
              <a:rPr lang="en-GB" sz="1200" b="0" i="0" u="none" strike="noStrike" kern="1200" dirty="0">
                <a:solidFill>
                  <a:schemeClr val="tx1"/>
                </a:solidFill>
                <a:effectLst/>
                <a:latin typeface="+mn-lt"/>
                <a:ea typeface="+mn-ea"/>
                <a:cs typeface="+mn-cs"/>
              </a:rPr>
              <a:t>Time Eng-SK = 0.56</a:t>
            </a:r>
            <a:r>
              <a:rPr lang="en-GB" dirty="0">
                <a:effectLst/>
              </a:rPr>
              <a:t> </a:t>
            </a:r>
            <a:r>
              <a:rPr lang="en-GB" sz="1200" b="0" i="0" u="none" strike="noStrike" kern="1200" dirty="0">
                <a:solidFill>
                  <a:schemeClr val="tx1"/>
                </a:solidFill>
                <a:effectLst/>
                <a:latin typeface="+mn-lt"/>
                <a:ea typeface="+mn-ea"/>
                <a:cs typeface="+mn-cs"/>
              </a:rPr>
              <a:t>Eng - ES = 1.05</a:t>
            </a:r>
            <a:r>
              <a:rPr lang="en-GB" dirty="0">
                <a:effectLst/>
              </a:rPr>
              <a:t> </a:t>
            </a:r>
            <a:r>
              <a:rPr lang="en-GB" sz="1200" b="0" i="0" u="none" strike="noStrike" kern="1200" dirty="0">
                <a:solidFill>
                  <a:schemeClr val="tx1"/>
                </a:solidFill>
                <a:effectLst/>
                <a:latin typeface="+mn-lt"/>
                <a:ea typeface="+mn-ea"/>
                <a:cs typeface="+mn-cs"/>
              </a:rPr>
              <a:t>SK-ES = 0.58</a:t>
            </a:r>
            <a:r>
              <a:rPr lang="en-GB" dirty="0">
                <a:effectLst/>
              </a:rPr>
              <a: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Removing the bilingual kids improves mean time by about 4 Seconds, but does not change the pattern.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small (0.01), medium (0.06), and large (0.14)</a:t>
            </a:r>
            <a:endParaRPr lang="en-GB" dirty="0"/>
          </a:p>
        </p:txBody>
      </p:sp>
      <p:sp>
        <p:nvSpPr>
          <p:cNvPr id="4" name="Slide Number Placeholder 3"/>
          <p:cNvSpPr>
            <a:spLocks noGrp="1"/>
          </p:cNvSpPr>
          <p:nvPr>
            <p:ph type="sldNum" sz="quarter" idx="5"/>
          </p:nvPr>
        </p:nvSpPr>
        <p:spPr/>
        <p:txBody>
          <a:bodyPr/>
          <a:lstStyle/>
          <a:p>
            <a:fld id="{CC972BF0-74CC-4171-BF38-236C04786E6F}" type="slidenum">
              <a:rPr lang="en-GB" smtClean="0"/>
              <a:t>26</a:t>
            </a:fld>
            <a:endParaRPr lang="en-GB"/>
          </a:p>
        </p:txBody>
      </p:sp>
    </p:spTree>
    <p:extLst>
      <p:ext uri="{BB962C8B-B14F-4D97-AF65-F5344CB8AC3E}">
        <p14:creationId xmlns:p14="http://schemas.microsoft.com/office/powerpoint/2010/main" val="793999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Cohen's ds</a:t>
            </a:r>
            <a:r>
              <a:rPr lang="en-GB" dirty="0">
                <a:effectLst/>
              </a:rPr>
              <a:t> </a:t>
            </a:r>
            <a:r>
              <a:rPr lang="en-GB" sz="1200" b="0" i="0" u="none" strike="noStrike" kern="1200" dirty="0">
                <a:solidFill>
                  <a:schemeClr val="tx1"/>
                </a:solidFill>
                <a:effectLst/>
                <a:latin typeface="+mn-lt"/>
                <a:ea typeface="+mn-ea"/>
                <a:cs typeface="+mn-cs"/>
              </a:rPr>
              <a:t>Kindergarten</a:t>
            </a:r>
            <a:r>
              <a:rPr lang="en-GB" dirty="0">
                <a:effectLst/>
              </a:rPr>
              <a:t> </a:t>
            </a:r>
            <a:r>
              <a:rPr lang="en-GB" sz="1200" b="1" i="0" u="none" strike="noStrike" kern="1200" dirty="0">
                <a:solidFill>
                  <a:schemeClr val="tx1"/>
                </a:solidFill>
                <a:effectLst/>
                <a:latin typeface="+mn-lt"/>
                <a:ea typeface="+mn-ea"/>
                <a:cs typeface="+mn-cs"/>
              </a:rPr>
              <a:t>Eng-SK</a:t>
            </a:r>
            <a:r>
              <a:rPr lang="en-GB" b="1" dirty="0">
                <a:effectLst/>
              </a:rPr>
              <a:t> </a:t>
            </a:r>
            <a:r>
              <a:rPr lang="en-GB" sz="1200" b="1" i="0" u="none" strike="noStrike" kern="1200" dirty="0">
                <a:solidFill>
                  <a:schemeClr val="tx1"/>
                </a:solidFill>
                <a:effectLst/>
                <a:latin typeface="+mn-lt"/>
                <a:ea typeface="+mn-ea"/>
                <a:cs typeface="+mn-cs"/>
              </a:rPr>
              <a:t>0.61</a:t>
            </a:r>
            <a:r>
              <a:rPr lang="en-GB" sz="1200" b="0" i="0" u="none" strike="noStrike" kern="1200" dirty="0">
                <a:solidFill>
                  <a:schemeClr val="tx1"/>
                </a:solidFill>
                <a:effectLst/>
                <a:latin typeface="+mn-lt"/>
                <a:ea typeface="+mn-ea"/>
                <a:cs typeface="+mn-cs"/>
              </a:rPr>
              <a:t>, p = .01</a:t>
            </a:r>
            <a:r>
              <a:rPr lang="en-GB" dirty="0">
                <a:effectLst/>
              </a:rPr>
              <a:t> </a:t>
            </a:r>
            <a:r>
              <a:rPr lang="en-GB" sz="1200" b="0" i="0" u="none" strike="noStrike" kern="1200" dirty="0">
                <a:solidFill>
                  <a:schemeClr val="tx1"/>
                </a:solidFill>
                <a:effectLst/>
                <a:latin typeface="+mn-lt"/>
                <a:ea typeface="+mn-ea"/>
                <a:cs typeface="+mn-cs"/>
              </a:rPr>
              <a:t>Eng-ES</a:t>
            </a:r>
            <a:r>
              <a:rPr lang="en-GB" dirty="0">
                <a:effectLst/>
              </a:rPr>
              <a:t> </a:t>
            </a:r>
            <a:r>
              <a:rPr lang="en-GB" sz="1200" b="0" i="0" u="none" strike="noStrike" kern="1200" dirty="0">
                <a:solidFill>
                  <a:schemeClr val="tx1"/>
                </a:solidFill>
                <a:effectLst/>
                <a:latin typeface="+mn-lt"/>
                <a:ea typeface="+mn-ea"/>
                <a:cs typeface="+mn-cs"/>
              </a:rPr>
              <a:t>NS, </a:t>
            </a:r>
            <a:r>
              <a:rPr lang="en-GB" dirty="0">
                <a:effectLst/>
              </a:rPr>
              <a:t> </a:t>
            </a:r>
            <a:r>
              <a:rPr lang="en-GB" sz="1200" b="1" i="0" u="none" strike="noStrike" kern="1200" dirty="0">
                <a:solidFill>
                  <a:schemeClr val="tx1"/>
                </a:solidFill>
                <a:effectLst/>
                <a:latin typeface="+mn-lt"/>
                <a:ea typeface="+mn-ea"/>
                <a:cs typeface="+mn-cs"/>
              </a:rPr>
              <a:t>ES -- SK</a:t>
            </a:r>
            <a:r>
              <a:rPr lang="en-GB" b="1" dirty="0">
                <a:effectLst/>
              </a:rPr>
              <a:t> </a:t>
            </a:r>
            <a:r>
              <a:rPr lang="en-GB" sz="1200" b="1" i="0" u="none" strike="noStrike" kern="1200" dirty="0">
                <a:solidFill>
                  <a:schemeClr val="tx1"/>
                </a:solidFill>
                <a:effectLst/>
                <a:latin typeface="+mn-lt"/>
                <a:ea typeface="+mn-ea"/>
                <a:cs typeface="+mn-cs"/>
              </a:rPr>
              <a:t>0.41</a:t>
            </a:r>
            <a:r>
              <a:rPr lang="en-GB" sz="1200" b="0" i="0" u="none" strike="noStrike" kern="1200" dirty="0">
                <a:solidFill>
                  <a:schemeClr val="tx1"/>
                </a:solidFill>
                <a:effectLst/>
                <a:latin typeface="+mn-lt"/>
                <a:ea typeface="+mn-ea"/>
                <a:cs typeface="+mn-cs"/>
              </a:rPr>
              <a:t>, p = .01</a:t>
            </a:r>
            <a:r>
              <a:rPr lang="en-GB" dirty="0">
                <a:effectLst/>
              </a:rPr>
              <a:t> </a:t>
            </a:r>
          </a:p>
          <a:p>
            <a:r>
              <a:rPr lang="en-GB" sz="1200" b="0" i="0" u="none" strike="noStrike" kern="1200" dirty="0">
                <a:solidFill>
                  <a:schemeClr val="tx1"/>
                </a:solidFill>
                <a:effectLst/>
                <a:latin typeface="+mn-lt"/>
                <a:ea typeface="+mn-ea"/>
                <a:cs typeface="+mn-cs"/>
              </a:rPr>
              <a:t>Grade 1</a:t>
            </a:r>
            <a:r>
              <a:rPr lang="en-GB" dirty="0">
                <a:effectLst/>
              </a:rPr>
              <a:t> </a:t>
            </a:r>
            <a:r>
              <a:rPr lang="en-GB" sz="1200" b="0" i="0" u="none" strike="noStrike" kern="1200" dirty="0">
                <a:solidFill>
                  <a:schemeClr val="tx1"/>
                </a:solidFill>
                <a:effectLst/>
                <a:latin typeface="+mn-lt"/>
                <a:ea typeface="+mn-ea"/>
                <a:cs typeface="+mn-cs"/>
              </a:rPr>
              <a:t>Eng-SK</a:t>
            </a:r>
            <a:r>
              <a:rPr lang="en-GB" dirty="0">
                <a:effectLst/>
              </a:rPr>
              <a:t> </a:t>
            </a:r>
            <a:r>
              <a:rPr lang="en-GB" sz="1200" b="0" i="0" u="none" strike="noStrike" kern="1200" dirty="0">
                <a:solidFill>
                  <a:schemeClr val="tx1"/>
                </a:solidFill>
                <a:effectLst/>
                <a:latin typeface="+mn-lt"/>
                <a:ea typeface="+mn-ea"/>
                <a:cs typeface="+mn-cs"/>
              </a:rPr>
              <a:t>0.52, p = .001</a:t>
            </a:r>
            <a:r>
              <a:rPr lang="en-GB" dirty="0">
                <a:effectLst/>
              </a:rPr>
              <a:t> </a:t>
            </a:r>
            <a:r>
              <a:rPr lang="en-GB" sz="1200" b="0" i="0" u="none" strike="noStrike" kern="1200" dirty="0">
                <a:solidFill>
                  <a:schemeClr val="tx1"/>
                </a:solidFill>
                <a:effectLst/>
                <a:latin typeface="+mn-lt"/>
                <a:ea typeface="+mn-ea"/>
                <a:cs typeface="+mn-cs"/>
              </a:rPr>
              <a:t>Eng-ES</a:t>
            </a:r>
            <a:r>
              <a:rPr lang="en-GB" dirty="0">
                <a:effectLst/>
              </a:rPr>
              <a:t> </a:t>
            </a:r>
            <a:r>
              <a:rPr lang="en-GB" sz="1200" b="0" i="0" u="none" strike="noStrike" kern="1200" dirty="0">
                <a:solidFill>
                  <a:schemeClr val="tx1"/>
                </a:solidFill>
                <a:effectLst/>
                <a:latin typeface="+mn-lt"/>
                <a:ea typeface="+mn-ea"/>
                <a:cs typeface="+mn-cs"/>
              </a:rPr>
              <a:t>0.32, p = .03</a:t>
            </a:r>
            <a:r>
              <a:rPr lang="en-GB" dirty="0">
                <a:effectLst/>
              </a:rPr>
              <a:t> </a:t>
            </a:r>
            <a:r>
              <a:rPr lang="en-GB" sz="1200" b="0" i="0" u="none" strike="noStrike" kern="1200" dirty="0">
                <a:solidFill>
                  <a:schemeClr val="tx1"/>
                </a:solidFill>
                <a:effectLst/>
                <a:latin typeface="+mn-lt"/>
                <a:ea typeface="+mn-ea"/>
                <a:cs typeface="+mn-cs"/>
              </a:rPr>
              <a:t>ES -- SK</a:t>
            </a:r>
            <a:r>
              <a:rPr lang="en-GB" dirty="0">
                <a:effectLst/>
              </a:rPr>
              <a:t> </a:t>
            </a:r>
            <a:r>
              <a:rPr lang="en-GB" sz="1200" b="0" i="0" u="none" strike="noStrike" kern="1200" dirty="0">
                <a:solidFill>
                  <a:schemeClr val="tx1"/>
                </a:solidFill>
                <a:effectLst/>
                <a:latin typeface="+mn-lt"/>
                <a:ea typeface="+mn-ea"/>
                <a:cs typeface="+mn-cs"/>
              </a:rPr>
              <a:t>NS</a:t>
            </a:r>
            <a:r>
              <a:rPr lang="en-GB" dirty="0">
                <a:effectLst/>
              </a:rPr>
              <a:t> </a:t>
            </a:r>
            <a:endParaRPr lang="en-GB" dirty="0"/>
          </a:p>
        </p:txBody>
      </p:sp>
      <p:sp>
        <p:nvSpPr>
          <p:cNvPr id="4" name="Slide Number Placeholder 3"/>
          <p:cNvSpPr>
            <a:spLocks noGrp="1"/>
          </p:cNvSpPr>
          <p:nvPr>
            <p:ph type="sldNum" sz="quarter" idx="5"/>
          </p:nvPr>
        </p:nvSpPr>
        <p:spPr/>
        <p:txBody>
          <a:bodyPr/>
          <a:lstStyle/>
          <a:p>
            <a:fld id="{CC972BF0-74CC-4171-BF38-236C04786E6F}" type="slidenum">
              <a:rPr lang="en-GB" smtClean="0"/>
              <a:t>27</a:t>
            </a:fld>
            <a:endParaRPr lang="en-GB"/>
          </a:p>
        </p:txBody>
      </p:sp>
    </p:spTree>
    <p:extLst>
      <p:ext uri="{BB962C8B-B14F-4D97-AF65-F5344CB8AC3E}">
        <p14:creationId xmlns:p14="http://schemas.microsoft.com/office/powerpoint/2010/main" val="1656728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Very </a:t>
            </a:r>
            <a:r>
              <a:rPr lang="de-DE" sz="1200" b="0" i="0" u="none" strike="noStrike" kern="1200" dirty="0" err="1">
                <a:solidFill>
                  <a:schemeClr val="tx1"/>
                </a:solidFill>
                <a:effectLst/>
                <a:latin typeface="+mn-lt"/>
                <a:ea typeface="+mn-ea"/>
                <a:cs typeface="+mn-cs"/>
              </a:rPr>
              <a:t>lawful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results</a:t>
            </a:r>
            <a:r>
              <a:rPr lang="de-DE" sz="1200" b="0" i="0" u="none" strike="noStrike" kern="1200" dirty="0">
                <a:solidFill>
                  <a:schemeClr val="tx1"/>
                </a:solidFill>
                <a:effectLst/>
                <a:latin typeface="+mn-lt"/>
                <a:ea typeface="+mn-ea"/>
                <a:cs typeface="+mn-cs"/>
              </a:rPr>
              <a:t>.  All </a:t>
            </a:r>
            <a:r>
              <a:rPr lang="de-DE" sz="1200" b="0" i="0" u="none" strike="noStrike" kern="1200" dirty="0" err="1">
                <a:solidFill>
                  <a:schemeClr val="tx1"/>
                </a:solidFill>
                <a:effectLst/>
                <a:latin typeface="+mn-lt"/>
                <a:ea typeface="+mn-ea"/>
                <a:cs typeface="+mn-cs"/>
              </a:rPr>
              <a:t>children</a:t>
            </a:r>
            <a:r>
              <a:rPr lang="de-DE" sz="1200" b="0" i="0" u="none" strike="noStrike" kern="1200" dirty="0">
                <a:solidFill>
                  <a:schemeClr val="tx1"/>
                </a:solidFill>
                <a:effectLst/>
                <a:latin typeface="+mn-lt"/>
                <a:ea typeface="+mn-ea"/>
                <a:cs typeface="+mn-cs"/>
              </a:rPr>
              <a:t> in </a:t>
            </a:r>
            <a:r>
              <a:rPr lang="de-DE" sz="1200" b="0" i="0" u="none" strike="noStrike" kern="1200" dirty="0" err="1">
                <a:solidFill>
                  <a:schemeClr val="tx1"/>
                </a:solidFill>
                <a:effectLst/>
                <a:latin typeface="+mn-lt"/>
                <a:ea typeface="+mn-ea"/>
                <a:cs typeface="+mn-cs"/>
              </a:rPr>
              <a:t>mid</a:t>
            </a:r>
            <a:r>
              <a:rPr lang="de-DE" sz="1200" b="0" i="0" u="none" strike="noStrike" kern="1200" dirty="0">
                <a:solidFill>
                  <a:schemeClr val="tx1"/>
                </a:solidFill>
                <a:effectLst/>
                <a:latin typeface="+mn-lt"/>
                <a:ea typeface="+mn-ea"/>
                <a:cs typeface="+mn-cs"/>
              </a:rPr>
              <a:t>-Reception/Kindergarten </a:t>
            </a:r>
            <a:r>
              <a:rPr lang="de-DE" sz="1200" b="0" i="0" u="none" strike="noStrike" kern="1200" dirty="0" err="1">
                <a:solidFill>
                  <a:schemeClr val="tx1"/>
                </a:solidFill>
                <a:effectLst/>
                <a:latin typeface="+mn-lt"/>
                <a:ea typeface="+mn-ea"/>
                <a:cs typeface="+mn-cs"/>
              </a:rPr>
              <a:t>are</a:t>
            </a:r>
            <a:r>
              <a:rPr lang="de-DE" sz="1200" b="0" i="0" u="none" strike="noStrike" kern="1200" dirty="0">
                <a:solidFill>
                  <a:schemeClr val="tx1"/>
                </a:solidFill>
                <a:effectLst/>
                <a:latin typeface="+mn-lt"/>
                <a:ea typeface="+mn-ea"/>
                <a:cs typeface="+mn-cs"/>
              </a:rPr>
              <a:t> non-readers and do not </a:t>
            </a:r>
            <a:r>
              <a:rPr lang="de-DE" sz="1200" b="0" i="0" u="none" strike="noStrike" kern="1200" dirty="0" err="1">
                <a:solidFill>
                  <a:schemeClr val="tx1"/>
                </a:solidFill>
                <a:effectLst/>
                <a:latin typeface="+mn-lt"/>
                <a:ea typeface="+mn-ea"/>
                <a:cs typeface="+mn-cs"/>
              </a:rPr>
              <a:t>differ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from</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each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other</a:t>
            </a:r>
            <a:r>
              <a:rPr lang="de-DE" sz="1200" b="0" i="0" u="none" strike="noStrike" kern="1200" dirty="0">
                <a:solidFill>
                  <a:schemeClr val="tx1"/>
                </a:solidFill>
                <a:effectLst/>
                <a:latin typeface="+mn-lt"/>
                <a:ea typeface="+mn-ea"/>
                <a:cs typeface="+mn-cs"/>
              </a:rPr>
              <a:t>.  In Grade 1, </a:t>
            </a:r>
            <a:r>
              <a:rPr lang="de-DE" sz="1200" b="0" i="0" u="none" strike="noStrike" kern="1200" dirty="0" err="1">
                <a:solidFill>
                  <a:schemeClr val="tx1"/>
                </a:solidFill>
                <a:effectLst/>
                <a:latin typeface="+mn-lt"/>
                <a:ea typeface="+mn-ea"/>
                <a:cs typeface="+mn-cs"/>
              </a:rPr>
              <a:t>we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have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previously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observed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result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Spanish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children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attainigthe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highest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reading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scores</a:t>
            </a:r>
            <a:r>
              <a:rPr lang="de-DE" sz="1200" b="0" i="0" u="none" strike="noStrike" kern="1200" dirty="0">
                <a:solidFill>
                  <a:schemeClr val="tx1"/>
                </a:solidFill>
                <a:effectLst/>
                <a:latin typeface="+mn-lt"/>
                <a:ea typeface="+mn-ea"/>
                <a:cs typeface="+mn-cs"/>
              </a:rPr>
              <a:t>, Slovak </a:t>
            </a:r>
            <a:r>
              <a:rPr lang="de-DE" sz="1200" b="0" i="0" u="none" strike="noStrike" kern="1200" dirty="0" err="1">
                <a:solidFill>
                  <a:schemeClr val="tx1"/>
                </a:solidFill>
                <a:effectLst/>
                <a:latin typeface="+mn-lt"/>
                <a:ea typeface="+mn-ea"/>
                <a:cs typeface="+mn-cs"/>
              </a:rPr>
              <a:t>children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being</a:t>
            </a:r>
            <a:r>
              <a:rPr lang="de-DE" sz="1200" b="0" i="0" u="none" strike="noStrike" kern="1200" dirty="0">
                <a:solidFill>
                  <a:schemeClr val="tx1"/>
                </a:solidFill>
                <a:effectLst/>
                <a:latin typeface="+mn-lt"/>
                <a:ea typeface="+mn-ea"/>
                <a:cs typeface="+mn-cs"/>
              </a:rPr>
              <a:t> intermediate and English </a:t>
            </a:r>
            <a:r>
              <a:rPr lang="de-DE" sz="1200" b="0" i="0" u="none" strike="noStrike" kern="1200" dirty="0" err="1">
                <a:solidFill>
                  <a:schemeClr val="tx1"/>
                </a:solidFill>
                <a:effectLst/>
                <a:latin typeface="+mn-lt"/>
                <a:ea typeface="+mn-ea"/>
                <a:cs typeface="+mn-cs"/>
              </a:rPr>
              <a:t>children</a:t>
            </a:r>
            <a:r>
              <a:rPr lang="de-DE" sz="1200" b="0" i="0" u="none" strike="noStrike" kern="1200" dirty="0">
                <a:solidFill>
                  <a:schemeClr val="tx1"/>
                </a:solidFill>
                <a:effectLst/>
                <a:latin typeface="+mn-lt"/>
                <a:ea typeface="+mn-ea"/>
                <a:cs typeface="+mn-cs"/>
              </a:rPr>
              <a:t> off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slowest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start</a:t>
            </a:r>
            <a:r>
              <a:rPr lang="de-DE" sz="1200" b="0" i="0" u="none" strike="noStrike" kern="1200" dirty="0">
                <a:solidFill>
                  <a:schemeClr val="tx1"/>
                </a:solidFill>
                <a:effectLst/>
                <a:latin typeface="+mn-lt"/>
                <a:ea typeface="+mn-ea"/>
                <a:cs typeface="+mn-cs"/>
              </a:rPr>
              <a:t>.  </a:t>
            </a: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r>
              <a:rPr lang="de-DE" sz="1200" b="0" i="0" u="none" strike="noStrike" kern="1200" dirty="0" err="1">
                <a:solidFill>
                  <a:schemeClr val="tx1"/>
                </a:solidFill>
                <a:effectLst/>
                <a:latin typeface="+mn-lt"/>
                <a:ea typeface="+mn-ea"/>
                <a:cs typeface="+mn-cs"/>
              </a:rPr>
              <a:t>Cohen's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ds</a:t>
            </a:r>
            <a:r>
              <a:rPr lang="de-DE" dirty="0">
                <a:effectLst/>
              </a:rPr>
              <a:t> </a:t>
            </a:r>
            <a:r>
              <a:rPr lang="de-DE" sz="1200" b="0" i="0" u="none" strike="noStrike" kern="1200" dirty="0">
                <a:solidFill>
                  <a:schemeClr val="tx1"/>
                </a:solidFill>
                <a:effectLst/>
                <a:latin typeface="+mn-lt"/>
                <a:ea typeface="+mn-ea"/>
                <a:cs typeface="+mn-cs"/>
              </a:rPr>
              <a:t>Kindergarten</a:t>
            </a:r>
            <a:r>
              <a:rPr lang="de-DE" dirty="0">
                <a:effectLst/>
              </a:rPr>
              <a:t> </a:t>
            </a:r>
            <a:r>
              <a:rPr lang="de-DE" sz="1200" b="0" i="0" u="none" strike="noStrike" kern="1200" dirty="0">
                <a:solidFill>
                  <a:schemeClr val="tx1"/>
                </a:solidFill>
                <a:effectLst/>
                <a:latin typeface="+mn-lt"/>
                <a:ea typeface="+mn-ea"/>
                <a:cs typeface="+mn-cs"/>
              </a:rPr>
              <a:t>Eng-SK</a:t>
            </a:r>
            <a:r>
              <a:rPr lang="de-DE" dirty="0">
                <a:effectLst/>
              </a:rPr>
              <a:t> </a:t>
            </a:r>
            <a:r>
              <a:rPr lang="de-DE" sz="1200" b="0" i="0" u="none" strike="noStrike" kern="1200" dirty="0">
                <a:solidFill>
                  <a:schemeClr val="tx1"/>
                </a:solidFill>
                <a:effectLst/>
                <a:latin typeface="+mn-lt"/>
                <a:ea typeface="+mn-ea"/>
                <a:cs typeface="+mn-cs"/>
              </a:rPr>
              <a:t>NS</a:t>
            </a:r>
            <a:r>
              <a:rPr lang="de-DE" dirty="0">
                <a:effectLst/>
              </a:rPr>
              <a:t> </a:t>
            </a:r>
            <a:r>
              <a:rPr lang="de-DE" sz="1200" b="0" i="0" u="none" strike="noStrike" kern="1200" dirty="0">
                <a:solidFill>
                  <a:schemeClr val="tx1"/>
                </a:solidFill>
                <a:effectLst/>
                <a:latin typeface="+mn-lt"/>
                <a:ea typeface="+mn-ea"/>
                <a:cs typeface="+mn-cs"/>
              </a:rPr>
              <a:t>Eng-ES</a:t>
            </a:r>
            <a:r>
              <a:rPr lang="de-DE" dirty="0">
                <a:effectLst/>
              </a:rPr>
              <a:t> </a:t>
            </a:r>
            <a:r>
              <a:rPr lang="de-DE" sz="1200" b="0" i="0" u="none" strike="noStrike" kern="1200" dirty="0">
                <a:solidFill>
                  <a:schemeClr val="tx1"/>
                </a:solidFill>
                <a:effectLst/>
                <a:latin typeface="+mn-lt"/>
                <a:ea typeface="+mn-ea"/>
                <a:cs typeface="+mn-cs"/>
              </a:rPr>
              <a:t>NS</a:t>
            </a:r>
            <a:r>
              <a:rPr lang="de-DE" dirty="0">
                <a:effectLst/>
              </a:rPr>
              <a:t> </a:t>
            </a:r>
            <a:r>
              <a:rPr lang="de-DE" sz="1200" b="0" i="0" u="none" strike="noStrike" kern="1200" dirty="0">
                <a:solidFill>
                  <a:schemeClr val="tx1"/>
                </a:solidFill>
                <a:effectLst/>
                <a:latin typeface="+mn-lt"/>
                <a:ea typeface="+mn-ea"/>
                <a:cs typeface="+mn-cs"/>
              </a:rPr>
              <a:t>ES -- SK</a:t>
            </a:r>
            <a:r>
              <a:rPr lang="de-DE" dirty="0">
                <a:effectLst/>
              </a:rPr>
              <a:t> </a:t>
            </a:r>
            <a:r>
              <a:rPr lang="de-DE" sz="1200" b="0" i="0" u="none" strike="noStrike" kern="1200" dirty="0">
                <a:solidFill>
                  <a:schemeClr val="tx1"/>
                </a:solidFill>
                <a:effectLst/>
                <a:latin typeface="+mn-lt"/>
                <a:ea typeface="+mn-ea"/>
                <a:cs typeface="+mn-cs"/>
              </a:rPr>
              <a:t>NS</a:t>
            </a:r>
            <a:r>
              <a:rPr lang="de-DE" dirty="0">
                <a:effectLst/>
              </a:rPr>
              <a:t> </a:t>
            </a:r>
          </a:p>
          <a:p>
            <a:r>
              <a:rPr lang="de-DE" sz="1200" b="0" i="0" u="none" strike="noStrike" kern="1200" dirty="0">
                <a:solidFill>
                  <a:schemeClr val="tx1"/>
                </a:solidFill>
                <a:effectLst/>
                <a:latin typeface="+mn-lt"/>
                <a:ea typeface="+mn-ea"/>
                <a:cs typeface="+mn-cs"/>
              </a:rPr>
              <a:t>Grade 1</a:t>
            </a:r>
            <a:r>
              <a:rPr lang="de-DE" dirty="0">
                <a:effectLst/>
              </a:rPr>
              <a:t> </a:t>
            </a:r>
            <a:r>
              <a:rPr lang="de-DE" sz="1200" b="0" i="0" u="none" strike="noStrike" kern="1200" dirty="0">
                <a:solidFill>
                  <a:schemeClr val="tx1"/>
                </a:solidFill>
                <a:effectLst/>
                <a:latin typeface="+mn-lt"/>
                <a:ea typeface="+mn-ea"/>
                <a:cs typeface="+mn-cs"/>
              </a:rPr>
              <a:t>Eng-SK</a:t>
            </a:r>
            <a:r>
              <a:rPr lang="de-DE" dirty="0">
                <a:effectLst/>
              </a:rPr>
              <a:t> </a:t>
            </a:r>
            <a:r>
              <a:rPr lang="de-DE" sz="1200" b="0" i="0" u="none" strike="noStrike" kern="1200" dirty="0">
                <a:solidFill>
                  <a:schemeClr val="tx1"/>
                </a:solidFill>
                <a:effectLst/>
                <a:latin typeface="+mn-lt"/>
                <a:ea typeface="+mn-ea"/>
                <a:cs typeface="+mn-cs"/>
              </a:rPr>
              <a:t>0.69, p &lt; .001</a:t>
            </a:r>
            <a:r>
              <a:rPr lang="de-DE" dirty="0">
                <a:effectLst/>
              </a:rPr>
              <a:t> </a:t>
            </a:r>
            <a:r>
              <a:rPr lang="de-DE" sz="1200" b="0" i="0" u="none" strike="noStrike" kern="1200" dirty="0">
                <a:solidFill>
                  <a:schemeClr val="tx1"/>
                </a:solidFill>
                <a:effectLst/>
                <a:latin typeface="+mn-lt"/>
                <a:ea typeface="+mn-ea"/>
                <a:cs typeface="+mn-cs"/>
              </a:rPr>
              <a:t>Eng-ES</a:t>
            </a:r>
            <a:r>
              <a:rPr lang="de-DE" dirty="0">
                <a:effectLst/>
              </a:rPr>
              <a:t> </a:t>
            </a:r>
            <a:r>
              <a:rPr lang="de-DE" sz="1200" b="0" i="0" u="none" strike="noStrike" kern="1200" dirty="0">
                <a:solidFill>
                  <a:schemeClr val="tx1"/>
                </a:solidFill>
                <a:effectLst/>
                <a:latin typeface="+mn-lt"/>
                <a:ea typeface="+mn-ea"/>
                <a:cs typeface="+mn-cs"/>
              </a:rPr>
              <a:t>1.99, p &lt; .001</a:t>
            </a:r>
            <a:r>
              <a:rPr lang="de-DE" dirty="0">
                <a:effectLst/>
              </a:rPr>
              <a:t> </a:t>
            </a:r>
            <a:r>
              <a:rPr lang="de-DE" sz="1200" b="0" i="0" u="none" strike="noStrike" kern="1200" dirty="0">
                <a:solidFill>
                  <a:schemeClr val="tx1"/>
                </a:solidFill>
                <a:effectLst/>
                <a:latin typeface="+mn-lt"/>
                <a:ea typeface="+mn-ea"/>
                <a:cs typeface="+mn-cs"/>
              </a:rPr>
              <a:t>ES -- SK</a:t>
            </a:r>
            <a:r>
              <a:rPr lang="de-DE" dirty="0">
                <a:effectLst/>
              </a:rPr>
              <a:t> </a:t>
            </a:r>
            <a:r>
              <a:rPr lang="de-DE" sz="1200" b="0" i="0" u="none" strike="noStrike" kern="1200" dirty="0">
                <a:solidFill>
                  <a:schemeClr val="tx1"/>
                </a:solidFill>
                <a:effectLst/>
                <a:latin typeface="+mn-lt"/>
                <a:ea typeface="+mn-ea"/>
                <a:cs typeface="+mn-cs"/>
              </a:rPr>
              <a:t>0.81, p &lt; .001</a:t>
            </a:r>
            <a:r>
              <a:rPr lang="de-DE" dirty="0">
                <a:effectLst/>
              </a:rPr>
              <a:t> </a:t>
            </a:r>
            <a:endParaRPr lang="en-GB" dirty="0"/>
          </a:p>
        </p:txBody>
      </p:sp>
      <p:sp>
        <p:nvSpPr>
          <p:cNvPr id="4" name="Slide Number Placeholder 3"/>
          <p:cNvSpPr>
            <a:spLocks noGrp="1"/>
          </p:cNvSpPr>
          <p:nvPr>
            <p:ph type="sldNum" sz="quarter" idx="5"/>
          </p:nvPr>
        </p:nvSpPr>
        <p:spPr/>
        <p:txBody>
          <a:bodyPr/>
          <a:lstStyle/>
          <a:p>
            <a:fld id="{CC972BF0-74CC-4171-BF38-236C04786E6F}" type="slidenum">
              <a:rPr lang="en-GB" smtClean="0"/>
              <a:t>28</a:t>
            </a:fld>
            <a:endParaRPr lang="en-GB"/>
          </a:p>
        </p:txBody>
      </p:sp>
    </p:spTree>
    <p:extLst>
      <p:ext uri="{BB962C8B-B14F-4D97-AF65-F5344CB8AC3E}">
        <p14:creationId xmlns:p14="http://schemas.microsoft.com/office/powerpoint/2010/main" val="300214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29</a:t>
            </a:fld>
            <a:endParaRPr lang="en-GB"/>
          </a:p>
        </p:txBody>
      </p:sp>
    </p:spTree>
    <p:extLst>
      <p:ext uri="{BB962C8B-B14F-4D97-AF65-F5344CB8AC3E}">
        <p14:creationId xmlns:p14="http://schemas.microsoft.com/office/powerpoint/2010/main" val="2024693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30</a:t>
            </a:fld>
            <a:endParaRPr lang="en-GB"/>
          </a:p>
        </p:txBody>
      </p:sp>
    </p:spTree>
    <p:extLst>
      <p:ext uri="{BB962C8B-B14F-4D97-AF65-F5344CB8AC3E}">
        <p14:creationId xmlns:p14="http://schemas.microsoft.com/office/powerpoint/2010/main" val="483484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685800"/>
            <a:ext cx="4573587" cy="3429000"/>
          </a:xfrm>
        </p:spPr>
      </p:sp>
      <p:sp>
        <p:nvSpPr>
          <p:cNvPr id="3" name="Notes Placeholder 2"/>
          <p:cNvSpPr>
            <a:spLocks noGrp="1"/>
          </p:cNvSpPr>
          <p:nvPr>
            <p:ph type="body" idx="1"/>
          </p:nvPr>
        </p:nvSpPr>
        <p:spPr/>
        <p:txBody>
          <a:bodyPr/>
          <a:lstStyle/>
          <a:p>
            <a:r>
              <a:rPr lang="en-GB" dirty="0"/>
              <a:t>So, since 2018, the MABEL tool has been extended to include EU PT, PL, UA and CA French.  These new language versions are available, with some elements still forthcoming. </a:t>
            </a:r>
          </a:p>
          <a:p>
            <a:endParaRPr lang="en-GB" dirty="0"/>
          </a:p>
          <a:p>
            <a:r>
              <a:rPr lang="en-GB" dirty="0"/>
              <a:t>And, the current MABEL group is here, represented by researchers from now nine universities. </a:t>
            </a:r>
          </a:p>
          <a:p>
            <a:endParaRPr lang="en-GB" dirty="0"/>
          </a:p>
          <a:p>
            <a:r>
              <a:rPr lang="en-GB" dirty="0"/>
              <a:t>It is important to say that our new language work was forged at the ELN summit in conversations with colleagues who were interested in creating versions of the MABEL for their countries and languages.</a:t>
            </a:r>
          </a:p>
        </p:txBody>
      </p:sp>
    </p:spTree>
    <p:extLst>
      <p:ext uri="{BB962C8B-B14F-4D97-AF65-F5344CB8AC3E}">
        <p14:creationId xmlns:p14="http://schemas.microsoft.com/office/powerpoint/2010/main" val="2913661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31</a:t>
            </a:fld>
            <a:endParaRPr lang="en-GB"/>
          </a:p>
        </p:txBody>
      </p:sp>
    </p:spTree>
    <p:extLst>
      <p:ext uri="{BB962C8B-B14F-4D97-AF65-F5344CB8AC3E}">
        <p14:creationId xmlns:p14="http://schemas.microsoft.com/office/powerpoint/2010/main" val="355230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32</a:t>
            </a:fld>
            <a:endParaRPr lang="en-GB"/>
          </a:p>
        </p:txBody>
      </p:sp>
    </p:spTree>
    <p:extLst>
      <p:ext uri="{BB962C8B-B14F-4D97-AF65-F5344CB8AC3E}">
        <p14:creationId xmlns:p14="http://schemas.microsoft.com/office/powerpoint/2010/main" val="2224930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33</a:t>
            </a:fld>
            <a:endParaRPr lang="en-GB"/>
          </a:p>
        </p:txBody>
      </p:sp>
    </p:spTree>
    <p:extLst>
      <p:ext uri="{BB962C8B-B14F-4D97-AF65-F5344CB8AC3E}">
        <p14:creationId xmlns:p14="http://schemas.microsoft.com/office/powerpoint/2010/main" val="2113130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34</a:t>
            </a:fld>
            <a:endParaRPr lang="en-GB"/>
          </a:p>
        </p:txBody>
      </p:sp>
    </p:spTree>
    <p:extLst>
      <p:ext uri="{BB962C8B-B14F-4D97-AF65-F5344CB8AC3E}">
        <p14:creationId xmlns:p14="http://schemas.microsoft.com/office/powerpoint/2010/main" val="2493537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Cohen's ds</a:t>
            </a:r>
            <a:r>
              <a:rPr lang="en-GB" dirty="0">
                <a:effectLst/>
              </a:rPr>
              <a:t> </a:t>
            </a:r>
            <a:r>
              <a:rPr lang="en-GB" sz="1200" b="0" i="0" u="none" strike="noStrike" kern="1200" dirty="0">
                <a:solidFill>
                  <a:schemeClr val="tx1"/>
                </a:solidFill>
                <a:effectLst/>
                <a:latin typeface="+mn-lt"/>
                <a:ea typeface="+mn-ea"/>
                <a:cs typeface="+mn-cs"/>
              </a:rPr>
              <a:t>Kindergarten</a:t>
            </a:r>
            <a:r>
              <a:rPr lang="en-GB" dirty="0">
                <a:effectLst/>
              </a:rPr>
              <a:t> </a:t>
            </a:r>
            <a:r>
              <a:rPr lang="en-GB" sz="1200" b="0" i="0" u="none" strike="noStrike" kern="1200" dirty="0">
                <a:solidFill>
                  <a:schemeClr val="tx1"/>
                </a:solidFill>
                <a:effectLst/>
                <a:latin typeface="+mn-lt"/>
                <a:ea typeface="+mn-ea"/>
                <a:cs typeface="+mn-cs"/>
              </a:rPr>
              <a:t>Eng-SK</a:t>
            </a:r>
            <a:r>
              <a:rPr lang="en-GB" dirty="0">
                <a:effectLst/>
              </a:rPr>
              <a:t> </a:t>
            </a:r>
            <a:r>
              <a:rPr lang="en-GB" sz="1200" b="0" i="0" u="none" strike="noStrike" kern="1200" dirty="0">
                <a:solidFill>
                  <a:schemeClr val="tx1"/>
                </a:solidFill>
                <a:effectLst/>
                <a:latin typeface="+mn-lt"/>
                <a:ea typeface="+mn-ea"/>
                <a:cs typeface="+mn-cs"/>
              </a:rPr>
              <a:t>0.45, p = .02</a:t>
            </a:r>
            <a:r>
              <a:rPr lang="en-GB" dirty="0">
                <a:effectLst/>
              </a:rPr>
              <a:t> </a:t>
            </a:r>
            <a:r>
              <a:rPr lang="en-GB" sz="1200" b="0" i="0" u="none" strike="noStrike" kern="1200" dirty="0">
                <a:solidFill>
                  <a:schemeClr val="tx1"/>
                </a:solidFill>
                <a:effectLst/>
                <a:latin typeface="+mn-lt"/>
                <a:ea typeface="+mn-ea"/>
                <a:cs typeface="+mn-cs"/>
              </a:rPr>
              <a:t>Eng-ES</a:t>
            </a:r>
            <a:r>
              <a:rPr lang="en-GB" dirty="0">
                <a:effectLst/>
              </a:rPr>
              <a:t> </a:t>
            </a:r>
            <a:r>
              <a:rPr lang="en-GB" sz="1200" b="0" i="0" u="none" strike="noStrike" kern="1200" dirty="0">
                <a:solidFill>
                  <a:schemeClr val="tx1"/>
                </a:solidFill>
                <a:effectLst/>
                <a:latin typeface="+mn-lt"/>
                <a:ea typeface="+mn-ea"/>
                <a:cs typeface="+mn-cs"/>
              </a:rPr>
              <a:t>NS</a:t>
            </a:r>
            <a:r>
              <a:rPr lang="en-GB" dirty="0">
                <a:effectLst/>
              </a:rPr>
              <a:t> </a:t>
            </a:r>
            <a:r>
              <a:rPr lang="en-GB" sz="1200" b="0" i="0" u="none" strike="noStrike" kern="1200" dirty="0">
                <a:solidFill>
                  <a:schemeClr val="tx1"/>
                </a:solidFill>
                <a:effectLst/>
                <a:latin typeface="+mn-lt"/>
                <a:ea typeface="+mn-ea"/>
                <a:cs typeface="+mn-cs"/>
              </a:rPr>
              <a:t>ES -- SK</a:t>
            </a:r>
            <a:r>
              <a:rPr lang="en-GB" dirty="0">
                <a:effectLst/>
              </a:rPr>
              <a:t> </a:t>
            </a:r>
            <a:r>
              <a:rPr lang="en-GB" sz="1200" b="0" i="0" u="none" strike="noStrike" kern="1200" dirty="0">
                <a:solidFill>
                  <a:schemeClr val="tx1"/>
                </a:solidFill>
                <a:effectLst/>
                <a:latin typeface="+mn-lt"/>
                <a:ea typeface="+mn-ea"/>
                <a:cs typeface="+mn-cs"/>
              </a:rPr>
              <a:t>0.40, p = .01</a:t>
            </a:r>
            <a:r>
              <a:rPr lang="en-GB" dirty="0">
                <a:effectLst/>
              </a:rPr>
              <a:t> </a:t>
            </a:r>
            <a:r>
              <a:rPr lang="en-GB" sz="1200" b="0" i="0" u="none" strike="noStrike" kern="1200" dirty="0">
                <a:solidFill>
                  <a:schemeClr val="tx1"/>
                </a:solidFill>
                <a:effectLst/>
                <a:latin typeface="+mn-lt"/>
                <a:ea typeface="+mn-ea"/>
                <a:cs typeface="+mn-cs"/>
              </a:rPr>
              <a:t>Grade 1</a:t>
            </a:r>
            <a:r>
              <a:rPr lang="en-GB" dirty="0">
                <a:effectLst/>
              </a:rPr>
              <a:t> </a:t>
            </a:r>
            <a:r>
              <a:rPr lang="en-GB" sz="1200" b="0" i="0" u="none" strike="noStrike" kern="1200" dirty="0">
                <a:solidFill>
                  <a:schemeClr val="tx1"/>
                </a:solidFill>
                <a:effectLst/>
                <a:latin typeface="+mn-lt"/>
                <a:ea typeface="+mn-ea"/>
                <a:cs typeface="+mn-cs"/>
              </a:rPr>
              <a:t>Eng-SK</a:t>
            </a:r>
            <a:r>
              <a:rPr lang="en-GB" dirty="0">
                <a:effectLst/>
              </a:rPr>
              <a:t> </a:t>
            </a:r>
            <a:r>
              <a:rPr lang="en-GB" sz="1200" b="0" i="0" u="none" strike="noStrike" kern="1200" dirty="0">
                <a:solidFill>
                  <a:schemeClr val="tx1"/>
                </a:solidFill>
                <a:effectLst/>
                <a:latin typeface="+mn-lt"/>
                <a:ea typeface="+mn-ea"/>
                <a:cs typeface="+mn-cs"/>
              </a:rPr>
              <a:t>0.36, p = .024</a:t>
            </a:r>
            <a:r>
              <a:rPr lang="en-GB" dirty="0">
                <a:effectLst/>
              </a:rPr>
              <a:t> </a:t>
            </a:r>
            <a:r>
              <a:rPr lang="en-GB" sz="1200" b="0" i="0" u="none" strike="noStrike" kern="1200" dirty="0">
                <a:solidFill>
                  <a:schemeClr val="tx1"/>
                </a:solidFill>
                <a:effectLst/>
                <a:latin typeface="+mn-lt"/>
                <a:ea typeface="+mn-ea"/>
                <a:cs typeface="+mn-cs"/>
              </a:rPr>
              <a:t>Eng-ES</a:t>
            </a:r>
            <a:r>
              <a:rPr lang="en-GB" dirty="0">
                <a:effectLst/>
              </a:rPr>
              <a:t> </a:t>
            </a:r>
            <a:r>
              <a:rPr lang="en-GB" sz="1200" b="0" i="0" u="none" strike="noStrike" kern="1200" dirty="0">
                <a:solidFill>
                  <a:schemeClr val="tx1"/>
                </a:solidFill>
                <a:effectLst/>
                <a:latin typeface="+mn-lt"/>
                <a:ea typeface="+mn-ea"/>
                <a:cs typeface="+mn-cs"/>
              </a:rPr>
              <a:t>0.45, p = .002</a:t>
            </a:r>
            <a:r>
              <a:rPr lang="en-GB" dirty="0">
                <a:effectLst/>
              </a:rPr>
              <a:t> </a:t>
            </a:r>
            <a:r>
              <a:rPr lang="en-GB" sz="1200" b="0" i="0" u="none" strike="noStrike" kern="1200" dirty="0">
                <a:solidFill>
                  <a:schemeClr val="tx1"/>
                </a:solidFill>
                <a:effectLst/>
                <a:latin typeface="+mn-lt"/>
                <a:ea typeface="+mn-ea"/>
                <a:cs typeface="+mn-cs"/>
              </a:rPr>
              <a:t>ES -- SK</a:t>
            </a:r>
            <a:r>
              <a:rPr lang="en-GB" dirty="0">
                <a:effectLst/>
              </a:rPr>
              <a:t> </a:t>
            </a:r>
            <a:r>
              <a:rPr lang="en-GB" sz="1200" b="0" i="0" u="none" strike="noStrike" kern="1200" dirty="0">
                <a:solidFill>
                  <a:schemeClr val="tx1"/>
                </a:solidFill>
                <a:effectLst/>
                <a:latin typeface="+mn-lt"/>
                <a:ea typeface="+mn-ea"/>
                <a:cs typeface="+mn-cs"/>
              </a:rPr>
              <a:t>NS</a:t>
            </a:r>
            <a:r>
              <a:rPr lang="en-GB" dirty="0">
                <a:effectLst/>
              </a:rPr>
              <a:t> </a:t>
            </a:r>
            <a:endParaRPr lang="en-GB" dirty="0"/>
          </a:p>
        </p:txBody>
      </p:sp>
      <p:sp>
        <p:nvSpPr>
          <p:cNvPr id="4" name="Slide Number Placeholder 3"/>
          <p:cNvSpPr>
            <a:spLocks noGrp="1"/>
          </p:cNvSpPr>
          <p:nvPr>
            <p:ph type="sldNum" sz="quarter" idx="5"/>
          </p:nvPr>
        </p:nvSpPr>
        <p:spPr/>
        <p:txBody>
          <a:bodyPr/>
          <a:lstStyle/>
          <a:p>
            <a:fld id="{CC972BF0-74CC-4171-BF38-236C04786E6F}" type="slidenum">
              <a:rPr lang="en-GB" smtClean="0"/>
              <a:t>35</a:t>
            </a:fld>
            <a:endParaRPr lang="en-GB"/>
          </a:p>
        </p:txBody>
      </p:sp>
    </p:spTree>
    <p:extLst>
      <p:ext uri="{BB962C8B-B14F-4D97-AF65-F5344CB8AC3E}">
        <p14:creationId xmlns:p14="http://schemas.microsoft.com/office/powerpoint/2010/main" val="1145358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DROP SPEED FOR ISOL DUE TO NO CEILING EFFECTS. </a:t>
            </a:r>
          </a:p>
          <a:p>
            <a:endParaRPr lang="en-GB" dirty="0"/>
          </a:p>
          <a:p>
            <a:r>
              <a:rPr lang="en-GB" sz="1200" b="0" i="0" u="none" strike="noStrike" kern="1200" dirty="0">
                <a:solidFill>
                  <a:schemeClr val="tx1"/>
                </a:solidFill>
                <a:effectLst/>
                <a:latin typeface="+mn-lt"/>
                <a:ea typeface="+mn-ea"/>
                <a:cs typeface="+mn-cs"/>
              </a:rPr>
              <a:t>Cohen's ds</a:t>
            </a:r>
            <a:r>
              <a:rPr lang="en-GB" dirty="0">
                <a:effectLst/>
              </a:rPr>
              <a:t> </a:t>
            </a:r>
            <a:r>
              <a:rPr lang="en-GB" sz="1200" b="0" i="0" u="none" strike="noStrike" kern="1200" dirty="0">
                <a:solidFill>
                  <a:schemeClr val="tx1"/>
                </a:solidFill>
                <a:effectLst/>
                <a:latin typeface="+mn-lt"/>
                <a:ea typeface="+mn-ea"/>
                <a:cs typeface="+mn-cs"/>
              </a:rPr>
              <a:t>Kindergarten</a:t>
            </a:r>
            <a:r>
              <a:rPr lang="en-GB" dirty="0">
                <a:effectLst/>
              </a:rPr>
              <a:t> </a:t>
            </a:r>
          </a:p>
          <a:p>
            <a:r>
              <a:rPr lang="en-GB" sz="1200" b="0" i="0" u="none" strike="noStrike" kern="1200" dirty="0">
                <a:solidFill>
                  <a:schemeClr val="tx1"/>
                </a:solidFill>
                <a:effectLst/>
                <a:latin typeface="+mn-lt"/>
                <a:ea typeface="+mn-ea"/>
                <a:cs typeface="+mn-cs"/>
              </a:rPr>
              <a:t>Eng-SK</a:t>
            </a:r>
            <a:r>
              <a:rPr lang="en-GB" dirty="0">
                <a:effectLst/>
              </a:rPr>
              <a:t> </a:t>
            </a:r>
            <a:r>
              <a:rPr lang="en-GB" sz="1200" b="0" i="0" u="none" strike="noStrike" kern="1200" dirty="0">
                <a:solidFill>
                  <a:schemeClr val="tx1"/>
                </a:solidFill>
                <a:effectLst/>
                <a:latin typeface="+mn-lt"/>
                <a:ea typeface="+mn-ea"/>
                <a:cs typeface="+mn-cs"/>
              </a:rPr>
              <a:t>NS</a:t>
            </a:r>
            <a:r>
              <a:rPr lang="en-GB" dirty="0">
                <a:effectLst/>
              </a:rPr>
              <a:t> </a:t>
            </a:r>
            <a:r>
              <a:rPr lang="en-GB" sz="1200" b="0" i="0" u="none" strike="noStrike" kern="1200" dirty="0">
                <a:solidFill>
                  <a:schemeClr val="tx1"/>
                </a:solidFill>
                <a:effectLst/>
                <a:latin typeface="+mn-lt"/>
                <a:ea typeface="+mn-ea"/>
                <a:cs typeface="+mn-cs"/>
              </a:rPr>
              <a:t>Eng-ES</a:t>
            </a:r>
            <a:r>
              <a:rPr lang="en-GB" dirty="0">
                <a:effectLst/>
              </a:rPr>
              <a:t> </a:t>
            </a:r>
            <a:r>
              <a:rPr lang="en-GB" sz="1200" b="0" i="0" u="none" strike="noStrike" kern="1200" dirty="0">
                <a:solidFill>
                  <a:schemeClr val="tx1"/>
                </a:solidFill>
                <a:effectLst/>
                <a:latin typeface="+mn-lt"/>
                <a:ea typeface="+mn-ea"/>
                <a:cs typeface="+mn-cs"/>
              </a:rPr>
              <a:t>0.52, p = .001</a:t>
            </a:r>
            <a:r>
              <a:rPr lang="en-GB" dirty="0">
                <a:effectLst/>
              </a:rPr>
              <a:t> </a:t>
            </a:r>
            <a:r>
              <a:rPr lang="en-GB" sz="1200" b="0" i="0" u="none" strike="noStrike" kern="1200" dirty="0">
                <a:solidFill>
                  <a:schemeClr val="tx1"/>
                </a:solidFill>
                <a:effectLst/>
                <a:latin typeface="+mn-lt"/>
                <a:ea typeface="+mn-ea"/>
                <a:cs typeface="+mn-cs"/>
              </a:rPr>
              <a:t>ES -- SK</a:t>
            </a:r>
            <a:r>
              <a:rPr lang="en-GB" dirty="0">
                <a:effectLst/>
              </a:rPr>
              <a:t> </a:t>
            </a:r>
            <a:r>
              <a:rPr lang="en-GB" sz="1200" b="0" i="0" u="none" strike="noStrike" kern="1200" dirty="0">
                <a:solidFill>
                  <a:schemeClr val="tx1"/>
                </a:solidFill>
                <a:effectLst/>
                <a:latin typeface="+mn-lt"/>
                <a:ea typeface="+mn-ea"/>
                <a:cs typeface="+mn-cs"/>
              </a:rPr>
              <a:t>0.70, p &lt; .001</a:t>
            </a:r>
            <a:r>
              <a:rPr lang="en-GB" dirty="0">
                <a:effectLst/>
              </a:rPr>
              <a:t> </a:t>
            </a:r>
          </a:p>
          <a:p>
            <a:r>
              <a:rPr lang="en-GB" sz="1200" b="0" i="0" u="none" strike="noStrike" kern="1200" dirty="0">
                <a:solidFill>
                  <a:schemeClr val="tx1"/>
                </a:solidFill>
                <a:effectLst/>
                <a:latin typeface="+mn-lt"/>
                <a:ea typeface="+mn-ea"/>
                <a:cs typeface="+mn-cs"/>
              </a:rPr>
              <a:t>Grade 1</a:t>
            </a:r>
            <a:r>
              <a:rPr lang="en-GB" dirty="0">
                <a:effectLst/>
              </a:rPr>
              <a:t> </a:t>
            </a:r>
            <a:r>
              <a:rPr lang="en-GB" sz="1200" b="0" i="0" u="none" strike="noStrike" kern="1200" dirty="0">
                <a:solidFill>
                  <a:schemeClr val="tx1"/>
                </a:solidFill>
                <a:effectLst/>
                <a:latin typeface="+mn-lt"/>
                <a:ea typeface="+mn-ea"/>
                <a:cs typeface="+mn-cs"/>
              </a:rPr>
              <a:t>Eng-SK</a:t>
            </a:r>
            <a:r>
              <a:rPr lang="en-GB" dirty="0">
                <a:effectLst/>
              </a:rPr>
              <a:t> </a:t>
            </a:r>
            <a:r>
              <a:rPr lang="en-GB" sz="1200" b="0" i="0" u="none" strike="noStrike" kern="1200" dirty="0">
                <a:solidFill>
                  <a:schemeClr val="tx1"/>
                </a:solidFill>
                <a:effectLst/>
                <a:latin typeface="+mn-lt"/>
                <a:ea typeface="+mn-ea"/>
                <a:cs typeface="+mn-cs"/>
              </a:rPr>
              <a:t>0.35, p = .024</a:t>
            </a:r>
            <a:r>
              <a:rPr lang="en-GB" dirty="0">
                <a:effectLst/>
              </a:rPr>
              <a:t> </a:t>
            </a:r>
            <a:r>
              <a:rPr lang="en-GB" sz="1200" b="0" i="0" u="none" strike="noStrike" kern="1200" dirty="0">
                <a:solidFill>
                  <a:schemeClr val="tx1"/>
                </a:solidFill>
                <a:effectLst/>
                <a:latin typeface="+mn-lt"/>
                <a:ea typeface="+mn-ea"/>
                <a:cs typeface="+mn-cs"/>
              </a:rPr>
              <a:t>Eng-ES</a:t>
            </a:r>
            <a:r>
              <a:rPr lang="en-GB" dirty="0">
                <a:effectLst/>
              </a:rPr>
              <a:t> </a:t>
            </a:r>
            <a:r>
              <a:rPr lang="en-GB" sz="1200" b="0" i="0" u="none" strike="noStrike" kern="1200" dirty="0">
                <a:solidFill>
                  <a:schemeClr val="tx1"/>
                </a:solidFill>
                <a:effectLst/>
                <a:latin typeface="+mn-lt"/>
                <a:ea typeface="+mn-ea"/>
                <a:cs typeface="+mn-cs"/>
              </a:rPr>
              <a:t>NS</a:t>
            </a:r>
            <a:r>
              <a:rPr lang="en-GB" dirty="0">
                <a:effectLst/>
              </a:rPr>
              <a:t> </a:t>
            </a:r>
            <a:r>
              <a:rPr lang="en-GB" sz="1200" b="0" i="0" u="none" strike="noStrike" kern="1200" dirty="0">
                <a:solidFill>
                  <a:schemeClr val="tx1"/>
                </a:solidFill>
                <a:effectLst/>
                <a:latin typeface="+mn-lt"/>
                <a:ea typeface="+mn-ea"/>
                <a:cs typeface="+mn-cs"/>
              </a:rPr>
              <a:t>ES -- SK</a:t>
            </a:r>
            <a:r>
              <a:rPr lang="en-GB" dirty="0">
                <a:effectLst/>
              </a:rPr>
              <a:t> </a:t>
            </a:r>
            <a:r>
              <a:rPr lang="en-GB" sz="1200" b="0" i="0" u="none" strike="noStrike" kern="1200" dirty="0">
                <a:solidFill>
                  <a:schemeClr val="tx1"/>
                </a:solidFill>
                <a:effectLst/>
                <a:latin typeface="+mn-lt"/>
                <a:ea typeface="+mn-ea"/>
                <a:cs typeface="+mn-cs"/>
              </a:rPr>
              <a:t>NS</a:t>
            </a:r>
            <a:r>
              <a:rPr lang="en-GB" dirty="0">
                <a:effectLst/>
              </a:rPr>
              <a:t> </a:t>
            </a:r>
          </a:p>
          <a:p>
            <a:endParaRPr lang="en-GB" dirty="0">
              <a:effectLst/>
            </a:endParaRPr>
          </a:p>
          <a:p>
            <a:endParaRPr lang="en-GB" dirty="0"/>
          </a:p>
          <a:p>
            <a:r>
              <a:rPr lang="en-GB" dirty="0"/>
              <a:t>In accuracy, Spanish children fare least well in kindergarten, but they attain similar levels as Eng and SK peers in Grade 1.  </a:t>
            </a:r>
          </a:p>
          <a:p>
            <a:endParaRPr lang="en-GB" dirty="0"/>
          </a:p>
          <a:p>
            <a:r>
              <a:rPr lang="en-GB" dirty="0"/>
              <a:t>English and SK kindergarteners attain similar levels accuracy, by grade 1, SK children score better.</a:t>
            </a:r>
          </a:p>
          <a:p>
            <a:endParaRPr lang="en-GB" dirty="0"/>
          </a:p>
          <a:p>
            <a:r>
              <a:rPr lang="en-GB" dirty="0"/>
              <a:t>In PI speed, SK children are fastest in K, by grade 1 all groups reasonably similar, English children a little slower. </a:t>
            </a:r>
          </a:p>
          <a:p>
            <a:endParaRPr lang="en-GB" dirty="0"/>
          </a:p>
        </p:txBody>
      </p:sp>
      <p:sp>
        <p:nvSpPr>
          <p:cNvPr id="4" name="Slide Number Placeholder 3"/>
          <p:cNvSpPr>
            <a:spLocks noGrp="1"/>
          </p:cNvSpPr>
          <p:nvPr>
            <p:ph type="sldNum" sz="quarter" idx="5"/>
          </p:nvPr>
        </p:nvSpPr>
        <p:spPr/>
        <p:txBody>
          <a:bodyPr/>
          <a:lstStyle/>
          <a:p>
            <a:fld id="{CC972BF0-74CC-4171-BF38-236C04786E6F}" type="slidenum">
              <a:rPr lang="en-GB" smtClean="0"/>
              <a:t>36</a:t>
            </a:fld>
            <a:endParaRPr lang="en-GB"/>
          </a:p>
        </p:txBody>
      </p:sp>
    </p:spTree>
    <p:extLst>
      <p:ext uri="{BB962C8B-B14F-4D97-AF65-F5344CB8AC3E}">
        <p14:creationId xmlns:p14="http://schemas.microsoft.com/office/powerpoint/2010/main" val="63583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Swap for a overall summary of correlation ranges in each language and grade.</a:t>
            </a:r>
          </a:p>
          <a:p>
            <a:r>
              <a:rPr lang="en-GB" dirty="0"/>
              <a:t>Note issues for further investigations.</a:t>
            </a:r>
          </a:p>
        </p:txBody>
      </p:sp>
      <p:sp>
        <p:nvSpPr>
          <p:cNvPr id="4" name="Slide Number Placeholder 3"/>
          <p:cNvSpPr>
            <a:spLocks noGrp="1"/>
          </p:cNvSpPr>
          <p:nvPr>
            <p:ph type="sldNum" sz="quarter" idx="5"/>
          </p:nvPr>
        </p:nvSpPr>
        <p:spPr/>
        <p:txBody>
          <a:bodyPr/>
          <a:lstStyle/>
          <a:p>
            <a:fld id="{57651D96-CB3C-487C-AB78-329E3CBFF64F}" type="slidenum">
              <a:rPr lang="en-GB" smtClean="0"/>
              <a:pPr/>
              <a:t>37</a:t>
            </a:fld>
            <a:endParaRPr lang="en-GB"/>
          </a:p>
        </p:txBody>
      </p:sp>
    </p:spTree>
    <p:extLst>
      <p:ext uri="{BB962C8B-B14F-4D97-AF65-F5344CB8AC3E}">
        <p14:creationId xmlns:p14="http://schemas.microsoft.com/office/powerpoint/2010/main" val="2754412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Modest Sample Sizes – K = n=25, Yr 1 n= 29</a:t>
            </a:r>
          </a:p>
        </p:txBody>
      </p:sp>
      <p:sp>
        <p:nvSpPr>
          <p:cNvPr id="4" name="Slide Number Placeholder 3"/>
          <p:cNvSpPr>
            <a:spLocks noGrp="1"/>
          </p:cNvSpPr>
          <p:nvPr>
            <p:ph type="sldNum" sz="quarter" idx="5"/>
          </p:nvPr>
        </p:nvSpPr>
        <p:spPr/>
        <p:txBody>
          <a:bodyPr/>
          <a:lstStyle/>
          <a:p>
            <a:fld id="{CC972BF0-74CC-4171-BF38-236C04786E6F}" type="slidenum">
              <a:rPr lang="en-GB" smtClean="0"/>
              <a:t>38</a:t>
            </a:fld>
            <a:endParaRPr lang="en-GB"/>
          </a:p>
        </p:txBody>
      </p:sp>
    </p:spTree>
    <p:extLst>
      <p:ext uri="{BB962C8B-B14F-4D97-AF65-F5344CB8AC3E}">
        <p14:creationId xmlns:p14="http://schemas.microsoft.com/office/powerpoint/2010/main" val="4036342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known</a:t>
            </a:r>
            <a:r>
              <a:rPr lang="en-GB" baseline="0" dirty="0"/>
              <a:t> cognitive precursors of alphabetic literacy are PA (the ability to consciously manipulate phonemes – and an index of phonological processing), LK and RAN (rapid naming of visually presented stimuli – a probable index of the efficiency of the associations between visual and spoken forms, with letters and phonemes as key instances most relevant to alphabetic literacy). </a:t>
            </a:r>
          </a:p>
          <a:p>
            <a:endParaRPr lang="en-GB" baseline="0" dirty="0"/>
          </a:p>
          <a:p>
            <a:r>
              <a:rPr lang="en-GB" dirty="0"/>
              <a:t>One long-held, but not uncontested, view is that orthographic</a:t>
            </a:r>
            <a:r>
              <a:rPr lang="en-GB" baseline="0" dirty="0"/>
              <a:t> inconsistencies elicit a stronger and longer term reliance on phonological skills in English than is the case in more consistent orthographies, where reliable letter-sound associations are quickly learned and can compensate for any underlying weaknesses in phonemic awareness.  In contrast, the stronger and more stable predictor is assumed to be RAN, assumed the best proxy of reading speed. </a:t>
            </a:r>
            <a:endParaRPr lang="en-GB" dirty="0"/>
          </a:p>
        </p:txBody>
      </p:sp>
      <p:sp>
        <p:nvSpPr>
          <p:cNvPr id="4" name="Slide Number Placeholder 3"/>
          <p:cNvSpPr>
            <a:spLocks noGrp="1"/>
          </p:cNvSpPr>
          <p:nvPr>
            <p:ph type="sldNum" sz="quarter" idx="10"/>
          </p:nvPr>
        </p:nvSpPr>
        <p:spPr/>
        <p:txBody>
          <a:bodyPr/>
          <a:lstStyle/>
          <a:p>
            <a:fld id="{57651D96-CB3C-487C-AB78-329E3CBFF64F}" type="slidenum">
              <a:rPr lang="en-GB" smtClean="0"/>
              <a:pPr/>
              <a:t>39</a:t>
            </a:fld>
            <a:endParaRPr lang="en-GB"/>
          </a:p>
        </p:txBody>
      </p:sp>
    </p:spTree>
    <p:extLst>
      <p:ext uri="{BB962C8B-B14F-4D97-AF65-F5344CB8AC3E}">
        <p14:creationId xmlns:p14="http://schemas.microsoft.com/office/powerpoint/2010/main" val="488284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WORDS, </a:t>
            </a:r>
            <a:r>
              <a:rPr lang="en-GB" i="1" dirty="0"/>
              <a:t>χ</a:t>
            </a:r>
            <a:r>
              <a:rPr lang="en-GB" baseline="30000" dirty="0"/>
              <a:t>2</a:t>
            </a:r>
            <a:r>
              <a:rPr lang="en-GB" dirty="0"/>
              <a:t> (10, </a:t>
            </a:r>
            <a:r>
              <a:rPr lang="en-GB" i="1" dirty="0"/>
              <a:t>N </a:t>
            </a:r>
            <a:r>
              <a:rPr lang="en-GB" dirty="0"/>
              <a:t>= 462) = 18.47, </a:t>
            </a:r>
            <a:r>
              <a:rPr lang="en-GB" i="1" dirty="0"/>
              <a:t>p</a:t>
            </a:r>
            <a:r>
              <a:rPr lang="en-GB" dirty="0"/>
              <a:t> = .05, CFI =.994, TLI =.994, RMSEA = .074 (90% CI = .008-.126), SRMR = .08. </a:t>
            </a:r>
          </a:p>
          <a:p>
            <a:r>
              <a:rPr lang="en-GB" dirty="0"/>
              <a:t>PSEUDOWORDS, </a:t>
            </a:r>
            <a:r>
              <a:rPr lang="en-GB" i="1" dirty="0"/>
              <a:t>χ</a:t>
            </a:r>
            <a:r>
              <a:rPr lang="en-GB" baseline="30000" dirty="0"/>
              <a:t>2</a:t>
            </a:r>
            <a:r>
              <a:rPr lang="en-GB" dirty="0"/>
              <a:t> (9, </a:t>
            </a:r>
            <a:r>
              <a:rPr lang="en-GB" i="1" dirty="0"/>
              <a:t>N </a:t>
            </a:r>
            <a:r>
              <a:rPr lang="en-GB" dirty="0"/>
              <a:t>= 462) = 15.89, </a:t>
            </a:r>
            <a:r>
              <a:rPr lang="en-GB" i="1" dirty="0"/>
              <a:t>p</a:t>
            </a:r>
            <a:r>
              <a:rPr lang="en-GB" dirty="0"/>
              <a:t> = .07, CFI =.994, TLI =.994, RMSEA = .070 (90% CI = .000-.126), SRMR =.044</a:t>
            </a:r>
          </a:p>
          <a:p>
            <a:endParaRPr lang="en-GB" dirty="0"/>
          </a:p>
          <a:p>
            <a:r>
              <a:rPr lang="en-GB" dirty="0"/>
              <a:t>Actual reading efficiency difference for words  (</a:t>
            </a:r>
            <a:r>
              <a:rPr lang="en-GB" dirty="0" err="1"/>
              <a:t>appx</a:t>
            </a:r>
            <a:r>
              <a:rPr lang="en-GB" dirty="0"/>
              <a:t>. 5 words/min) and for </a:t>
            </a:r>
            <a:r>
              <a:rPr lang="en-GB" dirty="0" err="1"/>
              <a:t>nonwords</a:t>
            </a:r>
            <a:r>
              <a:rPr lang="en-GB" dirty="0"/>
              <a:t> (</a:t>
            </a:r>
            <a:r>
              <a:rPr lang="en-GB" dirty="0" err="1"/>
              <a:t>appx</a:t>
            </a:r>
            <a:r>
              <a:rPr lang="en-GB" dirty="0"/>
              <a:t>. 15 words/min). </a:t>
            </a:r>
          </a:p>
          <a:p>
            <a:endParaRPr lang="en-GB" dirty="0"/>
          </a:p>
          <a:p>
            <a:r>
              <a:rPr lang="en-GB" dirty="0"/>
              <a:t>While English children are reading words at relatively similar rates, their novel word decoding is significantly less efficient. </a:t>
            </a:r>
          </a:p>
        </p:txBody>
      </p:sp>
      <p:sp>
        <p:nvSpPr>
          <p:cNvPr id="4" name="Slide Number Placeholder 3"/>
          <p:cNvSpPr>
            <a:spLocks noGrp="1"/>
          </p:cNvSpPr>
          <p:nvPr>
            <p:ph type="sldNum" sz="quarter" idx="10"/>
          </p:nvPr>
        </p:nvSpPr>
        <p:spPr/>
        <p:txBody>
          <a:bodyPr/>
          <a:lstStyle/>
          <a:p>
            <a:fld id="{A1F4C417-C36C-4ECF-A7F4-9662FC43CE78}" type="slidenum">
              <a:rPr lang="en-GB" smtClean="0"/>
              <a:t>40</a:t>
            </a:fld>
            <a:endParaRPr lang="en-GB"/>
          </a:p>
        </p:txBody>
      </p:sp>
    </p:spTree>
    <p:extLst>
      <p:ext uri="{BB962C8B-B14F-4D97-AF65-F5344CB8AC3E}">
        <p14:creationId xmlns:p14="http://schemas.microsoft.com/office/powerpoint/2010/main" val="2096468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685800"/>
            <a:ext cx="4573587"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known</a:t>
            </a:r>
            <a:r>
              <a:rPr lang="en-GB" baseline="0" dirty="0"/>
              <a:t> cognitive precursors of alphabetic literacy are PA (the ability to consciously manipulate phonemes – and an index of phonological processing), LK and RAN (rapid naming of visually presented stimuli – a probable index of the efficiency of the associations between visual and spoken forms, with letters and phonemes as key instances most relevant to alphabetic literacy).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now have evidence of the relative universality of the foundations and early cognitive markers of literacy difficulties, but confirming directly across languages is useful for advancing our knowledge and our confidence in our current understanding.</a:t>
            </a:r>
          </a:p>
          <a:p>
            <a:endParaRPr lang="en-GB" baseline="0" dirty="0"/>
          </a:p>
          <a:p>
            <a:r>
              <a:rPr lang="en-GB" dirty="0"/>
              <a:t>One long-held, but not uncontested, view is that orthographic</a:t>
            </a:r>
            <a:r>
              <a:rPr lang="en-GB" baseline="0" dirty="0"/>
              <a:t> inconsistencies elicit a stronger and longer term reliance on phonological skills in English than is the case in more consistent orthographies, where reliable letter-sound associations are quickly learned and can compensate for any underlying weaknesses in phonemic awareness.  In contrast, the stronger and more stable predictor is assumed to be RAN, assumed the best proxy of reading speed.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confirmed this model in a direct cross-linguistic study  that contrasted four languages with alphabetic orthographies.</a:t>
            </a:r>
          </a:p>
          <a:p>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5F456-AA67-414F-805E-FDFEA9B100F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644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EB5E822-58D9-49E4-9A5F-C7E9FA82B346}" type="slidenum">
              <a:rPr lang="en-GB" smtClean="0"/>
              <a:t>41</a:t>
            </a:fld>
            <a:endParaRPr lang="en-GB"/>
          </a:p>
        </p:txBody>
      </p:sp>
    </p:spTree>
    <p:extLst>
      <p:ext uri="{BB962C8B-B14F-4D97-AF65-F5344CB8AC3E}">
        <p14:creationId xmlns:p14="http://schemas.microsoft.com/office/powerpoint/2010/main" val="1588042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 participants groups</a:t>
            </a:r>
            <a:r>
              <a:rPr lang="en-GB" altLang="en-US" baseline="0" dirty="0"/>
              <a:t> of today’s studies were English, Czech, Slovak, and Spanish speakers, in typically developing samples from about 130 to 185.</a:t>
            </a:r>
            <a:endParaRPr lang="en-GB" altLang="en-US" dirty="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3737" indent="-282207">
              <a:defRPr>
                <a:solidFill>
                  <a:schemeClr val="tx1"/>
                </a:solidFill>
                <a:latin typeface="Arial" pitchFamily="34" charset="0"/>
              </a:defRPr>
            </a:lvl2pPr>
            <a:lvl3pPr marL="1128827" indent="-225765">
              <a:defRPr>
                <a:solidFill>
                  <a:schemeClr val="tx1"/>
                </a:solidFill>
                <a:latin typeface="Arial" pitchFamily="34" charset="0"/>
              </a:defRPr>
            </a:lvl3pPr>
            <a:lvl4pPr marL="1580358" indent="-225765">
              <a:defRPr>
                <a:solidFill>
                  <a:schemeClr val="tx1"/>
                </a:solidFill>
                <a:latin typeface="Arial" pitchFamily="34" charset="0"/>
              </a:defRPr>
            </a:lvl4pPr>
            <a:lvl5pPr marL="2031888" indent="-225765">
              <a:defRPr>
                <a:solidFill>
                  <a:schemeClr val="tx1"/>
                </a:solidFill>
                <a:latin typeface="Arial" pitchFamily="34" charset="0"/>
              </a:defRPr>
            </a:lvl5pPr>
            <a:lvl6pPr marL="2483419" indent="-225765" eaLnBrk="0" fontAlgn="base" hangingPunct="0">
              <a:spcBef>
                <a:spcPct val="0"/>
              </a:spcBef>
              <a:spcAft>
                <a:spcPct val="0"/>
              </a:spcAft>
              <a:defRPr>
                <a:solidFill>
                  <a:schemeClr val="tx1"/>
                </a:solidFill>
                <a:latin typeface="Arial" pitchFamily="34" charset="0"/>
              </a:defRPr>
            </a:lvl6pPr>
            <a:lvl7pPr marL="2934950" indent="-225765" eaLnBrk="0" fontAlgn="base" hangingPunct="0">
              <a:spcBef>
                <a:spcPct val="0"/>
              </a:spcBef>
              <a:spcAft>
                <a:spcPct val="0"/>
              </a:spcAft>
              <a:defRPr>
                <a:solidFill>
                  <a:schemeClr val="tx1"/>
                </a:solidFill>
                <a:latin typeface="Arial" pitchFamily="34" charset="0"/>
              </a:defRPr>
            </a:lvl7pPr>
            <a:lvl8pPr marL="3386480" indent="-225765" eaLnBrk="0" fontAlgn="base" hangingPunct="0">
              <a:spcBef>
                <a:spcPct val="0"/>
              </a:spcBef>
              <a:spcAft>
                <a:spcPct val="0"/>
              </a:spcAft>
              <a:defRPr>
                <a:solidFill>
                  <a:schemeClr val="tx1"/>
                </a:solidFill>
                <a:latin typeface="Arial" pitchFamily="34" charset="0"/>
              </a:defRPr>
            </a:lvl8pPr>
            <a:lvl9pPr marL="3838011" indent="-225765" eaLnBrk="0" fontAlgn="base" hangingPunct="0">
              <a:spcBef>
                <a:spcPct val="0"/>
              </a:spcBef>
              <a:spcAft>
                <a:spcPct val="0"/>
              </a:spcAft>
              <a:defRPr>
                <a:solidFill>
                  <a:schemeClr val="tx1"/>
                </a:solidFill>
                <a:latin typeface="Arial" pitchFamily="34" charset="0"/>
              </a:defRPr>
            </a:lvl9pPr>
          </a:lstStyle>
          <a:p>
            <a:fld id="{290DB35B-5262-4A13-AC19-9AFBA39095E6}" type="slidenum">
              <a:rPr lang="en-GB" altLang="en-US" smtClean="0"/>
              <a:pPr/>
              <a:t>42</a:t>
            </a:fld>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0A936-C114-871F-98AD-E66668F38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6E394-6113-93E2-8132-C2B2FBD8E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81A78-9F5B-BFE0-A0B3-7E6BB62E49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C395505-06AC-AEBD-71A5-9C241181F95A}"/>
              </a:ext>
            </a:extLst>
          </p:cNvPr>
          <p:cNvSpPr>
            <a:spLocks noGrp="1"/>
          </p:cNvSpPr>
          <p:nvPr>
            <p:ph type="sldNum" sz="quarter" idx="5"/>
          </p:nvPr>
        </p:nvSpPr>
        <p:spPr/>
        <p:txBody>
          <a:bodyPr/>
          <a:lstStyle/>
          <a:p>
            <a:fld id="{57651D96-CB3C-487C-AB78-329E3CBFF64F}" type="slidenum">
              <a:rPr lang="en-GB" smtClean="0"/>
              <a:pPr/>
              <a:t>43</a:t>
            </a:fld>
            <a:endParaRPr lang="en-GB"/>
          </a:p>
        </p:txBody>
      </p:sp>
    </p:spTree>
    <p:extLst>
      <p:ext uri="{BB962C8B-B14F-4D97-AF65-F5344CB8AC3E}">
        <p14:creationId xmlns:p14="http://schemas.microsoft.com/office/powerpoint/2010/main" val="3379320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44</a:t>
            </a:fld>
            <a:endParaRPr lang="en-GB"/>
          </a:p>
        </p:txBody>
      </p:sp>
    </p:spTree>
    <p:extLst>
      <p:ext uri="{BB962C8B-B14F-4D97-AF65-F5344CB8AC3E}">
        <p14:creationId xmlns:p14="http://schemas.microsoft.com/office/powerpoint/2010/main" val="4124723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GB" dirty="0"/>
              <a:t>The studies were carried out within a large EU research</a:t>
            </a:r>
            <a:r>
              <a:rPr lang="en-GB" baseline="0" dirty="0"/>
              <a:t> network called ELDEL, and I’m grateful to the Senior Scientists and Research Fellows across five countries, who contributed to this work.  </a:t>
            </a:r>
            <a:endParaRPr lang="en-GB" dirty="0"/>
          </a:p>
        </p:txBody>
      </p:sp>
      <p:sp>
        <p:nvSpPr>
          <p:cNvPr id="4" name="Slide Number Placeholder 3"/>
          <p:cNvSpPr>
            <a:spLocks noGrp="1"/>
          </p:cNvSpPr>
          <p:nvPr>
            <p:ph type="sldNum" sz="quarter" idx="10"/>
          </p:nvPr>
        </p:nvSpPr>
        <p:spPr/>
        <p:txBody>
          <a:bodyPr/>
          <a:lstStyle/>
          <a:p>
            <a:fld id="{1EB5E822-58D9-49E4-9A5F-C7E9FA82B346}" type="slidenum">
              <a:rPr lang="en-GB" smtClean="0"/>
              <a:t>45</a:t>
            </a:fld>
            <a:endParaRPr lang="en-GB"/>
          </a:p>
        </p:txBody>
      </p:sp>
    </p:spTree>
    <p:extLst>
      <p:ext uri="{BB962C8B-B14F-4D97-AF65-F5344CB8AC3E}">
        <p14:creationId xmlns:p14="http://schemas.microsoft.com/office/powerpoint/2010/main" val="1770732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a structured communication technique or method, originally developed as a systematic, interactive </a:t>
            </a:r>
            <a:r>
              <a:rPr lang="en-GB" dirty="0">
                <a:hlinkClick r:id="rId3" tooltip="Forecasting"/>
              </a:rPr>
              <a:t>forecasting</a:t>
            </a:r>
            <a:r>
              <a:rPr lang="en-GB" dirty="0"/>
              <a:t> method that relies on a panel of experts.</a:t>
            </a:r>
            <a:r>
              <a:rPr lang="en-GB" baseline="30000" dirty="0">
                <a:hlinkClick r:id="rId4"/>
              </a:rPr>
              <a:t>[1]</a:t>
            </a:r>
            <a:r>
              <a:rPr lang="en-GB" baseline="30000" dirty="0">
                <a:hlinkClick r:id="rId5"/>
              </a:rPr>
              <a:t>[2]</a:t>
            </a:r>
            <a:r>
              <a:rPr lang="en-GB" baseline="30000" dirty="0">
                <a:hlinkClick r:id="rId6"/>
              </a:rPr>
              <a:t>[3]</a:t>
            </a:r>
            <a:r>
              <a:rPr lang="en-GB" baseline="30000" dirty="0">
                <a:hlinkClick r:id="rId7"/>
              </a:rPr>
              <a:t>[4]</a:t>
            </a:r>
            <a:r>
              <a:rPr lang="en-GB" baseline="30000" dirty="0">
                <a:hlinkClick r:id="rId8"/>
              </a:rPr>
              <a:t>[5]</a:t>
            </a:r>
            <a:r>
              <a:rPr lang="en-GB" dirty="0"/>
              <a:t> Delphi has been widely used for business forecasting and has certain advantages over another structured forecasting approach, </a:t>
            </a:r>
            <a:r>
              <a:rPr lang="en-GB" dirty="0">
                <a:hlinkClick r:id="rId9" tooltip="Prediction markets"/>
              </a:rPr>
              <a:t>prediction markets</a:t>
            </a:r>
            <a:r>
              <a:rPr lang="en-GB" dirty="0"/>
              <a:t>.</a:t>
            </a:r>
            <a:r>
              <a:rPr lang="en-GB" baseline="30000" dirty="0">
                <a:hlinkClick r:id="rId10"/>
              </a:rPr>
              <a:t>[6]</a:t>
            </a:r>
            <a:endParaRPr lang="en-GB" baseline="30000" dirty="0"/>
          </a:p>
          <a:p>
            <a:endParaRPr lang="en-GB" baseline="30000" dirty="0"/>
          </a:p>
          <a:p>
            <a:r>
              <a:rPr lang="en-GB" dirty="0"/>
              <a:t>Delphi can also be used to help reach expert consensus and develop professional guidelines.</a:t>
            </a:r>
            <a:r>
              <a:rPr lang="en-GB" baseline="30000" dirty="0">
                <a:hlinkClick r:id="rId11"/>
              </a:rPr>
              <a:t>[7]</a:t>
            </a:r>
            <a:r>
              <a:rPr lang="en-GB" dirty="0"/>
              <a:t> It is used for such purposes in many health-related fields, including clinical medicine, public health, and research.</a:t>
            </a:r>
            <a:r>
              <a:rPr lang="en-GB" baseline="30000" dirty="0">
                <a:hlinkClick r:id="rId11"/>
              </a:rPr>
              <a:t>[7]</a:t>
            </a:r>
            <a:r>
              <a:rPr lang="en-GB" baseline="30000" dirty="0">
                <a:hlinkClick r:id="rId12"/>
              </a:rPr>
              <a:t>[8]</a:t>
            </a:r>
            <a:endParaRPr lang="en-GB" baseline="30000" dirty="0"/>
          </a:p>
          <a:p>
            <a:pPr marL="139700" indent="0">
              <a:buNone/>
            </a:pPr>
            <a:endParaRPr lang="en-GB" baseline="30000" dirty="0"/>
          </a:p>
          <a:p>
            <a:r>
              <a:rPr lang="en-GB" dirty="0"/>
              <a:t>The experts answer questionnaires in two or more rounds. After each round, a </a:t>
            </a:r>
            <a:r>
              <a:rPr lang="en-GB" dirty="0">
                <a:hlinkClick r:id="rId13" tooltip="Facilitator"/>
              </a:rPr>
              <a:t>facilitator</a:t>
            </a:r>
            <a:r>
              <a:rPr lang="en-GB" dirty="0"/>
              <a:t> or change agent</a:t>
            </a:r>
            <a:r>
              <a:rPr lang="en-GB" baseline="30000" dirty="0">
                <a:hlinkClick r:id="rId14"/>
              </a:rPr>
              <a:t>[10]</a:t>
            </a:r>
            <a:r>
              <a:rPr lang="en-GB" dirty="0"/>
              <a:t> provides an anonymised summary of the experts' forecasts from the previous round as well as the reasons they provided for their judgments. Thus, experts are encouraged to revise their earlier answers in light of the replies of other members of their panel. It is believed that during this process the range of the answers will decrease and the group will converge towards the "correct" answer. Finally, the process is stopped after a predefined stopping criterion (e.g., number of rounds, achievement of consensus, stability of results), and the </a:t>
            </a:r>
            <a:r>
              <a:rPr lang="en-GB" dirty="0">
                <a:hlinkClick r:id="rId15" tooltip="Mean"/>
              </a:rPr>
              <a:t>mean</a:t>
            </a:r>
            <a:r>
              <a:rPr lang="en-GB" dirty="0"/>
              <a:t> or </a:t>
            </a:r>
            <a:r>
              <a:rPr lang="en-GB" dirty="0">
                <a:hlinkClick r:id="rId16" tooltip="Median"/>
              </a:rPr>
              <a:t>median</a:t>
            </a:r>
            <a:r>
              <a:rPr lang="en-GB" dirty="0"/>
              <a:t> scores of the final rounds determine the results.</a:t>
            </a:r>
            <a:r>
              <a:rPr lang="en-GB" baseline="30000" dirty="0">
                <a:hlinkClick r:id="rId17"/>
              </a:rPr>
              <a:t>[11]</a:t>
            </a:r>
            <a:endParaRPr lang="en-GB" dirty="0"/>
          </a:p>
        </p:txBody>
      </p:sp>
    </p:spTree>
    <p:extLst>
      <p:ext uri="{BB962C8B-B14F-4D97-AF65-F5344CB8AC3E}">
        <p14:creationId xmlns:p14="http://schemas.microsoft.com/office/powerpoint/2010/main" val="300204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47</a:t>
            </a:fld>
            <a:endParaRPr lang="en-GB"/>
          </a:p>
        </p:txBody>
      </p:sp>
    </p:spTree>
    <p:extLst>
      <p:ext uri="{BB962C8B-B14F-4D97-AF65-F5344CB8AC3E}">
        <p14:creationId xmlns:p14="http://schemas.microsoft.com/office/powerpoint/2010/main" val="39008016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48</a:t>
            </a:fld>
            <a:endParaRPr lang="en-GB"/>
          </a:p>
        </p:txBody>
      </p:sp>
    </p:spTree>
    <p:extLst>
      <p:ext uri="{BB962C8B-B14F-4D97-AF65-F5344CB8AC3E}">
        <p14:creationId xmlns:p14="http://schemas.microsoft.com/office/powerpoint/2010/main" val="2942788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So what about reading</a:t>
            </a:r>
            <a:r>
              <a:rPr lang="en-GB" baseline="0" dirty="0"/>
              <a:t> development in the longer term, and the second assumption? </a:t>
            </a:r>
          </a:p>
          <a:p>
            <a:pPr marL="228600" indent="-228600">
              <a:buFont typeface="+mj-lt"/>
              <a:buAutoNum type="arabicPeriod"/>
            </a:pPr>
            <a:r>
              <a:rPr lang="en-GB" baseline="0" dirty="0"/>
              <a:t>In study 2, we tracked children rate of reading growth, this time contrasting English with Spanish and Czech.  Here we focused on silent reading efficiency using a 3-minute limited PWM test, which consisted of a set of 60 cognate target words. </a:t>
            </a:r>
          </a:p>
          <a:p>
            <a:pPr marL="228600" indent="-228600">
              <a:buFont typeface="+mj-lt"/>
              <a:buAutoNum type="arabicPeriod"/>
            </a:pPr>
            <a:r>
              <a:rPr lang="en-GB" baseline="0" dirty="0"/>
              <a:t>We tracked children’s reading gains over six time points K-end-2, and also compared the roles of the predictors of growth – the core skills of study 1.   </a:t>
            </a:r>
            <a:endParaRPr lang="en-GB" dirty="0"/>
          </a:p>
        </p:txBody>
      </p:sp>
      <p:sp>
        <p:nvSpPr>
          <p:cNvPr id="4" name="Slide Number Placeholder 3"/>
          <p:cNvSpPr>
            <a:spLocks noGrp="1"/>
          </p:cNvSpPr>
          <p:nvPr>
            <p:ph type="sldNum" sz="quarter" idx="10"/>
          </p:nvPr>
        </p:nvSpPr>
        <p:spPr/>
        <p:txBody>
          <a:bodyPr/>
          <a:lstStyle/>
          <a:p>
            <a:fld id="{57651D96-CB3C-487C-AB78-329E3CBFF64F}" type="slidenum">
              <a:rPr lang="en-GB" smtClean="0"/>
              <a:pPr/>
              <a:t>49</a:t>
            </a:fld>
            <a:endParaRPr lang="en-GB"/>
          </a:p>
        </p:txBody>
      </p:sp>
    </p:spTree>
    <p:extLst>
      <p:ext uri="{BB962C8B-B14F-4D97-AF65-F5344CB8AC3E}">
        <p14:creationId xmlns:p14="http://schemas.microsoft.com/office/powerpoint/2010/main" val="42863482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651D96-CB3C-487C-AB78-329E3CBFF64F}" type="slidenum">
              <a:rPr lang="en-GB" smtClean="0"/>
              <a:pPr/>
              <a:t>50</a:t>
            </a:fld>
            <a:endParaRPr lang="en-GB"/>
          </a:p>
        </p:txBody>
      </p:sp>
    </p:spTree>
    <p:extLst>
      <p:ext uri="{BB962C8B-B14F-4D97-AF65-F5344CB8AC3E}">
        <p14:creationId xmlns:p14="http://schemas.microsoft.com/office/powerpoint/2010/main" val="420874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GB" dirty="0" err="1"/>
              <a:t>Grapho</a:t>
            </a:r>
            <a:r>
              <a:rPr lang="en-GB" dirty="0"/>
              <a:t>-phonemic</a:t>
            </a:r>
            <a:r>
              <a:rPr lang="en-GB" baseline="0" dirty="0"/>
              <a:t> consistency can be estimated as the statistical probability of  producing the correct pronunciation/spelling for a given orthographic unit.  The more options that exist, the lower the probability.  The  overall probabilities of orthographies fall on a continuum from highly predictable/ consistent (like Finnish, Spanish, Czech, Slovak), through to moderately inconsistent (like German, Portuguese), to relatively poorly predictable/inconsistent (like French, and especially English).  </a:t>
            </a:r>
          </a:p>
          <a:p>
            <a:pPr marL="285750" indent="-285750">
              <a:buFont typeface="+mj-lt"/>
              <a:buAutoNum type="romanUcPeriod"/>
            </a:pPr>
            <a:endParaRPr lang="en-GB" baseline="0" dirty="0"/>
          </a:p>
        </p:txBody>
      </p:sp>
      <p:sp>
        <p:nvSpPr>
          <p:cNvPr id="4" name="Slide Number Placeholder 3"/>
          <p:cNvSpPr>
            <a:spLocks noGrp="1"/>
          </p:cNvSpPr>
          <p:nvPr>
            <p:ph type="sldNum" sz="quarter" idx="10"/>
          </p:nvPr>
        </p:nvSpPr>
        <p:spPr/>
        <p:txBody>
          <a:bodyPr/>
          <a:lstStyle/>
          <a:p>
            <a:fld id="{57651D96-CB3C-487C-AB78-329E3CBFF64F}" type="slidenum">
              <a:rPr lang="en-GB" smtClean="0"/>
              <a:pPr/>
              <a:t>5</a:t>
            </a:fld>
            <a:endParaRPr lang="en-GB"/>
          </a:p>
        </p:txBody>
      </p:sp>
    </p:spTree>
    <p:extLst>
      <p:ext uri="{BB962C8B-B14F-4D97-AF65-F5344CB8AC3E}">
        <p14:creationId xmlns:p14="http://schemas.microsoft.com/office/powerpoint/2010/main" val="3512901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51</a:t>
            </a:fld>
            <a:endParaRPr lang="en-GB"/>
          </a:p>
        </p:txBody>
      </p:sp>
    </p:spTree>
    <p:extLst>
      <p:ext uri="{BB962C8B-B14F-4D97-AF65-F5344CB8AC3E}">
        <p14:creationId xmlns:p14="http://schemas.microsoft.com/office/powerpoint/2010/main" val="2682516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2038" y="768350"/>
            <a:ext cx="5116512"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5F456-AA67-414F-805E-FDFEA9B100F3}"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9389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685800"/>
            <a:ext cx="4573587" cy="3429000"/>
          </a:xfrm>
        </p:spPr>
      </p:sp>
      <p:sp>
        <p:nvSpPr>
          <p:cNvPr id="3" name="Notes Placeholder 2"/>
          <p:cNvSpPr>
            <a:spLocks noGrp="1"/>
          </p:cNvSpPr>
          <p:nvPr>
            <p:ph type="body" idx="1"/>
          </p:nvPr>
        </p:nvSpPr>
        <p:spPr/>
        <p:txBody>
          <a:bodyPr/>
          <a:lstStyle/>
          <a:p>
            <a:r>
              <a:rPr lang="en-GB" dirty="0"/>
              <a:t>So how, in a nutshell, did we go about creating the initial and later the more recent language versions of so many tests? </a:t>
            </a:r>
          </a:p>
        </p:txBody>
      </p:sp>
    </p:spTree>
    <p:extLst>
      <p:ext uri="{BB962C8B-B14F-4D97-AF65-F5344CB8AC3E}">
        <p14:creationId xmlns:p14="http://schemas.microsoft.com/office/powerpoint/2010/main" val="3500421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Swap in videos from MM?</a:t>
            </a:r>
          </a:p>
        </p:txBody>
      </p:sp>
      <p:sp>
        <p:nvSpPr>
          <p:cNvPr id="4" name="Slide Number Placeholder 3"/>
          <p:cNvSpPr>
            <a:spLocks noGrp="1"/>
          </p:cNvSpPr>
          <p:nvPr>
            <p:ph type="sldNum" sz="quarter" idx="5"/>
          </p:nvPr>
        </p:nvSpPr>
        <p:spPr/>
        <p:txBody>
          <a:bodyPr/>
          <a:lstStyle/>
          <a:p>
            <a:fld id="{57651D96-CB3C-487C-AB78-329E3CBFF64F}" type="slidenum">
              <a:rPr lang="en-GB" smtClean="0"/>
              <a:pPr/>
              <a:t>54</a:t>
            </a:fld>
            <a:endParaRPr lang="en-GB"/>
          </a:p>
        </p:txBody>
      </p:sp>
    </p:spTree>
    <p:extLst>
      <p:ext uri="{BB962C8B-B14F-4D97-AF65-F5344CB8AC3E}">
        <p14:creationId xmlns:p14="http://schemas.microsoft.com/office/powerpoint/2010/main" val="34494477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208088" y="685800"/>
            <a:ext cx="4573587" cy="3429000"/>
          </a:xfrm>
          <a:noFill/>
          <a:ln>
            <a:solidFill>
              <a:srgbClr val="000000"/>
            </a:solidFill>
            <a:miter lim="800000"/>
            <a:headEnd/>
            <a:tailEnd/>
          </a:ln>
        </p:spPr>
      </p:sp>
      <p:sp>
        <p:nvSpPr>
          <p:cNvPr id="3" name="Notes Placeholder 2"/>
          <p:cNvSpPr>
            <a:spLocks noGrp="1"/>
          </p:cNvSpPr>
          <p:nvPr>
            <p:ph type="body" idx="1"/>
          </p:nvPr>
        </p:nvSpPr>
        <p:spPr/>
        <p:txBody>
          <a:bodyPr/>
          <a:lstStyle/>
          <a:p>
            <a:pPr marL="294126" indent="-294126" eaLnBrk="1" fontAlgn="auto" hangingPunct="1">
              <a:spcBef>
                <a:spcPts val="622"/>
              </a:spcBef>
              <a:spcAft>
                <a:spcPts val="0"/>
              </a:spcAft>
              <a:buFont typeface="Wingdings 2"/>
              <a:buChar char=""/>
              <a:defRPr/>
            </a:pPr>
            <a:r>
              <a:rPr lang="da-DK" dirty="0"/>
              <a:t>N. C. Ellis et al., </a:t>
            </a:r>
            <a:r>
              <a:rPr lang="en-GB" dirty="0"/>
              <a:t>2004), [The effects of orthographic depth on learning to read alphabetic, syllabic, and logographic scripts. </a:t>
            </a:r>
            <a:r>
              <a:rPr lang="en-GB" i="1" dirty="0"/>
              <a:t>Reading Research Quarterly, 39, 438–468.]</a:t>
            </a:r>
          </a:p>
          <a:p>
            <a:pPr marL="294126" indent="-294126" eaLnBrk="1" fontAlgn="auto" hangingPunct="1">
              <a:spcBef>
                <a:spcPts val="622"/>
              </a:spcBef>
              <a:spcAft>
                <a:spcPts val="0"/>
              </a:spcAft>
              <a:buFont typeface="Wingdings 2"/>
              <a:buChar char=""/>
              <a:defRPr/>
            </a:pPr>
            <a:r>
              <a:rPr lang="en-GB" dirty="0"/>
              <a:t>N. C. Ellis and Hooper (2001) compared Welsh and English using frequency-matched lists compiled by sampling words from 100 successive strata of decreasing written word frequency in each language, each successive item representing a successively lower frequency 10,000 word band.</a:t>
            </a:r>
          </a:p>
          <a:p>
            <a:pPr marL="294126" indent="-294126" eaLnBrk="1" fontAlgn="auto" hangingPunct="1">
              <a:spcBef>
                <a:spcPts val="622"/>
              </a:spcBef>
              <a:spcAft>
                <a:spcPts val="0"/>
              </a:spcAft>
              <a:buFont typeface="Wingdings 2"/>
              <a:buChar char=""/>
              <a:defRPr/>
            </a:pPr>
            <a:r>
              <a:rPr lang="en-GB" dirty="0"/>
              <a:t>All other variables—such as length, syllable structure, meaningfulness, etc. —were left free to vary. </a:t>
            </a:r>
          </a:p>
          <a:p>
            <a:pPr marL="294126" indent="-294126" eaLnBrk="1" fontAlgn="auto" hangingPunct="1">
              <a:spcBef>
                <a:spcPts val="622"/>
              </a:spcBef>
              <a:spcAft>
                <a:spcPts val="0"/>
              </a:spcAft>
              <a:buFont typeface="Wingdings 2"/>
              <a:buChar char=""/>
              <a:defRPr/>
            </a:pPr>
            <a:r>
              <a:rPr lang="en-GB" dirty="0"/>
              <a:t>Oral reading accuracy among English speakers/readers reached the 52% mark, compared with 61% for Welsh. This indicates that the Welsh group (ages 6 and 7 years) were able to read </a:t>
            </a:r>
            <a:r>
              <a:rPr lang="en-GB" i="1" dirty="0"/>
              <a:t>twice as many words in their printed </a:t>
            </a:r>
            <a:r>
              <a:rPr lang="en-GB" dirty="0"/>
              <a:t>language than were English readers. In their Welsh–English study,</a:t>
            </a:r>
          </a:p>
          <a:p>
            <a:pPr marL="294126" indent="-294126" eaLnBrk="1" fontAlgn="auto" hangingPunct="1">
              <a:spcBef>
                <a:spcPts val="622"/>
              </a:spcBef>
              <a:spcAft>
                <a:spcPts val="0"/>
              </a:spcAft>
              <a:buFont typeface="Wingdings 2"/>
              <a:buChar char=""/>
              <a:defRPr/>
            </a:pPr>
            <a:r>
              <a:rPr lang="en-GB" dirty="0"/>
              <a:t>Spencer and Hanley (2003) reported a similar outcome using conventional item-matching methods (cognates and derived </a:t>
            </a:r>
            <a:r>
              <a:rPr lang="en-GB" dirty="0" err="1"/>
              <a:t>nonwords</a:t>
            </a:r>
            <a:r>
              <a:rPr lang="en-GB" dirty="0"/>
              <a:t>);</a:t>
            </a:r>
          </a:p>
          <a:p>
            <a:pPr eaLnBrk="1" hangingPunct="1">
              <a:defRPr/>
            </a:pPr>
            <a:r>
              <a:rPr lang="en-GB" dirty="0"/>
              <a:t>Welsh group (ages 6 and 7 years) was able to read </a:t>
            </a:r>
            <a:r>
              <a:rPr lang="en-GB" i="1" dirty="0"/>
              <a:t>twice as many words in their printed </a:t>
            </a:r>
            <a:r>
              <a:rPr lang="en-GB" dirty="0"/>
              <a:t>language than were English readers.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18560-5DBD-4AF4-B670-7DECD64D56A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972BF0-74CC-4171-BF38-236C04786E6F}" type="slidenum">
              <a:rPr lang="en-GB" smtClean="0"/>
              <a:t>56</a:t>
            </a:fld>
            <a:endParaRPr lang="en-GB"/>
          </a:p>
        </p:txBody>
      </p:sp>
    </p:spTree>
    <p:extLst>
      <p:ext uri="{BB962C8B-B14F-4D97-AF65-F5344CB8AC3E}">
        <p14:creationId xmlns:p14="http://schemas.microsoft.com/office/powerpoint/2010/main" val="8674548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44D0-1808-C9C2-CB7E-AD911F135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08B11-CCFB-CAD1-43CE-4EC33991A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C4854-1198-BA5E-2E1A-DE262598C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BAEE095-35A8-16E4-E6EC-24F86369F41E}"/>
              </a:ext>
            </a:extLst>
          </p:cNvPr>
          <p:cNvSpPr>
            <a:spLocks noGrp="1"/>
          </p:cNvSpPr>
          <p:nvPr>
            <p:ph type="sldNum" sz="quarter" idx="5"/>
          </p:nvPr>
        </p:nvSpPr>
        <p:spPr/>
        <p:txBody>
          <a:bodyPr/>
          <a:lstStyle/>
          <a:p>
            <a:fld id="{CC972BF0-74CC-4171-BF38-236C04786E6F}" type="slidenum">
              <a:rPr lang="en-GB" smtClean="0"/>
              <a:t>57</a:t>
            </a:fld>
            <a:endParaRPr lang="en-GB"/>
          </a:p>
        </p:txBody>
      </p:sp>
    </p:spTree>
    <p:extLst>
      <p:ext uri="{BB962C8B-B14F-4D97-AF65-F5344CB8AC3E}">
        <p14:creationId xmlns:p14="http://schemas.microsoft.com/office/powerpoint/2010/main" val="2811893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58</a:t>
            </a:fld>
            <a:endParaRPr lang="en-GB"/>
          </a:p>
        </p:txBody>
      </p:sp>
    </p:spTree>
    <p:extLst>
      <p:ext uri="{BB962C8B-B14F-4D97-AF65-F5344CB8AC3E}">
        <p14:creationId xmlns:p14="http://schemas.microsoft.com/office/powerpoint/2010/main" val="1645148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59</a:t>
            </a:fld>
            <a:endParaRPr lang="en-GB"/>
          </a:p>
        </p:txBody>
      </p:sp>
    </p:spTree>
    <p:extLst>
      <p:ext uri="{BB962C8B-B14F-4D97-AF65-F5344CB8AC3E}">
        <p14:creationId xmlns:p14="http://schemas.microsoft.com/office/powerpoint/2010/main" val="38556261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latin typeface="+mn-lt"/>
              </a:rPr>
              <a:t>The pattern of predictive relationships for spelling is identical (with prior spelling as the </a:t>
            </a:r>
            <a:r>
              <a:rPr lang="en-GB" dirty="0" err="1">
                <a:latin typeface="+mn-lt"/>
              </a:rPr>
              <a:t>autoregressor</a:t>
            </a:r>
            <a:r>
              <a:rPr lang="en-GB" dirty="0">
                <a:latin typeface="+mn-lt"/>
              </a:rPr>
              <a:t> substituted for prior reading).</a:t>
            </a:r>
          </a:p>
          <a:p>
            <a:r>
              <a:rPr lang="en-GB" dirty="0">
                <a:latin typeface="+mn-lt"/>
              </a:rPr>
              <a:t>The fact that in both models the path weights are constrained to be equal provides a stringent test of the idea that these measures are equally important as predictors of progress in learning to read and to spell across the four languages considered here.  Both models provide truly excellent fits to the data (there are no significant differences between these constrained models and equivalent models where all parameters are freely estimated over languages) and account for very high proportions of the variance in reading skills (</a:t>
            </a:r>
            <a:r>
              <a:rPr lang="en-GB" i="1" dirty="0">
                <a:latin typeface="+mn-lt"/>
              </a:rPr>
              <a:t>R</a:t>
            </a:r>
            <a:r>
              <a:rPr lang="en-GB" baseline="30000" dirty="0">
                <a:latin typeface="+mn-lt"/>
              </a:rPr>
              <a:t>2</a:t>
            </a:r>
            <a:r>
              <a:rPr lang="en-GB" dirty="0">
                <a:latin typeface="+mn-lt"/>
              </a:rPr>
              <a:t>  = .62) and spelling skills (</a:t>
            </a:r>
            <a:r>
              <a:rPr lang="en-GB" i="1" dirty="0">
                <a:latin typeface="+mn-lt"/>
              </a:rPr>
              <a:t>R</a:t>
            </a:r>
            <a:r>
              <a:rPr lang="en-GB" baseline="30000" dirty="0">
                <a:latin typeface="+mn-lt"/>
              </a:rPr>
              <a:t>2</a:t>
            </a:r>
            <a:r>
              <a:rPr lang="en-GB" dirty="0">
                <a:latin typeface="+mn-lt"/>
              </a:rPr>
              <a:t> = .63) in all four languages.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651D96-CB3C-487C-AB78-329E3CBFF64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the purpose</a:t>
            </a:r>
            <a:r>
              <a:rPr lang="en-GB" baseline="0" dirty="0"/>
              <a:t> of the ELDEL early literacy studies.  Today, we are looking at studies of Reading development (not spelling)</a:t>
            </a:r>
          </a:p>
          <a:p>
            <a:r>
              <a:rPr lang="en-GB" baseline="0" dirty="0"/>
              <a:t>We tracked almost a thousand children across 5 languages in transition from Kindergarten to 2</a:t>
            </a:r>
            <a:r>
              <a:rPr lang="en-GB" baseline="30000" dirty="0"/>
              <a:t>nd</a:t>
            </a:r>
            <a:r>
              <a:rPr lang="en-GB" baseline="0" dirty="0"/>
              <a:t> grade, on studies investigating some of the major claims about the impact of consistency, namely the foundational underpinnings, the rate and pattern of word-level skills growth, and the predictors of RC. </a:t>
            </a:r>
            <a:endParaRPr lang="en-GB" dirty="0"/>
          </a:p>
        </p:txBody>
      </p:sp>
      <p:sp>
        <p:nvSpPr>
          <p:cNvPr id="4" name="Slide Number Placeholder 3"/>
          <p:cNvSpPr>
            <a:spLocks noGrp="1"/>
          </p:cNvSpPr>
          <p:nvPr>
            <p:ph type="sldNum" sz="quarter" idx="10"/>
          </p:nvPr>
        </p:nvSpPr>
        <p:spPr/>
        <p:txBody>
          <a:bodyPr/>
          <a:lstStyle/>
          <a:p>
            <a:fld id="{A1F4C417-C36C-4ECF-A7F4-9662FC43CE78}" type="slidenum">
              <a:rPr lang="en-GB" smtClean="0"/>
              <a:t>6</a:t>
            </a:fld>
            <a:endParaRPr lang="en-GB"/>
          </a:p>
        </p:txBody>
      </p:sp>
    </p:spTree>
    <p:extLst>
      <p:ext uri="{BB962C8B-B14F-4D97-AF65-F5344CB8AC3E}">
        <p14:creationId xmlns:p14="http://schemas.microsoft.com/office/powerpoint/2010/main" val="38675760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61</a:t>
            </a:fld>
            <a:endParaRPr lang="en-GB"/>
          </a:p>
        </p:txBody>
      </p:sp>
    </p:spTree>
    <p:extLst>
      <p:ext uri="{BB962C8B-B14F-4D97-AF65-F5344CB8AC3E}">
        <p14:creationId xmlns:p14="http://schemas.microsoft.com/office/powerpoint/2010/main" val="32285385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62</a:t>
            </a:fld>
            <a:endParaRPr lang="en-GB"/>
          </a:p>
        </p:txBody>
      </p:sp>
    </p:spTree>
    <p:extLst>
      <p:ext uri="{BB962C8B-B14F-4D97-AF65-F5344CB8AC3E}">
        <p14:creationId xmlns:p14="http://schemas.microsoft.com/office/powerpoint/2010/main" val="38507854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63</a:t>
            </a:fld>
            <a:endParaRPr lang="en-GB"/>
          </a:p>
        </p:txBody>
      </p:sp>
    </p:spTree>
    <p:extLst>
      <p:ext uri="{BB962C8B-B14F-4D97-AF65-F5344CB8AC3E}">
        <p14:creationId xmlns:p14="http://schemas.microsoft.com/office/powerpoint/2010/main" val="3440676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64</a:t>
            </a:fld>
            <a:endParaRPr lang="en-GB"/>
          </a:p>
        </p:txBody>
      </p:sp>
    </p:spTree>
    <p:extLst>
      <p:ext uri="{BB962C8B-B14F-4D97-AF65-F5344CB8AC3E}">
        <p14:creationId xmlns:p14="http://schemas.microsoft.com/office/powerpoint/2010/main" val="2024528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65</a:t>
            </a:fld>
            <a:endParaRPr lang="en-GB"/>
          </a:p>
        </p:txBody>
      </p:sp>
    </p:spTree>
    <p:extLst>
      <p:ext uri="{BB962C8B-B14F-4D97-AF65-F5344CB8AC3E}">
        <p14:creationId xmlns:p14="http://schemas.microsoft.com/office/powerpoint/2010/main" val="34831874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66</a:t>
            </a:fld>
            <a:endParaRPr lang="en-GB"/>
          </a:p>
        </p:txBody>
      </p:sp>
    </p:spTree>
    <p:extLst>
      <p:ext uri="{BB962C8B-B14F-4D97-AF65-F5344CB8AC3E}">
        <p14:creationId xmlns:p14="http://schemas.microsoft.com/office/powerpoint/2010/main" val="4288589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30CF-4D5C-0A0E-0EC8-715C75F1A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AE918-FE01-86CA-6E51-3F28645CE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996C2-BB0F-F9B9-5104-6A7C889BE590}"/>
              </a:ext>
            </a:extLst>
          </p:cNvPr>
          <p:cNvSpPr>
            <a:spLocks noGrp="1"/>
          </p:cNvSpPr>
          <p:nvPr>
            <p:ph type="body" idx="1"/>
          </p:nvPr>
        </p:nvSpPr>
        <p:spPr/>
        <p:txBody>
          <a:bodyPr/>
          <a:lstStyle/>
          <a:p>
            <a:r>
              <a:rPr lang="en-GB" dirty="0"/>
              <a:t>Marketa</a:t>
            </a:r>
          </a:p>
        </p:txBody>
      </p:sp>
      <p:sp>
        <p:nvSpPr>
          <p:cNvPr id="4" name="Slide Number Placeholder 3">
            <a:extLst>
              <a:ext uri="{FF2B5EF4-FFF2-40B4-BE49-F238E27FC236}">
                <a16:creationId xmlns:a16="http://schemas.microsoft.com/office/drawing/2014/main" id="{2C0783D0-E880-889F-059F-70615639BB5A}"/>
              </a:ext>
            </a:extLst>
          </p:cNvPr>
          <p:cNvSpPr>
            <a:spLocks noGrp="1"/>
          </p:cNvSpPr>
          <p:nvPr>
            <p:ph type="sldNum" sz="quarter" idx="10"/>
          </p:nvPr>
        </p:nvSpPr>
        <p:spPr/>
        <p:txBody>
          <a:bodyPr/>
          <a:lstStyle/>
          <a:p>
            <a:fld id="{19A2ABD3-D042-4947-B5B3-6A2C7E1F3D34}" type="slidenum">
              <a:rPr lang="en-GB" smtClean="0"/>
              <a:t>67</a:t>
            </a:fld>
            <a:endParaRPr lang="en-GB"/>
          </a:p>
        </p:txBody>
      </p:sp>
    </p:spTree>
    <p:extLst>
      <p:ext uri="{BB962C8B-B14F-4D97-AF65-F5344CB8AC3E}">
        <p14:creationId xmlns:p14="http://schemas.microsoft.com/office/powerpoint/2010/main" val="2666526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651D96-CB3C-487C-AB78-329E3CBFF64F}" type="slidenum">
              <a:rPr lang="en-GB" smtClean="0"/>
              <a:pPr/>
              <a:t>68</a:t>
            </a:fld>
            <a:endParaRPr lang="en-GB"/>
          </a:p>
        </p:txBody>
      </p:sp>
    </p:spTree>
    <p:extLst>
      <p:ext uri="{BB962C8B-B14F-4D97-AF65-F5344CB8AC3E}">
        <p14:creationId xmlns:p14="http://schemas.microsoft.com/office/powerpoint/2010/main" val="16143443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Reading development mainly on prior reading and phonological spelling, but also letter-name knowledge.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Reading at T2 predicted by reading and phoneme isolation, but not </a:t>
            </a:r>
            <a:r>
              <a:rPr lang="en-GB" sz="1200" kern="1200" dirty="0" err="1">
                <a:solidFill>
                  <a:schemeClr val="tx1"/>
                </a:solidFill>
                <a:latin typeface="+mn-lt"/>
                <a:ea typeface="+mn-ea"/>
                <a:cs typeface="+mn-cs"/>
              </a:rPr>
              <a:t>phon</a:t>
            </a:r>
            <a:r>
              <a:rPr lang="en-GB" sz="1200" kern="1200" dirty="0">
                <a:solidFill>
                  <a:schemeClr val="tx1"/>
                </a:solidFill>
                <a:latin typeface="+mn-lt"/>
                <a:ea typeface="+mn-ea"/>
                <a:cs typeface="+mn-cs"/>
              </a:rPr>
              <a:t> spelling</a:t>
            </a:r>
          </a:p>
          <a:p>
            <a:endParaRPr lang="en-GB"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lIns="91431" tIns="45715" rIns="91431" bIns="45715"/>
          <a:lstStyle/>
          <a:p>
            <a:fld id="{226BE1DA-3A48-2E4E-8C48-67272210AB84}" type="slidenum">
              <a:rPr lang="en-US" smtClean="0"/>
              <a:t>69</a:t>
            </a:fld>
            <a:endParaRPr lang="en-US"/>
          </a:p>
        </p:txBody>
      </p:sp>
      <p:sp>
        <p:nvSpPr>
          <p:cNvPr id="5" name="Header Placeholder 4">
            <a:extLst>
              <a:ext uri="{FF2B5EF4-FFF2-40B4-BE49-F238E27FC236}">
                <a16:creationId xmlns:a16="http://schemas.microsoft.com/office/drawing/2014/main" id="{EA609A28-1C3A-3C44-9241-007CCB5048D2}"/>
              </a:ext>
            </a:extLst>
          </p:cNvPr>
          <p:cNvSpPr>
            <a:spLocks noGrp="1"/>
          </p:cNvSpPr>
          <p:nvPr>
            <p:ph type="hdr" sz="quarter"/>
          </p:nvPr>
        </p:nvSpPr>
        <p:spPr/>
        <p:txBody>
          <a:bodyPr lIns="91431" tIns="45715" rIns="91431" bIns="45715"/>
          <a:lstStyle/>
          <a:p>
            <a:r>
              <a:rPr lang="en-GB"/>
              <a:t>Disorders of Literacy: Lecture 4</a:t>
            </a:r>
            <a:endParaRPr lang="en-US"/>
          </a:p>
        </p:txBody>
      </p:sp>
    </p:spTree>
    <p:extLst>
      <p:ext uri="{BB962C8B-B14F-4D97-AF65-F5344CB8AC3E}">
        <p14:creationId xmlns:p14="http://schemas.microsoft.com/office/powerpoint/2010/main" val="467171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Only showing the unique predictors here. </a:t>
            </a:r>
          </a:p>
          <a:p>
            <a:endParaRPr lang="en-US" dirty="0"/>
          </a:p>
          <a:p>
            <a:endParaRPr lang="en-US" dirty="0"/>
          </a:p>
        </p:txBody>
      </p:sp>
      <p:sp>
        <p:nvSpPr>
          <p:cNvPr id="4" name="Slide Number Placeholder 3"/>
          <p:cNvSpPr>
            <a:spLocks noGrp="1"/>
          </p:cNvSpPr>
          <p:nvPr>
            <p:ph type="sldNum" sz="quarter" idx="5"/>
          </p:nvPr>
        </p:nvSpPr>
        <p:spPr/>
        <p:txBody>
          <a:bodyPr lIns="91431" tIns="45715" rIns="91431" bIns="45715"/>
          <a:lstStyle/>
          <a:p>
            <a:fld id="{226BE1DA-3A48-2E4E-8C48-67272210AB84}" type="slidenum">
              <a:rPr lang="en-US" smtClean="0"/>
              <a:t>70</a:t>
            </a:fld>
            <a:endParaRPr lang="en-US"/>
          </a:p>
        </p:txBody>
      </p:sp>
      <p:sp>
        <p:nvSpPr>
          <p:cNvPr id="5" name="Header Placeholder 4">
            <a:extLst>
              <a:ext uri="{FF2B5EF4-FFF2-40B4-BE49-F238E27FC236}">
                <a16:creationId xmlns:a16="http://schemas.microsoft.com/office/drawing/2014/main" id="{EA609A28-1C3A-3C44-9241-007CCB5048D2}"/>
              </a:ext>
            </a:extLst>
          </p:cNvPr>
          <p:cNvSpPr>
            <a:spLocks noGrp="1"/>
          </p:cNvSpPr>
          <p:nvPr>
            <p:ph type="hdr" sz="quarter"/>
          </p:nvPr>
        </p:nvSpPr>
        <p:spPr/>
        <p:txBody>
          <a:bodyPr lIns="91431" tIns="45715" rIns="91431" bIns="45715"/>
          <a:lstStyle/>
          <a:p>
            <a:r>
              <a:rPr lang="en-GB"/>
              <a:t>Disorders of Literacy: Lecture 4</a:t>
            </a:r>
            <a:endParaRPr lang="en-US"/>
          </a:p>
        </p:txBody>
      </p:sp>
    </p:spTree>
    <p:extLst>
      <p:ext uri="{BB962C8B-B14F-4D97-AF65-F5344CB8AC3E}">
        <p14:creationId xmlns:p14="http://schemas.microsoft.com/office/powerpoint/2010/main" val="304482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GB" dirty="0">
                <a:latin typeface="+mn-lt"/>
              </a:rPr>
              <a:t>The pattern of predictive relationships for spelling is identical (with prior spelling as the </a:t>
            </a:r>
            <a:r>
              <a:rPr lang="en-GB" dirty="0" err="1">
                <a:latin typeface="+mn-lt"/>
              </a:rPr>
              <a:t>autoregressor</a:t>
            </a:r>
            <a:r>
              <a:rPr lang="en-GB" dirty="0">
                <a:latin typeface="+mn-lt"/>
              </a:rPr>
              <a:t> substituted for prior reading).</a:t>
            </a:r>
          </a:p>
          <a:p>
            <a:r>
              <a:rPr lang="en-GB" dirty="0">
                <a:latin typeface="+mn-lt"/>
              </a:rPr>
              <a:t>The fact that in both models the path weights are constrained to be equal provides a stringent test of the idea that these measures are equally important as predictors of progress in learning to read and to spell across the four languages considered here.  Both models provide truly excellent fits to the data (there are no significant differences between these constrained models and equivalent models where all parameters are freely estimated over languages) and account for very high proportions of the variance in reading skills (</a:t>
            </a:r>
            <a:r>
              <a:rPr lang="en-GB" i="1" dirty="0">
                <a:latin typeface="+mn-lt"/>
              </a:rPr>
              <a:t>R</a:t>
            </a:r>
            <a:r>
              <a:rPr lang="en-GB" baseline="30000" dirty="0">
                <a:latin typeface="+mn-lt"/>
              </a:rPr>
              <a:t>2</a:t>
            </a:r>
            <a:r>
              <a:rPr lang="en-GB" dirty="0">
                <a:latin typeface="+mn-lt"/>
              </a:rPr>
              <a:t>  = .62) and spelling skills (</a:t>
            </a:r>
            <a:r>
              <a:rPr lang="en-GB" i="1" dirty="0">
                <a:latin typeface="+mn-lt"/>
              </a:rPr>
              <a:t>R</a:t>
            </a:r>
            <a:r>
              <a:rPr lang="en-GB" baseline="30000" dirty="0">
                <a:latin typeface="+mn-lt"/>
              </a:rPr>
              <a:t>2</a:t>
            </a:r>
            <a:r>
              <a:rPr lang="en-GB" dirty="0">
                <a:latin typeface="+mn-lt"/>
              </a:rPr>
              <a:t> = .63) in all four languages.</a:t>
            </a:r>
            <a:endParaRPr lang="en-GB" dirty="0"/>
          </a:p>
          <a:p>
            <a:pPr>
              <a:defRPr/>
            </a:pPr>
            <a:endParaRPr lang="en-GB" dirty="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3737" indent="-282207">
              <a:defRPr>
                <a:solidFill>
                  <a:schemeClr val="tx1"/>
                </a:solidFill>
                <a:latin typeface="Arial" pitchFamily="34" charset="0"/>
              </a:defRPr>
            </a:lvl2pPr>
            <a:lvl3pPr marL="1128827" indent="-225765">
              <a:defRPr>
                <a:solidFill>
                  <a:schemeClr val="tx1"/>
                </a:solidFill>
                <a:latin typeface="Arial" pitchFamily="34" charset="0"/>
              </a:defRPr>
            </a:lvl3pPr>
            <a:lvl4pPr marL="1580358" indent="-225765">
              <a:defRPr>
                <a:solidFill>
                  <a:schemeClr val="tx1"/>
                </a:solidFill>
                <a:latin typeface="Arial" pitchFamily="34" charset="0"/>
              </a:defRPr>
            </a:lvl4pPr>
            <a:lvl5pPr marL="2031888" indent="-225765">
              <a:defRPr>
                <a:solidFill>
                  <a:schemeClr val="tx1"/>
                </a:solidFill>
                <a:latin typeface="Arial" pitchFamily="34" charset="0"/>
              </a:defRPr>
            </a:lvl5pPr>
            <a:lvl6pPr marL="2483419" indent="-225765" eaLnBrk="0" fontAlgn="base" hangingPunct="0">
              <a:spcBef>
                <a:spcPct val="0"/>
              </a:spcBef>
              <a:spcAft>
                <a:spcPct val="0"/>
              </a:spcAft>
              <a:defRPr>
                <a:solidFill>
                  <a:schemeClr val="tx1"/>
                </a:solidFill>
                <a:latin typeface="Arial" pitchFamily="34" charset="0"/>
              </a:defRPr>
            </a:lvl6pPr>
            <a:lvl7pPr marL="2934950" indent="-225765" eaLnBrk="0" fontAlgn="base" hangingPunct="0">
              <a:spcBef>
                <a:spcPct val="0"/>
              </a:spcBef>
              <a:spcAft>
                <a:spcPct val="0"/>
              </a:spcAft>
              <a:defRPr>
                <a:solidFill>
                  <a:schemeClr val="tx1"/>
                </a:solidFill>
                <a:latin typeface="Arial" pitchFamily="34" charset="0"/>
              </a:defRPr>
            </a:lvl7pPr>
            <a:lvl8pPr marL="3386480" indent="-225765" eaLnBrk="0" fontAlgn="base" hangingPunct="0">
              <a:spcBef>
                <a:spcPct val="0"/>
              </a:spcBef>
              <a:spcAft>
                <a:spcPct val="0"/>
              </a:spcAft>
              <a:defRPr>
                <a:solidFill>
                  <a:schemeClr val="tx1"/>
                </a:solidFill>
                <a:latin typeface="Arial" pitchFamily="34" charset="0"/>
              </a:defRPr>
            </a:lvl8pPr>
            <a:lvl9pPr marL="3838011" indent="-225765" eaLnBrk="0" fontAlgn="base" hangingPunct="0">
              <a:spcBef>
                <a:spcPct val="0"/>
              </a:spcBef>
              <a:spcAft>
                <a:spcPct val="0"/>
              </a:spcAft>
              <a:defRPr>
                <a:solidFill>
                  <a:schemeClr val="tx1"/>
                </a:solidFill>
                <a:latin typeface="Arial" pitchFamily="34" charset="0"/>
              </a:defRPr>
            </a:lvl9pPr>
          </a:lstStyle>
          <a:p>
            <a:fld id="{42C34524-F637-46CC-B712-D36CFA150CDD}" type="slidenum">
              <a:rPr lang="en-GB" altLang="en-US" smtClean="0"/>
              <a:pPr/>
              <a:t>7</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51D96-CB3C-487C-AB78-329E3CBFF64F}" type="slidenum">
              <a:rPr lang="en-GB" smtClean="0"/>
              <a:pPr/>
              <a:t>8</a:t>
            </a:fld>
            <a:endParaRPr lang="en-GB"/>
          </a:p>
        </p:txBody>
      </p:sp>
    </p:spTree>
    <p:extLst>
      <p:ext uri="{BB962C8B-B14F-4D97-AF65-F5344CB8AC3E}">
        <p14:creationId xmlns:p14="http://schemas.microsoft.com/office/powerpoint/2010/main" val="1314859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51D96-CB3C-487C-AB78-329E3CBFF64F}" type="slidenum">
              <a:rPr lang="en-GB" smtClean="0"/>
              <a:pPr/>
              <a:t>9</a:t>
            </a:fld>
            <a:endParaRPr lang="en-GB"/>
          </a:p>
        </p:txBody>
      </p:sp>
    </p:spTree>
    <p:extLst>
      <p:ext uri="{BB962C8B-B14F-4D97-AF65-F5344CB8AC3E}">
        <p14:creationId xmlns:p14="http://schemas.microsoft.com/office/powerpoint/2010/main" val="161448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48224" y="1812927"/>
            <a:ext cx="313249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01474" y="1812927"/>
            <a:ext cx="31330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56438-1589-4B77-8FBC-6FF9A6E76655}" type="slidenum">
              <a:rPr lang="en-GB" smtClean="0"/>
              <a:pPr/>
              <a:t>‹#›</a:t>
            </a:fld>
            <a:endParaRPr lang="en-GB"/>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p>
            <a:r>
              <a:rPr lang="en-US"/>
              <a:t>Click icon to add picture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A46FD4-231F-4225-BB50-0401FF30F3DD}" type="datetimeFigureOut">
              <a:rPr lang="en-GB" smtClean="0"/>
              <a:pPr/>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56438-1589-4B77-8FBC-6FF9A6E76655}" type="slidenum">
              <a:rPr lang="en-GB" smtClean="0"/>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5910263" y="508000"/>
            <a:ext cx="2789662" cy="2974839"/>
          </a:xfrm>
          <a:prstGeom prst="rect">
            <a:avLst/>
          </a:prstGeom>
        </p:spPr>
        <p:txBody>
          <a:bodyPr lIns="91439" tIns="45719" rIns="91439" bIns="45719">
            <a:noAutofit/>
          </a:bodyPr>
          <a:lstStyle/>
          <a:p>
            <a:r>
              <a:rPr lang="en-GB"/>
              <a:t>Click icon to add picture</a:t>
            </a:r>
            <a:endParaRPr/>
          </a:p>
        </p:txBody>
      </p:sp>
      <p:sp>
        <p:nvSpPr>
          <p:cNvPr id="125" name="Image"/>
          <p:cNvSpPr>
            <a:spLocks noGrp="1"/>
          </p:cNvSpPr>
          <p:nvPr>
            <p:ph type="pic" sz="half" idx="22"/>
          </p:nvPr>
        </p:nvSpPr>
        <p:spPr>
          <a:xfrm>
            <a:off x="5062538" y="1989138"/>
            <a:ext cx="3914775" cy="6075091"/>
          </a:xfrm>
          <a:prstGeom prst="rect">
            <a:avLst/>
          </a:prstGeom>
        </p:spPr>
        <p:txBody>
          <a:bodyPr lIns="91439" tIns="45719" rIns="91439" bIns="45719">
            <a:noAutofit/>
          </a:bodyPr>
          <a:lstStyle/>
          <a:p>
            <a:r>
              <a:rPr lang="en-GB"/>
              <a:t>Click icon to add picture</a:t>
            </a:r>
            <a:endParaRPr/>
          </a:p>
        </p:txBody>
      </p:sp>
      <p:sp>
        <p:nvSpPr>
          <p:cNvPr id="126" name="Image"/>
          <p:cNvSpPr>
            <a:spLocks noGrp="1"/>
          </p:cNvSpPr>
          <p:nvPr>
            <p:ph type="pic" idx="23"/>
          </p:nvPr>
        </p:nvSpPr>
        <p:spPr>
          <a:xfrm>
            <a:off x="-52388" y="247650"/>
            <a:ext cx="6229350" cy="6229350"/>
          </a:xfrm>
          <a:prstGeom prst="rect">
            <a:avLst/>
          </a:prstGeom>
        </p:spPr>
        <p:txBody>
          <a:bodyPr lIns="91439" tIns="45719" rIns="91439" bIns="45719">
            <a:noAutofit/>
          </a:bodyPr>
          <a:lstStyle/>
          <a:p>
            <a:r>
              <a:rPr lang="en-GB"/>
              <a:t>Click icon to add picture</a:t>
            </a:r>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065113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1030167"/>
            <a:ext cx="7146900" cy="15464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2" y="3239569"/>
            <a:ext cx="5318543" cy="10509527"/>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extLst>
      <p:ext uri="{BB962C8B-B14F-4D97-AF65-F5344CB8AC3E}">
        <p14:creationId xmlns:p14="http://schemas.microsoft.com/office/powerpoint/2010/main" val="2354097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882400"/>
            <a:ext cx="5838300" cy="10932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69705"/>
            <a:ext cx="326700" cy="36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15" name="Google Shape;115;p4"/>
          <p:cNvGrpSpPr/>
          <p:nvPr/>
        </p:nvGrpSpPr>
        <p:grpSpPr>
          <a:xfrm rot="599924">
            <a:off x="3521476" y="5396850"/>
            <a:ext cx="468832" cy="9493852"/>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20" y="4809790"/>
            <a:ext cx="468801" cy="9493215"/>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4935077"/>
            <a:ext cx="468820" cy="9493609"/>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3544290"/>
            <a:ext cx="468795" cy="9493100"/>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85118" y="2409815"/>
            <a:ext cx="625088"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332744" y="1293693"/>
            <a:ext cx="625057"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332743" y="-1884939"/>
            <a:ext cx="625045"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862189" y="-2258493"/>
            <a:ext cx="625109"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8294510"/>
            <a:ext cx="468822" cy="9493644"/>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7400767"/>
            <a:ext cx="468798" cy="949316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4" y="-6994843"/>
            <a:ext cx="468831" cy="9493828"/>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483279" y="-3578467"/>
            <a:ext cx="625057"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17863" y="-2258480"/>
            <a:ext cx="625105"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15442" y="1293759"/>
            <a:ext cx="625045"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572639" y="1792982"/>
            <a:ext cx="625045"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787281" y="4401128"/>
            <a:ext cx="625084"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extLst>
      <p:ext uri="{BB962C8B-B14F-4D97-AF65-F5344CB8AC3E}">
        <p14:creationId xmlns:p14="http://schemas.microsoft.com/office/powerpoint/2010/main" val="2259335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63"/>
        <p:cNvGrpSpPr/>
        <p:nvPr/>
      </p:nvGrpSpPr>
      <p:grpSpPr>
        <a:xfrm>
          <a:off x="0" y="0"/>
          <a:ext cx="0" cy="0"/>
          <a:chOff x="0" y="0"/>
          <a:chExt cx="0" cy="0"/>
        </a:xfrm>
      </p:grpSpPr>
      <p:sp>
        <p:nvSpPr>
          <p:cNvPr id="164" name="Google Shape;164;p5"/>
          <p:cNvSpPr/>
          <p:nvPr/>
        </p:nvSpPr>
        <p:spPr>
          <a:xfrm rot="197195">
            <a:off x="572737" y="1325389"/>
            <a:ext cx="2440148" cy="183060"/>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5"/>
          <p:cNvSpPr txBox="1">
            <a:spLocks noGrp="1"/>
          </p:cNvSpPr>
          <p:nvPr>
            <p:ph type="title"/>
          </p:nvPr>
        </p:nvSpPr>
        <p:spPr>
          <a:xfrm>
            <a:off x="829000" y="702267"/>
            <a:ext cx="6902100" cy="6140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803399"/>
            <a:ext cx="6902100" cy="44552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69705"/>
            <a:ext cx="326700" cy="36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68" name="Google Shape;168;p5"/>
          <p:cNvGrpSpPr/>
          <p:nvPr/>
        </p:nvGrpSpPr>
        <p:grpSpPr>
          <a:xfrm>
            <a:off x="8004405" y="556396"/>
            <a:ext cx="3529549" cy="6034352"/>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extLst>
      <p:ext uri="{BB962C8B-B14F-4D97-AF65-F5344CB8AC3E}">
        <p14:creationId xmlns:p14="http://schemas.microsoft.com/office/powerpoint/2010/main" val="367098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702267"/>
            <a:ext cx="6902100" cy="6140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803400"/>
            <a:ext cx="3217500" cy="45612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803400"/>
            <a:ext cx="3217500" cy="45612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69705"/>
            <a:ext cx="326700" cy="36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357" name="Google Shape;357;p7"/>
          <p:cNvGrpSpPr/>
          <p:nvPr/>
        </p:nvGrpSpPr>
        <p:grpSpPr>
          <a:xfrm>
            <a:off x="8004405" y="556396"/>
            <a:ext cx="3529549" cy="6034352"/>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1325389"/>
            <a:ext cx="2440148" cy="183060"/>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78062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69705"/>
            <a:ext cx="326700" cy="36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666" name="Google Shape;666;p11"/>
          <p:cNvGrpSpPr/>
          <p:nvPr/>
        </p:nvGrpSpPr>
        <p:grpSpPr>
          <a:xfrm rot="-5400000" flipH="1">
            <a:off x="1372110" y="5496364"/>
            <a:ext cx="6399779"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extLst>
      <p:ext uri="{BB962C8B-B14F-4D97-AF65-F5344CB8AC3E}">
        <p14:creationId xmlns:p14="http://schemas.microsoft.com/office/powerpoint/2010/main" val="1648220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A6182AA-69FD-414A-ACA0-B76071B4ACCE}" type="datetime1">
              <a:rPr lang="en-GB" smtClean="0"/>
              <a:t>04/05/2026</a:t>
            </a:fld>
            <a:endParaRPr lang="en-GB"/>
          </a:p>
        </p:txBody>
      </p:sp>
      <p:sp>
        <p:nvSpPr>
          <p:cNvPr id="5" name="Footer Placeholder 4"/>
          <p:cNvSpPr>
            <a:spLocks noGrp="1"/>
          </p:cNvSpPr>
          <p:nvPr>
            <p:ph type="ftr" sz="quarter" idx="11"/>
          </p:nvPr>
        </p:nvSpPr>
        <p:spPr/>
        <p:txBody>
          <a:bodyPr/>
          <a:lstStyle/>
          <a:p>
            <a:r>
              <a:rPr lang="en-GB"/>
              <a:t>PLP-3005  M. Caravolas</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6559BBA-E7AD-4A5B-9C10-662891C2A1AA}"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3702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pencil - Light paper">
  <p:cSld name="One pencil - Light paper">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1" y="0"/>
            <a:ext cx="9144005" cy="6858000"/>
          </a:xfrm>
          <a:prstGeom prst="rect">
            <a:avLst/>
          </a:prstGeom>
          <a:noFill/>
          <a:ln>
            <a:noFill/>
          </a:ln>
        </p:spPr>
      </p:pic>
      <p:sp>
        <p:nvSpPr>
          <p:cNvPr id="759" name="Google Shape;759;p13"/>
          <p:cNvSpPr txBox="1">
            <a:spLocks noGrp="1"/>
          </p:cNvSpPr>
          <p:nvPr>
            <p:ph type="sldNum" idx="12"/>
          </p:nvPr>
        </p:nvSpPr>
        <p:spPr>
          <a:xfrm>
            <a:off x="8665029" y="169705"/>
            <a:ext cx="326700" cy="36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8657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FEABE55-12E4-49D6-B439-F663C1386D08}" type="slidenum">
              <a:rPr lang="en-GB" smtClean="0"/>
              <a:pPr>
                <a:defRPr/>
              </a:pPr>
              <a:t>‹#›</a:t>
            </a:fld>
            <a:endParaRPr lang="en-GB"/>
          </a:p>
        </p:txBody>
      </p:sp>
    </p:spTree>
    <p:extLst>
      <p:ext uri="{BB962C8B-B14F-4D97-AF65-F5344CB8AC3E}">
        <p14:creationId xmlns:p14="http://schemas.microsoft.com/office/powerpoint/2010/main" val="364619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74B3184-9DB1-4D9F-8A9E-25395BA7B15F}" type="slidenum">
              <a:rPr lang="en-GB" smtClean="0"/>
              <a:pPr>
                <a:defRPr/>
              </a:pPr>
              <a:t>‹#›</a:t>
            </a:fld>
            <a:endParaRPr lang="en-GB"/>
          </a:p>
        </p:txBody>
      </p:sp>
    </p:spTree>
    <p:extLst>
      <p:ext uri="{BB962C8B-B14F-4D97-AF65-F5344CB8AC3E}">
        <p14:creationId xmlns:p14="http://schemas.microsoft.com/office/powerpoint/2010/main" val="3762142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709CDF37-2F1E-407A-8B7C-133076F90B52}" type="slidenum">
              <a:rPr lang="en-GB" smtClean="0"/>
              <a:pPr>
                <a:defRPr/>
              </a:pPr>
              <a:t>‹#›</a:t>
            </a:fld>
            <a:endParaRPr lang="en-GB"/>
          </a:p>
        </p:txBody>
      </p:sp>
    </p:spTree>
    <p:extLst>
      <p:ext uri="{BB962C8B-B14F-4D97-AF65-F5344CB8AC3E}">
        <p14:creationId xmlns:p14="http://schemas.microsoft.com/office/powerpoint/2010/main" val="283024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CAB16002-AA06-48D2-A15B-912AD92C926C}" type="slidenum">
              <a:rPr lang="en-GB" smtClean="0"/>
              <a:pPr>
                <a:defRPr/>
              </a:pPr>
              <a:t>‹#›</a:t>
            </a:fld>
            <a:endParaRPr lang="en-GB"/>
          </a:p>
        </p:txBody>
      </p:sp>
    </p:spTree>
    <p:extLst>
      <p:ext uri="{BB962C8B-B14F-4D97-AF65-F5344CB8AC3E}">
        <p14:creationId xmlns:p14="http://schemas.microsoft.com/office/powerpoint/2010/main" val="2159016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C1848DFA-1A1F-4577-B1AC-063ECDFD138C}" type="slidenum">
              <a:rPr lang="en-GB" smtClean="0"/>
              <a:pPr>
                <a:defRPr/>
              </a:pPr>
              <a:t>‹#›</a:t>
            </a:fld>
            <a:endParaRPr lang="en-GB"/>
          </a:p>
        </p:txBody>
      </p:sp>
    </p:spTree>
    <p:extLst>
      <p:ext uri="{BB962C8B-B14F-4D97-AF65-F5344CB8AC3E}">
        <p14:creationId xmlns:p14="http://schemas.microsoft.com/office/powerpoint/2010/main" val="451875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EBD0E98A-4DC0-438B-80D6-953EFCB128FC}" type="slidenum">
              <a:rPr lang="en-GB" smtClean="0"/>
              <a:pPr>
                <a:defRPr/>
              </a:pPr>
              <a:t>‹#›</a:t>
            </a:fld>
            <a:endParaRPr lang="en-GB"/>
          </a:p>
        </p:txBody>
      </p:sp>
    </p:spTree>
    <p:extLst>
      <p:ext uri="{BB962C8B-B14F-4D97-AF65-F5344CB8AC3E}">
        <p14:creationId xmlns:p14="http://schemas.microsoft.com/office/powerpoint/2010/main" val="1216653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4BC552AB-21BA-4E09-9109-7D94914FFACF}" type="slidenum">
              <a:rPr lang="en-GB" smtClean="0"/>
              <a:pPr>
                <a:defRPr/>
              </a:pPr>
              <a:t>‹#›</a:t>
            </a:fld>
            <a:endParaRPr lang="en-GB"/>
          </a:p>
        </p:txBody>
      </p:sp>
    </p:spTree>
    <p:extLst>
      <p:ext uri="{BB962C8B-B14F-4D97-AF65-F5344CB8AC3E}">
        <p14:creationId xmlns:p14="http://schemas.microsoft.com/office/powerpoint/2010/main" val="3210340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1085294C-1BDB-4D80-BCBE-893A377BC6CE}" type="slidenum">
              <a:rPr lang="en-GB" smtClean="0"/>
              <a:pPr>
                <a:defRPr/>
              </a:pPr>
              <a:t>‹#›</a:t>
            </a:fld>
            <a:endParaRPr lang="en-GB"/>
          </a:p>
        </p:txBody>
      </p:sp>
    </p:spTree>
    <p:extLst>
      <p:ext uri="{BB962C8B-B14F-4D97-AF65-F5344CB8AC3E}">
        <p14:creationId xmlns:p14="http://schemas.microsoft.com/office/powerpoint/2010/main" val="1591978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38D76285-8467-4A32-A1E8-814E638B7F9A}" type="slidenum">
              <a:rPr lang="en-GB" smtClean="0"/>
              <a:pPr>
                <a:defRPr/>
              </a:pPr>
              <a:t>‹#›</a:t>
            </a:fld>
            <a:endParaRPr lang="en-GB"/>
          </a:p>
        </p:txBody>
      </p:sp>
    </p:spTree>
    <p:extLst>
      <p:ext uri="{BB962C8B-B14F-4D97-AF65-F5344CB8AC3E}">
        <p14:creationId xmlns:p14="http://schemas.microsoft.com/office/powerpoint/2010/main" val="3939987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C866871-74D9-4623-9378-02A081E71063}" type="slidenum">
              <a:rPr lang="en-GB" smtClean="0"/>
              <a:pPr>
                <a:defRPr/>
              </a:pPr>
              <a:t>‹#›</a:t>
            </a:fld>
            <a:endParaRPr lang="en-GB"/>
          </a:p>
        </p:txBody>
      </p:sp>
    </p:spTree>
    <p:extLst>
      <p:ext uri="{BB962C8B-B14F-4D97-AF65-F5344CB8AC3E}">
        <p14:creationId xmlns:p14="http://schemas.microsoft.com/office/powerpoint/2010/main" val="1877329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C2E4ED0-FADD-4D53-929A-D4C04D40C7E7}" type="slidenum">
              <a:rPr lang="en-GB" smtClean="0"/>
              <a:pPr>
                <a:defRPr/>
              </a:pPr>
              <a:t>‹#›</a:t>
            </a:fld>
            <a:endParaRPr lang="en-GB"/>
          </a:p>
        </p:txBody>
      </p:sp>
    </p:spTree>
    <p:extLst>
      <p:ext uri="{BB962C8B-B14F-4D97-AF65-F5344CB8AC3E}">
        <p14:creationId xmlns:p14="http://schemas.microsoft.com/office/powerpoint/2010/main" val="3759180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48224" y="1812927"/>
            <a:ext cx="313249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01474" y="1812927"/>
            <a:ext cx="31330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9" name="Group 218"/>
          <p:cNvGrpSpPr/>
          <p:nvPr/>
        </p:nvGrpSpPr>
        <p:grpSpPr>
          <a:xfrm>
            <a:off x="6558164" y="66319"/>
            <a:ext cx="2575511" cy="6797067"/>
            <a:chOff x="6558164" y="66319"/>
            <a:chExt cx="2575511" cy="6797067"/>
          </a:xfrm>
        </p:grpSpPr>
        <p:grpSp>
          <p:nvGrpSpPr>
            <p:cNvPr id="220" name="Group 62"/>
            <p:cNvGrpSpPr/>
            <p:nvPr/>
          </p:nvGrpSpPr>
          <p:grpSpPr>
            <a:xfrm>
              <a:off x="6924386" y="66319"/>
              <a:ext cx="2173634" cy="6673398"/>
              <a:chOff x="6924386" y="66319"/>
              <a:chExt cx="2173634" cy="6673398"/>
            </a:xfrm>
          </p:grpSpPr>
          <p:grpSp>
            <p:nvGrpSpPr>
              <p:cNvPr id="224" name="Group 44"/>
              <p:cNvGrpSpPr/>
              <p:nvPr/>
            </p:nvGrpSpPr>
            <p:grpSpPr>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p:spPr>
              <p:txBody>
                <a:bodyPr vert="horz" wrap="square" lIns="91440" tIns="45720" rIns="91440" bIns="45720" numCol="1" anchor="t" anchorCtr="0" compatLnSpc="1">
                  <a:prstTxWarp prst="textNoShape">
                    <a:avLst/>
                  </a:prstTxWarp>
                </a:bodyPr>
                <a:lstStyle/>
                <a:p>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p:spPr>
              <p:txBody>
                <a:bodyPr vert="horz" wrap="square" lIns="91440" tIns="45720" rIns="91440" bIns="45720" numCol="1" anchor="t" anchorCtr="0" compatLnSpc="1">
                  <a:prstTxWarp prst="textNoShape">
                    <a:avLst/>
                  </a:prstTxWarp>
                </a:bodyPr>
                <a:lstStyle/>
                <a:p>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50"/>
              <p:cNvGrpSpPr/>
              <p:nvPr/>
            </p:nvGrpSpPr>
            <p:grpSpPr>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28" name="Freeform 53"/>
                <p:cNvSpPr>
                  <a:spLocks noChangeAspect="1"/>
                </p:cNvSpPr>
                <p:nvPr/>
              </p:nvSpPr>
              <p:spPr bwMode="auto">
                <a:xfrm rot="1160251">
                  <a:off x="8324628" y="3308607"/>
                  <a:ext cx="491754" cy="561254"/>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30" name="Freeform 53"/>
                <p:cNvSpPr>
                  <a:spLocks noChangeAspect="1"/>
                </p:cNvSpPr>
                <p:nvPr/>
              </p:nvSpPr>
              <p:spPr bwMode="auto">
                <a:xfrm rot="20991253">
                  <a:off x="8713407" y="888239"/>
                  <a:ext cx="384613" cy="438971"/>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6" name="Group 56"/>
              <p:cNvGrpSpPr/>
              <p:nvPr/>
            </p:nvGrpSpPr>
            <p:grpSpPr>
              <a:xfrm>
                <a:off x="7564131" y="154734"/>
                <a:ext cx="1470366" cy="5948886"/>
                <a:chOff x="7564131" y="154734"/>
                <a:chExt cx="1470366" cy="5948886"/>
              </a:xfrm>
            </p:grpSpPr>
            <p:sp>
              <p:nvSpPr>
                <p:cNvPr id="227" name="Freeform 69"/>
                <p:cNvSpPr>
                  <a:spLocks noChangeAspect="1" noEditPoints="1"/>
                </p:cNvSpPr>
                <p:nvPr/>
              </p:nvSpPr>
              <p:spPr bwMode="auto">
                <a:xfrm rot="474405">
                  <a:off x="8001987" y="4921668"/>
                  <a:ext cx="1032510" cy="1181952"/>
                </a:xfrm>
                <a:custGeom>
                  <a:avLst/>
                  <a:gdLst>
                    <a:gd name="T0" fmla="*/ 658 w 760"/>
                    <a:gd name="T1" fmla="*/ 586 h 870"/>
                    <a:gd name="T2" fmla="*/ 728 w 760"/>
                    <a:gd name="T3" fmla="*/ 526 h 870"/>
                    <a:gd name="T4" fmla="*/ 560 w 760"/>
                    <a:gd name="T5" fmla="*/ 466 h 870"/>
                    <a:gd name="T6" fmla="*/ 502 w 760"/>
                    <a:gd name="T7" fmla="*/ 436 h 870"/>
                    <a:gd name="T8" fmla="*/ 560 w 760"/>
                    <a:gd name="T9" fmla="*/ 406 h 870"/>
                    <a:gd name="T10" fmla="*/ 728 w 760"/>
                    <a:gd name="T11" fmla="*/ 346 h 870"/>
                    <a:gd name="T12" fmla="*/ 662 w 760"/>
                    <a:gd name="T13" fmla="*/ 286 h 870"/>
                    <a:gd name="T14" fmla="*/ 688 w 760"/>
                    <a:gd name="T15" fmla="*/ 272 h 870"/>
                    <a:gd name="T16" fmla="*/ 674 w 760"/>
                    <a:gd name="T17" fmla="*/ 256 h 870"/>
                    <a:gd name="T18" fmla="*/ 648 w 760"/>
                    <a:gd name="T19" fmla="*/ 270 h 870"/>
                    <a:gd name="T20" fmla="*/ 632 w 760"/>
                    <a:gd name="T21" fmla="*/ 178 h 870"/>
                    <a:gd name="T22" fmla="*/ 496 w 760"/>
                    <a:gd name="T23" fmla="*/ 296 h 870"/>
                    <a:gd name="T24" fmla="*/ 442 w 760"/>
                    <a:gd name="T25" fmla="*/ 336 h 870"/>
                    <a:gd name="T26" fmla="*/ 444 w 760"/>
                    <a:gd name="T27" fmla="*/ 266 h 870"/>
                    <a:gd name="T28" fmla="*/ 476 w 760"/>
                    <a:gd name="T29" fmla="*/ 90 h 870"/>
                    <a:gd name="T30" fmla="*/ 392 w 760"/>
                    <a:gd name="T31" fmla="*/ 116 h 870"/>
                    <a:gd name="T32" fmla="*/ 392 w 760"/>
                    <a:gd name="T33" fmla="*/ 86 h 870"/>
                    <a:gd name="T34" fmla="*/ 372 w 760"/>
                    <a:gd name="T35" fmla="*/ 90 h 870"/>
                    <a:gd name="T36" fmla="*/ 372 w 760"/>
                    <a:gd name="T37" fmla="*/ 120 h 870"/>
                    <a:gd name="T38" fmla="*/ 282 w 760"/>
                    <a:gd name="T39" fmla="*/ 90 h 870"/>
                    <a:gd name="T40" fmla="*/ 316 w 760"/>
                    <a:gd name="T41" fmla="*/ 266 h 870"/>
                    <a:gd name="T42" fmla="*/ 322 w 760"/>
                    <a:gd name="T43" fmla="*/ 336 h 870"/>
                    <a:gd name="T44" fmla="*/ 264 w 760"/>
                    <a:gd name="T45" fmla="*/ 296 h 870"/>
                    <a:gd name="T46" fmla="*/ 128 w 760"/>
                    <a:gd name="T47" fmla="*/ 178 h 870"/>
                    <a:gd name="T48" fmla="*/ 110 w 760"/>
                    <a:gd name="T49" fmla="*/ 266 h 870"/>
                    <a:gd name="T50" fmla="*/ 84 w 760"/>
                    <a:gd name="T51" fmla="*/ 252 h 870"/>
                    <a:gd name="T52" fmla="*/ 76 w 760"/>
                    <a:gd name="T53" fmla="*/ 270 h 870"/>
                    <a:gd name="T54" fmla="*/ 102 w 760"/>
                    <a:gd name="T55" fmla="*/ 286 h 870"/>
                    <a:gd name="T56" fmla="*/ 30 w 760"/>
                    <a:gd name="T57" fmla="*/ 346 h 870"/>
                    <a:gd name="T58" fmla="*/ 200 w 760"/>
                    <a:gd name="T59" fmla="*/ 406 h 870"/>
                    <a:gd name="T60" fmla="*/ 262 w 760"/>
                    <a:gd name="T61" fmla="*/ 436 h 870"/>
                    <a:gd name="T62" fmla="*/ 200 w 760"/>
                    <a:gd name="T63" fmla="*/ 466 h 870"/>
                    <a:gd name="T64" fmla="*/ 30 w 760"/>
                    <a:gd name="T65" fmla="*/ 526 h 870"/>
                    <a:gd name="T66" fmla="*/ 98 w 760"/>
                    <a:gd name="T67" fmla="*/ 586 h 870"/>
                    <a:gd name="T68" fmla="*/ 72 w 760"/>
                    <a:gd name="T69" fmla="*/ 600 h 870"/>
                    <a:gd name="T70" fmla="*/ 84 w 760"/>
                    <a:gd name="T71" fmla="*/ 616 h 870"/>
                    <a:gd name="T72" fmla="*/ 110 w 760"/>
                    <a:gd name="T73" fmla="*/ 602 h 870"/>
                    <a:gd name="T74" fmla="*/ 128 w 760"/>
                    <a:gd name="T75" fmla="*/ 694 h 870"/>
                    <a:gd name="T76" fmla="*/ 264 w 760"/>
                    <a:gd name="T77" fmla="*/ 576 h 870"/>
                    <a:gd name="T78" fmla="*/ 322 w 760"/>
                    <a:gd name="T79" fmla="*/ 536 h 870"/>
                    <a:gd name="T80" fmla="*/ 316 w 760"/>
                    <a:gd name="T81" fmla="*/ 606 h 870"/>
                    <a:gd name="T82" fmla="*/ 282 w 760"/>
                    <a:gd name="T83" fmla="*/ 782 h 870"/>
                    <a:gd name="T84" fmla="*/ 368 w 760"/>
                    <a:gd name="T85" fmla="*/ 754 h 870"/>
                    <a:gd name="T86" fmla="*/ 368 w 760"/>
                    <a:gd name="T87" fmla="*/ 784 h 870"/>
                    <a:gd name="T88" fmla="*/ 388 w 760"/>
                    <a:gd name="T89" fmla="*/ 780 h 870"/>
                    <a:gd name="T90" fmla="*/ 388 w 760"/>
                    <a:gd name="T91" fmla="*/ 752 h 870"/>
                    <a:gd name="T92" fmla="*/ 476 w 760"/>
                    <a:gd name="T93" fmla="*/ 782 h 870"/>
                    <a:gd name="T94" fmla="*/ 444 w 760"/>
                    <a:gd name="T95" fmla="*/ 606 h 870"/>
                    <a:gd name="T96" fmla="*/ 442 w 760"/>
                    <a:gd name="T97" fmla="*/ 536 h 870"/>
                    <a:gd name="T98" fmla="*/ 496 w 760"/>
                    <a:gd name="T99" fmla="*/ 576 h 870"/>
                    <a:gd name="T100" fmla="*/ 632 w 760"/>
                    <a:gd name="T101" fmla="*/ 694 h 870"/>
                    <a:gd name="T102" fmla="*/ 650 w 760"/>
                    <a:gd name="T103" fmla="*/ 606 h 870"/>
                    <a:gd name="T104" fmla="*/ 676 w 760"/>
                    <a:gd name="T105" fmla="*/ 620 h 870"/>
                    <a:gd name="T106" fmla="*/ 682 w 760"/>
                    <a:gd name="T107" fmla="*/ 602 h 870"/>
                    <a:gd name="T108" fmla="*/ 346 w 760"/>
                    <a:gd name="T109" fmla="*/ 496 h 870"/>
                    <a:gd name="T110" fmla="*/ 418 w 760"/>
                    <a:gd name="T111" fmla="*/ 37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73"/>
                <p:cNvSpPr>
                  <a:spLocks noChangeAspect="1" noEditPoints="1"/>
                </p:cNvSpPr>
                <p:nvPr/>
              </p:nvSpPr>
              <p:spPr bwMode="auto">
                <a:xfrm rot="20414437">
                  <a:off x="7564131" y="154734"/>
                  <a:ext cx="722936" cy="825205"/>
                </a:xfrm>
                <a:custGeom>
                  <a:avLst/>
                  <a:gdLst>
                    <a:gd name="T0" fmla="*/ 678 w 820"/>
                    <a:gd name="T1" fmla="*/ 610 h 936"/>
                    <a:gd name="T2" fmla="*/ 656 w 820"/>
                    <a:gd name="T3" fmla="*/ 598 h 936"/>
                    <a:gd name="T4" fmla="*/ 514 w 820"/>
                    <a:gd name="T5" fmla="*/ 512 h 936"/>
                    <a:gd name="T6" fmla="*/ 522 w 820"/>
                    <a:gd name="T7" fmla="*/ 468 h 936"/>
                    <a:gd name="T8" fmla="*/ 564 w 820"/>
                    <a:gd name="T9" fmla="*/ 414 h 936"/>
                    <a:gd name="T10" fmla="*/ 684 w 820"/>
                    <a:gd name="T11" fmla="*/ 324 h 936"/>
                    <a:gd name="T12" fmla="*/ 736 w 820"/>
                    <a:gd name="T13" fmla="*/ 292 h 936"/>
                    <a:gd name="T14" fmla="*/ 744 w 820"/>
                    <a:gd name="T15" fmla="*/ 196 h 936"/>
                    <a:gd name="T16" fmla="*/ 696 w 820"/>
                    <a:gd name="T17" fmla="*/ 198 h 936"/>
                    <a:gd name="T18" fmla="*/ 536 w 820"/>
                    <a:gd name="T19" fmla="*/ 364 h 936"/>
                    <a:gd name="T20" fmla="*/ 486 w 820"/>
                    <a:gd name="T21" fmla="*/ 384 h 936"/>
                    <a:gd name="T22" fmla="*/ 428 w 820"/>
                    <a:gd name="T23" fmla="*/ 356 h 936"/>
                    <a:gd name="T24" fmla="*/ 508 w 820"/>
                    <a:gd name="T25" fmla="*/ 92 h 936"/>
                    <a:gd name="T26" fmla="*/ 486 w 820"/>
                    <a:gd name="T27" fmla="*/ 50 h 936"/>
                    <a:gd name="T28" fmla="*/ 404 w 820"/>
                    <a:gd name="T29" fmla="*/ 0 h 936"/>
                    <a:gd name="T30" fmla="*/ 402 w 820"/>
                    <a:gd name="T31" fmla="*/ 120 h 936"/>
                    <a:gd name="T32" fmla="*/ 400 w 820"/>
                    <a:gd name="T33" fmla="*/ 184 h 936"/>
                    <a:gd name="T34" fmla="*/ 398 w 820"/>
                    <a:gd name="T35" fmla="*/ 356 h 936"/>
                    <a:gd name="T36" fmla="*/ 340 w 820"/>
                    <a:gd name="T37" fmla="*/ 382 h 936"/>
                    <a:gd name="T38" fmla="*/ 168 w 820"/>
                    <a:gd name="T39" fmla="*/ 312 h 936"/>
                    <a:gd name="T40" fmla="*/ 112 w 820"/>
                    <a:gd name="T41" fmla="*/ 280 h 936"/>
                    <a:gd name="T42" fmla="*/ 10 w 820"/>
                    <a:gd name="T43" fmla="*/ 224 h 936"/>
                    <a:gd name="T44" fmla="*/ 10 w 820"/>
                    <a:gd name="T45" fmla="*/ 324 h 936"/>
                    <a:gd name="T46" fmla="*/ 36 w 820"/>
                    <a:gd name="T47" fmla="*/ 364 h 936"/>
                    <a:gd name="T48" fmla="*/ 266 w 820"/>
                    <a:gd name="T49" fmla="*/ 398 h 936"/>
                    <a:gd name="T50" fmla="*/ 302 w 820"/>
                    <a:gd name="T51" fmla="*/ 468 h 936"/>
                    <a:gd name="T52" fmla="*/ 264 w 820"/>
                    <a:gd name="T53" fmla="*/ 532 h 936"/>
                    <a:gd name="T54" fmla="*/ 34 w 820"/>
                    <a:gd name="T55" fmla="*/ 580 h 936"/>
                    <a:gd name="T56" fmla="*/ 8 w 820"/>
                    <a:gd name="T57" fmla="*/ 620 h 936"/>
                    <a:gd name="T58" fmla="*/ 96 w 820"/>
                    <a:gd name="T59" fmla="*/ 658 h 936"/>
                    <a:gd name="T60" fmla="*/ 152 w 820"/>
                    <a:gd name="T61" fmla="*/ 628 h 936"/>
                    <a:gd name="T62" fmla="*/ 174 w 820"/>
                    <a:gd name="T63" fmla="*/ 616 h 936"/>
                    <a:gd name="T64" fmla="*/ 324 w 820"/>
                    <a:gd name="T65" fmla="*/ 532 h 936"/>
                    <a:gd name="T66" fmla="*/ 392 w 820"/>
                    <a:gd name="T67" fmla="*/ 574 h 936"/>
                    <a:gd name="T68" fmla="*/ 312 w 820"/>
                    <a:gd name="T69" fmla="*/ 842 h 936"/>
                    <a:gd name="T70" fmla="*/ 334 w 820"/>
                    <a:gd name="T71" fmla="*/ 884 h 936"/>
                    <a:gd name="T72" fmla="*/ 416 w 820"/>
                    <a:gd name="T73" fmla="*/ 936 h 936"/>
                    <a:gd name="T74" fmla="*/ 420 w 820"/>
                    <a:gd name="T75" fmla="*/ 814 h 936"/>
                    <a:gd name="T76" fmla="*/ 420 w 820"/>
                    <a:gd name="T77" fmla="*/ 750 h 936"/>
                    <a:gd name="T78" fmla="*/ 424 w 820"/>
                    <a:gd name="T79" fmla="*/ 576 h 936"/>
                    <a:gd name="T80" fmla="*/ 482 w 820"/>
                    <a:gd name="T81" fmla="*/ 552 h 936"/>
                    <a:gd name="T82" fmla="*/ 652 w 820"/>
                    <a:gd name="T83" fmla="*/ 622 h 936"/>
                    <a:gd name="T84" fmla="*/ 708 w 820"/>
                    <a:gd name="T85" fmla="*/ 654 h 936"/>
                    <a:gd name="T86" fmla="*/ 812 w 820"/>
                    <a:gd name="T87" fmla="*/ 710 h 936"/>
                    <a:gd name="T88" fmla="*/ 412 w 820"/>
                    <a:gd name="T89" fmla="*/ 546 h 936"/>
                    <a:gd name="T90" fmla="*/ 368 w 820"/>
                    <a:gd name="T91" fmla="*/ 532 h 936"/>
                    <a:gd name="T92" fmla="*/ 336 w 820"/>
                    <a:gd name="T93" fmla="*/ 482 h 936"/>
                    <a:gd name="T94" fmla="*/ 340 w 820"/>
                    <a:gd name="T95" fmla="*/ 436 h 936"/>
                    <a:gd name="T96" fmla="*/ 382 w 820"/>
                    <a:gd name="T97" fmla="*/ 394 h 936"/>
                    <a:gd name="T98" fmla="*/ 428 w 820"/>
                    <a:gd name="T99" fmla="*/ 390 h 936"/>
                    <a:gd name="T100" fmla="*/ 478 w 820"/>
                    <a:gd name="T101" fmla="*/ 424 h 936"/>
                    <a:gd name="T102" fmla="*/ 490 w 820"/>
                    <a:gd name="T103" fmla="*/ 468 h 936"/>
                    <a:gd name="T104" fmla="*/ 468 w 820"/>
                    <a:gd name="T105" fmla="*/ 522 h 936"/>
                    <a:gd name="T106" fmla="*/ 412 w 820"/>
                    <a:gd name="T107" fmla="*/ 5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14" y="512"/>
                      </a:lnTo>
                      <a:lnTo>
                        <a:pt x="520" y="490"/>
                      </a:lnTo>
                      <a:lnTo>
                        <a:pt x="522" y="478"/>
                      </a:lnTo>
                      <a:lnTo>
                        <a:pt x="522" y="46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10" y="424"/>
                      </a:lnTo>
                      <a:lnTo>
                        <a:pt x="304" y="446"/>
                      </a:lnTo>
                      <a:lnTo>
                        <a:pt x="302" y="468"/>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4" y="468"/>
                      </a:lnTo>
                      <a:lnTo>
                        <a:pt x="336" y="452"/>
                      </a:lnTo>
                      <a:lnTo>
                        <a:pt x="340" y="436"/>
                      </a:lnTo>
                      <a:lnTo>
                        <a:pt x="348" y="424"/>
                      </a:lnTo>
                      <a:lnTo>
                        <a:pt x="358" y="412"/>
                      </a:lnTo>
                      <a:lnTo>
                        <a:pt x="368" y="402"/>
                      </a:lnTo>
                      <a:lnTo>
                        <a:pt x="382" y="394"/>
                      </a:lnTo>
                      <a:lnTo>
                        <a:pt x="396" y="390"/>
                      </a:lnTo>
                      <a:lnTo>
                        <a:pt x="412" y="388"/>
                      </a:lnTo>
                      <a:lnTo>
                        <a:pt x="412" y="388"/>
                      </a:lnTo>
                      <a:lnTo>
                        <a:pt x="428" y="390"/>
                      </a:lnTo>
                      <a:lnTo>
                        <a:pt x="442" y="394"/>
                      </a:lnTo>
                      <a:lnTo>
                        <a:pt x="456" y="402"/>
                      </a:lnTo>
                      <a:lnTo>
                        <a:pt x="468" y="412"/>
                      </a:lnTo>
                      <a:lnTo>
                        <a:pt x="478" y="424"/>
                      </a:lnTo>
                      <a:lnTo>
                        <a:pt x="484" y="436"/>
                      </a:lnTo>
                      <a:lnTo>
                        <a:pt x="490" y="452"/>
                      </a:lnTo>
                      <a:lnTo>
                        <a:pt x="490" y="468"/>
                      </a:lnTo>
                      <a:lnTo>
                        <a:pt x="490" y="468"/>
                      </a:lnTo>
                      <a:lnTo>
                        <a:pt x="490" y="482"/>
                      </a:lnTo>
                      <a:lnTo>
                        <a:pt x="484" y="498"/>
                      </a:lnTo>
                      <a:lnTo>
                        <a:pt x="478" y="510"/>
                      </a:lnTo>
                      <a:lnTo>
                        <a:pt x="468" y="522"/>
                      </a:lnTo>
                      <a:lnTo>
                        <a:pt x="456" y="532"/>
                      </a:lnTo>
                      <a:lnTo>
                        <a:pt x="442" y="540"/>
                      </a:lnTo>
                      <a:lnTo>
                        <a:pt x="428" y="544"/>
                      </a:lnTo>
                      <a:lnTo>
                        <a:pt x="412" y="546"/>
                      </a:lnTo>
                      <a:lnTo>
                        <a:pt x="412" y="54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77"/>
                <p:cNvSpPr>
                  <a:spLocks noChangeAspect="1" noEditPoints="1"/>
                </p:cNvSpPr>
                <p:nvPr/>
              </p:nvSpPr>
              <p:spPr bwMode="auto">
                <a:xfrm rot="20957513">
                  <a:off x="7869058" y="3830515"/>
                  <a:ext cx="639682" cy="729516"/>
                </a:xfrm>
                <a:custGeom>
                  <a:avLst/>
                  <a:gdLst>
                    <a:gd name="T0" fmla="*/ 718 w 826"/>
                    <a:gd name="T1" fmla="*/ 634 h 942"/>
                    <a:gd name="T2" fmla="*/ 788 w 826"/>
                    <a:gd name="T3" fmla="*/ 570 h 942"/>
                    <a:gd name="T4" fmla="*/ 542 w 826"/>
                    <a:gd name="T5" fmla="*/ 472 h 942"/>
                    <a:gd name="T6" fmla="*/ 788 w 826"/>
                    <a:gd name="T7" fmla="*/ 376 h 942"/>
                    <a:gd name="T8" fmla="*/ 722 w 826"/>
                    <a:gd name="T9" fmla="*/ 314 h 942"/>
                    <a:gd name="T10" fmla="*/ 748 w 826"/>
                    <a:gd name="T11" fmla="*/ 298 h 942"/>
                    <a:gd name="T12" fmla="*/ 730 w 826"/>
                    <a:gd name="T13" fmla="*/ 276 h 942"/>
                    <a:gd name="T14" fmla="*/ 704 w 826"/>
                    <a:gd name="T15" fmla="*/ 290 h 942"/>
                    <a:gd name="T16" fmla="*/ 684 w 826"/>
                    <a:gd name="T17" fmla="*/ 196 h 942"/>
                    <a:gd name="T18" fmla="*/ 478 w 826"/>
                    <a:gd name="T19" fmla="*/ 360 h 942"/>
                    <a:gd name="T20" fmla="*/ 516 w 826"/>
                    <a:gd name="T21" fmla="*/ 100 h 942"/>
                    <a:gd name="T22" fmla="*/ 430 w 826"/>
                    <a:gd name="T23" fmla="*/ 124 h 942"/>
                    <a:gd name="T24" fmla="*/ 430 w 826"/>
                    <a:gd name="T25" fmla="*/ 94 h 942"/>
                    <a:gd name="T26" fmla="*/ 402 w 826"/>
                    <a:gd name="T27" fmla="*/ 98 h 942"/>
                    <a:gd name="T28" fmla="*/ 400 w 826"/>
                    <a:gd name="T29" fmla="*/ 128 h 942"/>
                    <a:gd name="T30" fmla="*/ 310 w 826"/>
                    <a:gd name="T31" fmla="*/ 100 h 942"/>
                    <a:gd name="T32" fmla="*/ 352 w 826"/>
                    <a:gd name="T33" fmla="*/ 360 h 942"/>
                    <a:gd name="T34" fmla="*/ 142 w 826"/>
                    <a:gd name="T35" fmla="*/ 196 h 942"/>
                    <a:gd name="T36" fmla="*/ 120 w 826"/>
                    <a:gd name="T37" fmla="*/ 284 h 942"/>
                    <a:gd name="T38" fmla="*/ 94 w 826"/>
                    <a:gd name="T39" fmla="*/ 270 h 942"/>
                    <a:gd name="T40" fmla="*/ 84 w 826"/>
                    <a:gd name="T41" fmla="*/ 296 h 942"/>
                    <a:gd name="T42" fmla="*/ 110 w 826"/>
                    <a:gd name="T43" fmla="*/ 312 h 942"/>
                    <a:gd name="T44" fmla="*/ 40 w 826"/>
                    <a:gd name="T45" fmla="*/ 376 h 942"/>
                    <a:gd name="T46" fmla="*/ 290 w 826"/>
                    <a:gd name="T47" fmla="*/ 472 h 942"/>
                    <a:gd name="T48" fmla="*/ 40 w 826"/>
                    <a:gd name="T49" fmla="*/ 570 h 942"/>
                    <a:gd name="T50" fmla="*/ 104 w 826"/>
                    <a:gd name="T51" fmla="*/ 632 h 942"/>
                    <a:gd name="T52" fmla="*/ 80 w 826"/>
                    <a:gd name="T53" fmla="*/ 648 h 942"/>
                    <a:gd name="T54" fmla="*/ 96 w 826"/>
                    <a:gd name="T55" fmla="*/ 670 h 942"/>
                    <a:gd name="T56" fmla="*/ 122 w 826"/>
                    <a:gd name="T57" fmla="*/ 656 h 942"/>
                    <a:gd name="T58" fmla="*/ 142 w 826"/>
                    <a:gd name="T59" fmla="*/ 748 h 942"/>
                    <a:gd name="T60" fmla="*/ 352 w 826"/>
                    <a:gd name="T61" fmla="*/ 584 h 942"/>
                    <a:gd name="T62" fmla="*/ 310 w 826"/>
                    <a:gd name="T63" fmla="*/ 846 h 942"/>
                    <a:gd name="T64" fmla="*/ 396 w 826"/>
                    <a:gd name="T65" fmla="*/ 820 h 942"/>
                    <a:gd name="T66" fmla="*/ 398 w 826"/>
                    <a:gd name="T67" fmla="*/ 850 h 942"/>
                    <a:gd name="T68" fmla="*/ 426 w 826"/>
                    <a:gd name="T69" fmla="*/ 846 h 942"/>
                    <a:gd name="T70" fmla="*/ 426 w 826"/>
                    <a:gd name="T71" fmla="*/ 816 h 942"/>
                    <a:gd name="T72" fmla="*/ 516 w 826"/>
                    <a:gd name="T73" fmla="*/ 844 h 942"/>
                    <a:gd name="T74" fmla="*/ 478 w 826"/>
                    <a:gd name="T75" fmla="*/ 584 h 942"/>
                    <a:gd name="T76" fmla="*/ 684 w 826"/>
                    <a:gd name="T77" fmla="*/ 748 h 942"/>
                    <a:gd name="T78" fmla="*/ 706 w 826"/>
                    <a:gd name="T79" fmla="*/ 660 h 942"/>
                    <a:gd name="T80" fmla="*/ 732 w 826"/>
                    <a:gd name="T81" fmla="*/ 674 h 942"/>
                    <a:gd name="T82" fmla="*/ 742 w 826"/>
                    <a:gd name="T83" fmla="*/ 648 h 942"/>
                    <a:gd name="T84" fmla="*/ 376 w 826"/>
                    <a:gd name="T85" fmla="*/ 544 h 942"/>
                    <a:gd name="T86" fmla="*/ 456 w 826"/>
                    <a:gd name="T87" fmla="*/ 40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a:solidFill>
                    <a:srgbClr val="FEFFFF">
                      <a:alpha val="26000"/>
                    </a:srgbClr>
                  </a:solidFill>
                </a:ln>
                <a:effectLst/>
              </p:spPr>
              <p:txBody>
                <a:bodyPr vert="horz" wrap="square" lIns="91440" tIns="45720" rIns="91440" bIns="45720" numCol="1" anchor="t" anchorCtr="0" compatLnSpc="1">
                  <a:prstTxWarp prst="textNoShape">
                    <a:avLst/>
                  </a:prstTxWarp>
                </a:bodyPr>
                <a:lstStyle/>
                <a:p>
                  <a:endParaRPr lang="en-US"/>
                </a:p>
              </p:txBody>
            </p:sp>
            <p:sp>
              <p:nvSpPr>
                <p:cNvPr id="230" name="Freeform 81"/>
                <p:cNvSpPr>
                  <a:spLocks noChangeAspect="1" noEditPoints="1"/>
                </p:cNvSpPr>
                <p:nvPr/>
              </p:nvSpPr>
              <p:spPr bwMode="auto">
                <a:xfrm rot="924218">
                  <a:off x="8027251" y="1799143"/>
                  <a:ext cx="766532" cy="869062"/>
                </a:xfrm>
                <a:custGeom>
                  <a:avLst/>
                  <a:gdLst>
                    <a:gd name="T0" fmla="*/ 546 w 628"/>
                    <a:gd name="T1" fmla="*/ 480 h 712"/>
                    <a:gd name="T2" fmla="*/ 598 w 628"/>
                    <a:gd name="T3" fmla="*/ 430 h 712"/>
                    <a:gd name="T4" fmla="*/ 400 w 628"/>
                    <a:gd name="T5" fmla="*/ 374 h 712"/>
                    <a:gd name="T6" fmla="*/ 402 w 628"/>
                    <a:gd name="T7" fmla="*/ 354 h 712"/>
                    <a:gd name="T8" fmla="*/ 508 w 628"/>
                    <a:gd name="T9" fmla="*/ 254 h 712"/>
                    <a:gd name="T10" fmla="*/ 524 w 628"/>
                    <a:gd name="T11" fmla="*/ 246 h 712"/>
                    <a:gd name="T12" fmla="*/ 620 w 628"/>
                    <a:gd name="T13" fmla="*/ 236 h 712"/>
                    <a:gd name="T14" fmla="*/ 620 w 628"/>
                    <a:gd name="T15" fmla="*/ 170 h 712"/>
                    <a:gd name="T16" fmla="*/ 558 w 628"/>
                    <a:gd name="T17" fmla="*/ 144 h 712"/>
                    <a:gd name="T18" fmla="*/ 532 w 628"/>
                    <a:gd name="T19" fmla="*/ 148 h 712"/>
                    <a:gd name="T20" fmla="*/ 450 w 628"/>
                    <a:gd name="T21" fmla="*/ 264 h 712"/>
                    <a:gd name="T22" fmla="*/ 360 w 628"/>
                    <a:gd name="T23" fmla="*/ 278 h 712"/>
                    <a:gd name="T24" fmla="*/ 324 w 628"/>
                    <a:gd name="T25" fmla="*/ 136 h 712"/>
                    <a:gd name="T26" fmla="*/ 324 w 628"/>
                    <a:gd name="T27" fmla="*/ 118 h 712"/>
                    <a:gd name="T28" fmla="*/ 366 w 628"/>
                    <a:gd name="T29" fmla="*/ 30 h 712"/>
                    <a:gd name="T30" fmla="*/ 308 w 628"/>
                    <a:gd name="T31" fmla="*/ 0 h 712"/>
                    <a:gd name="T32" fmla="*/ 254 w 628"/>
                    <a:gd name="T33" fmla="*/ 36 h 712"/>
                    <a:gd name="T34" fmla="*/ 244 w 628"/>
                    <a:gd name="T35" fmla="*/ 62 h 712"/>
                    <a:gd name="T36" fmla="*/ 304 w 628"/>
                    <a:gd name="T37" fmla="*/ 190 h 712"/>
                    <a:gd name="T38" fmla="*/ 272 w 628"/>
                    <a:gd name="T39" fmla="*/ 278 h 712"/>
                    <a:gd name="T40" fmla="*/ 130 w 628"/>
                    <a:gd name="T41" fmla="*/ 234 h 712"/>
                    <a:gd name="T42" fmla="*/ 114 w 628"/>
                    <a:gd name="T43" fmla="*/ 226 h 712"/>
                    <a:gd name="T44" fmla="*/ 58 w 628"/>
                    <a:gd name="T45" fmla="*/ 146 h 712"/>
                    <a:gd name="T46" fmla="*/ 0 w 628"/>
                    <a:gd name="T47" fmla="*/ 180 h 712"/>
                    <a:gd name="T48" fmla="*/ 8 w 628"/>
                    <a:gd name="T49" fmla="*/ 246 h 712"/>
                    <a:gd name="T50" fmla="*/ 26 w 628"/>
                    <a:gd name="T51" fmla="*/ 268 h 712"/>
                    <a:gd name="T52" fmla="*/ 166 w 628"/>
                    <a:gd name="T53" fmla="*/ 280 h 712"/>
                    <a:gd name="T54" fmla="*/ 228 w 628"/>
                    <a:gd name="T55" fmla="*/ 354 h 712"/>
                    <a:gd name="T56" fmla="*/ 162 w 628"/>
                    <a:gd name="T57" fmla="*/ 426 h 712"/>
                    <a:gd name="T58" fmla="*/ 26 w 628"/>
                    <a:gd name="T59" fmla="*/ 440 h 712"/>
                    <a:gd name="T60" fmla="*/ 8 w 628"/>
                    <a:gd name="T61" fmla="*/ 462 h 712"/>
                    <a:gd name="T62" fmla="*/ 0 w 628"/>
                    <a:gd name="T63" fmla="*/ 526 h 712"/>
                    <a:gd name="T64" fmla="*/ 58 w 628"/>
                    <a:gd name="T65" fmla="*/ 562 h 712"/>
                    <a:gd name="T66" fmla="*/ 114 w 628"/>
                    <a:gd name="T67" fmla="*/ 478 h 712"/>
                    <a:gd name="T68" fmla="*/ 132 w 628"/>
                    <a:gd name="T69" fmla="*/ 468 h 712"/>
                    <a:gd name="T70" fmla="*/ 256 w 628"/>
                    <a:gd name="T71" fmla="*/ 418 h 712"/>
                    <a:gd name="T72" fmla="*/ 300 w 628"/>
                    <a:gd name="T73" fmla="*/ 522 h 712"/>
                    <a:gd name="T74" fmla="*/ 244 w 628"/>
                    <a:gd name="T75" fmla="*/ 646 h 712"/>
                    <a:gd name="T76" fmla="*/ 254 w 628"/>
                    <a:gd name="T77" fmla="*/ 672 h 712"/>
                    <a:gd name="T78" fmla="*/ 304 w 628"/>
                    <a:gd name="T79" fmla="*/ 712 h 712"/>
                    <a:gd name="T80" fmla="*/ 366 w 628"/>
                    <a:gd name="T81" fmla="*/ 678 h 712"/>
                    <a:gd name="T82" fmla="*/ 322 w 628"/>
                    <a:gd name="T83" fmla="*/ 588 h 712"/>
                    <a:gd name="T84" fmla="*/ 322 w 628"/>
                    <a:gd name="T85" fmla="*/ 568 h 712"/>
                    <a:gd name="T86" fmla="*/ 340 w 628"/>
                    <a:gd name="T87" fmla="*/ 438 h 712"/>
                    <a:gd name="T88" fmla="*/ 452 w 628"/>
                    <a:gd name="T89" fmla="*/ 448 h 712"/>
                    <a:gd name="T90" fmla="*/ 532 w 628"/>
                    <a:gd name="T91" fmla="*/ 560 h 712"/>
                    <a:gd name="T92" fmla="*/ 558 w 628"/>
                    <a:gd name="T93" fmla="*/ 564 h 712"/>
                    <a:gd name="T94" fmla="*/ 618 w 628"/>
                    <a:gd name="T95" fmla="*/ 540 h 712"/>
                    <a:gd name="T96" fmla="*/ 620 w 628"/>
                    <a:gd name="T97" fmla="*/ 470 h 712"/>
                    <a:gd name="T98" fmla="*/ 304 w 628"/>
                    <a:gd name="T99" fmla="*/ 408 h 712"/>
                    <a:gd name="T100" fmla="*/ 276 w 628"/>
                    <a:gd name="T101" fmla="*/ 394 h 712"/>
                    <a:gd name="T102" fmla="*/ 260 w 628"/>
                    <a:gd name="T103" fmla="*/ 364 h 712"/>
                    <a:gd name="T104" fmla="*/ 260 w 628"/>
                    <a:gd name="T105" fmla="*/ 342 h 712"/>
                    <a:gd name="T106" fmla="*/ 276 w 628"/>
                    <a:gd name="T107" fmla="*/ 314 h 712"/>
                    <a:gd name="T108" fmla="*/ 304 w 628"/>
                    <a:gd name="T109" fmla="*/ 300 h 712"/>
                    <a:gd name="T110" fmla="*/ 326 w 628"/>
                    <a:gd name="T111" fmla="*/ 300 h 712"/>
                    <a:gd name="T112" fmla="*/ 354 w 628"/>
                    <a:gd name="T113" fmla="*/ 314 h 712"/>
                    <a:gd name="T114" fmla="*/ 370 w 628"/>
                    <a:gd name="T115" fmla="*/ 342 h 712"/>
                    <a:gd name="T116" fmla="*/ 370 w 628"/>
                    <a:gd name="T117" fmla="*/ 364 h 712"/>
                    <a:gd name="T118" fmla="*/ 354 w 628"/>
                    <a:gd name="T119" fmla="*/ 394 h 712"/>
                    <a:gd name="T120" fmla="*/ 326 w 628"/>
                    <a:gd name="T121" fmla="*/ 4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0" y="374"/>
                      </a:lnTo>
                      <a:lnTo>
                        <a:pt x="402" y="35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36"/>
                      </a:lnTo>
                      <a:lnTo>
                        <a:pt x="228" y="354"/>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54"/>
                      </a:lnTo>
                      <a:lnTo>
                        <a:pt x="260" y="342"/>
                      </a:lnTo>
                      <a:lnTo>
                        <a:pt x="264" y="332"/>
                      </a:lnTo>
                      <a:lnTo>
                        <a:pt x="268" y="322"/>
                      </a:lnTo>
                      <a:lnTo>
                        <a:pt x="276" y="314"/>
                      </a:lnTo>
                      <a:lnTo>
                        <a:pt x="284" y="308"/>
                      </a:lnTo>
                      <a:lnTo>
                        <a:pt x="294" y="302"/>
                      </a:lnTo>
                      <a:lnTo>
                        <a:pt x="304" y="300"/>
                      </a:lnTo>
                      <a:lnTo>
                        <a:pt x="314" y="298"/>
                      </a:lnTo>
                      <a:lnTo>
                        <a:pt x="314" y="298"/>
                      </a:lnTo>
                      <a:lnTo>
                        <a:pt x="326" y="300"/>
                      </a:lnTo>
                      <a:lnTo>
                        <a:pt x="336" y="302"/>
                      </a:lnTo>
                      <a:lnTo>
                        <a:pt x="346" y="308"/>
                      </a:lnTo>
                      <a:lnTo>
                        <a:pt x="354" y="314"/>
                      </a:lnTo>
                      <a:lnTo>
                        <a:pt x="362" y="322"/>
                      </a:lnTo>
                      <a:lnTo>
                        <a:pt x="366" y="332"/>
                      </a:lnTo>
                      <a:lnTo>
                        <a:pt x="370" y="342"/>
                      </a:lnTo>
                      <a:lnTo>
                        <a:pt x="370" y="354"/>
                      </a:lnTo>
                      <a:lnTo>
                        <a:pt x="370" y="354"/>
                      </a:lnTo>
                      <a:lnTo>
                        <a:pt x="370" y="364"/>
                      </a:lnTo>
                      <a:lnTo>
                        <a:pt x="366" y="376"/>
                      </a:lnTo>
                      <a:lnTo>
                        <a:pt x="362" y="384"/>
                      </a:lnTo>
                      <a:lnTo>
                        <a:pt x="354" y="394"/>
                      </a:lnTo>
                      <a:lnTo>
                        <a:pt x="346" y="400"/>
                      </a:lnTo>
                      <a:lnTo>
                        <a:pt x="336" y="406"/>
                      </a:lnTo>
                      <a:lnTo>
                        <a:pt x="326" y="408"/>
                      </a:lnTo>
                      <a:lnTo>
                        <a:pt x="314" y="410"/>
                      </a:lnTo>
                      <a:lnTo>
                        <a:pt x="314" y="41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p:spPr>
          <p:txBody>
            <a:bodyPr vert="horz" wrap="square" lIns="91440" tIns="45720" rIns="91440" bIns="45720" numCol="1" anchor="t" anchorCtr="0" compatLnSpc="1">
              <a:prstTxWarp prst="textNoShape">
                <a:avLst/>
              </a:prstTxWarp>
            </a:bodyPr>
            <a:lstStyle/>
            <a:p>
              <a:endParaRPr lang="en-US"/>
            </a:p>
          </p:txBody>
        </p:sp>
        <p:sp>
          <p:nvSpPr>
            <p:cNvPr id="223" name="Freeform 16"/>
            <p:cNvSpPr>
              <a:spLocks noChangeAspect="1"/>
            </p:cNvSpPr>
            <p:nvPr/>
          </p:nvSpPr>
          <p:spPr bwMode="auto">
            <a:xfrm>
              <a:off x="8126715" y="6307559"/>
              <a:ext cx="976330" cy="550441"/>
            </a:xfrm>
            <a:custGeom>
              <a:avLst/>
              <a:gdLst>
                <a:gd name="T0" fmla="*/ 962 w 972"/>
                <a:gd name="T1" fmla="*/ 344 h 548"/>
                <a:gd name="T2" fmla="*/ 860 w 972"/>
                <a:gd name="T3" fmla="*/ 232 h 548"/>
                <a:gd name="T4" fmla="*/ 972 w 972"/>
                <a:gd name="T5" fmla="*/ 210 h 548"/>
                <a:gd name="T6" fmla="*/ 954 w 972"/>
                <a:gd name="T7" fmla="*/ 122 h 548"/>
                <a:gd name="T8" fmla="*/ 854 w 972"/>
                <a:gd name="T9" fmla="*/ 200 h 548"/>
                <a:gd name="T10" fmla="*/ 834 w 972"/>
                <a:gd name="T11" fmla="*/ 98 h 548"/>
                <a:gd name="T12" fmla="*/ 742 w 972"/>
                <a:gd name="T13" fmla="*/ 320 h 548"/>
                <a:gd name="T14" fmla="*/ 714 w 972"/>
                <a:gd name="T15" fmla="*/ 122 h 548"/>
                <a:gd name="T16" fmla="*/ 636 w 972"/>
                <a:gd name="T17" fmla="*/ 434 h 548"/>
                <a:gd name="T18" fmla="*/ 614 w 972"/>
                <a:gd name="T19" fmla="*/ 422 h 548"/>
                <a:gd name="T20" fmla="*/ 576 w 972"/>
                <a:gd name="T21" fmla="*/ 412 h 548"/>
                <a:gd name="T22" fmla="*/ 552 w 972"/>
                <a:gd name="T23" fmla="*/ 412 h 548"/>
                <a:gd name="T24" fmla="*/ 502 w 972"/>
                <a:gd name="T25" fmla="*/ 312 h 548"/>
                <a:gd name="T26" fmla="*/ 588 w 972"/>
                <a:gd name="T27" fmla="*/ 100 h 548"/>
                <a:gd name="T28" fmla="*/ 440 w 972"/>
                <a:gd name="T29" fmla="*/ 132 h 548"/>
                <a:gd name="T30" fmla="*/ 478 w 972"/>
                <a:gd name="T31" fmla="*/ 24 h 548"/>
                <a:gd name="T32" fmla="*/ 394 w 972"/>
                <a:gd name="T33" fmla="*/ 0 h 548"/>
                <a:gd name="T34" fmla="*/ 410 w 972"/>
                <a:gd name="T35" fmla="*/ 124 h 548"/>
                <a:gd name="T36" fmla="*/ 312 w 972"/>
                <a:gd name="T37" fmla="*/ 88 h 548"/>
                <a:gd name="T38" fmla="*/ 458 w 972"/>
                <a:gd name="T39" fmla="*/ 278 h 548"/>
                <a:gd name="T40" fmla="*/ 272 w 972"/>
                <a:gd name="T41" fmla="*/ 204 h 548"/>
                <a:gd name="T42" fmla="*/ 502 w 972"/>
                <a:gd name="T43" fmla="*/ 426 h 548"/>
                <a:gd name="T44" fmla="*/ 490 w 972"/>
                <a:gd name="T45" fmla="*/ 432 h 548"/>
                <a:gd name="T46" fmla="*/ 470 w 972"/>
                <a:gd name="T47" fmla="*/ 448 h 548"/>
                <a:gd name="T48" fmla="*/ 452 w 972"/>
                <a:gd name="T49" fmla="*/ 468 h 548"/>
                <a:gd name="T50" fmla="*/ 440 w 972"/>
                <a:gd name="T51" fmla="*/ 490 h 548"/>
                <a:gd name="T52" fmla="*/ 332 w 972"/>
                <a:gd name="T53" fmla="*/ 482 h 548"/>
                <a:gd name="T54" fmla="*/ 190 w 972"/>
                <a:gd name="T55" fmla="*/ 302 h 548"/>
                <a:gd name="T56" fmla="*/ 142 w 972"/>
                <a:gd name="T57" fmla="*/ 446 h 548"/>
                <a:gd name="T58" fmla="*/ 70 w 972"/>
                <a:gd name="T59" fmla="*/ 360 h 548"/>
                <a:gd name="T60" fmla="*/ 2 w 972"/>
                <a:gd name="T61" fmla="*/ 420 h 548"/>
                <a:gd name="T62" fmla="*/ 0 w 972"/>
                <a:gd name="T63" fmla="*/ 440 h 548"/>
                <a:gd name="T64" fmla="*/ 34 w 972"/>
                <a:gd name="T65" fmla="*/ 526 h 548"/>
                <a:gd name="T66" fmla="*/ 142 w 972"/>
                <a:gd name="T67" fmla="*/ 472 h 548"/>
                <a:gd name="T68" fmla="*/ 214 w 972"/>
                <a:gd name="T69" fmla="*/ 548 h 548"/>
                <a:gd name="T70" fmla="*/ 310 w 972"/>
                <a:gd name="T71" fmla="*/ 512 h 548"/>
                <a:gd name="T72" fmla="*/ 428 w 972"/>
                <a:gd name="T73" fmla="*/ 538 h 548"/>
                <a:gd name="T74" fmla="*/ 464 w 972"/>
                <a:gd name="T75" fmla="*/ 548 h 548"/>
                <a:gd name="T76" fmla="*/ 466 w 972"/>
                <a:gd name="T77" fmla="*/ 532 h 548"/>
                <a:gd name="T78" fmla="*/ 474 w 972"/>
                <a:gd name="T79" fmla="*/ 504 h 548"/>
                <a:gd name="T80" fmla="*/ 492 w 972"/>
                <a:gd name="T81" fmla="*/ 478 h 548"/>
                <a:gd name="T82" fmla="*/ 516 w 972"/>
                <a:gd name="T83" fmla="*/ 460 h 548"/>
                <a:gd name="T84" fmla="*/ 532 w 972"/>
                <a:gd name="T85" fmla="*/ 454 h 548"/>
                <a:gd name="T86" fmla="*/ 570 w 972"/>
                <a:gd name="T87" fmla="*/ 450 h 548"/>
                <a:gd name="T88" fmla="*/ 606 w 972"/>
                <a:gd name="T89" fmla="*/ 460 h 548"/>
                <a:gd name="T90" fmla="*/ 634 w 972"/>
                <a:gd name="T91" fmla="*/ 482 h 548"/>
                <a:gd name="T92" fmla="*/ 654 w 972"/>
                <a:gd name="T93" fmla="*/ 516 h 548"/>
                <a:gd name="T94" fmla="*/ 658 w 972"/>
                <a:gd name="T95" fmla="*/ 532 h 548"/>
                <a:gd name="T96" fmla="*/ 696 w 972"/>
                <a:gd name="T97" fmla="*/ 548 h 548"/>
                <a:gd name="T98" fmla="*/ 694 w 972"/>
                <a:gd name="T99" fmla="*/ 526 h 548"/>
                <a:gd name="T100" fmla="*/ 690 w 972"/>
                <a:gd name="T101" fmla="*/ 504 h 548"/>
                <a:gd name="T102" fmla="*/ 680 w 972"/>
                <a:gd name="T103" fmla="*/ 480 h 548"/>
                <a:gd name="T104" fmla="*/ 664 w 972"/>
                <a:gd name="T105" fmla="*/ 458 h 548"/>
                <a:gd name="T106" fmla="*/ 962 w 972"/>
                <a:gd name="T107" fmla="*/ 3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8" y="538"/>
                  </a:lnTo>
                  <a:lnTo>
                    <a:pt x="426" y="548"/>
                  </a:lnTo>
                  <a:lnTo>
                    <a:pt x="464" y="548"/>
                  </a:lnTo>
                  <a:lnTo>
                    <a:pt x="464" y="548"/>
                  </a:lnTo>
                  <a:lnTo>
                    <a:pt x="466" y="532"/>
                  </a:lnTo>
                  <a:lnTo>
                    <a:pt x="468" y="518"/>
                  </a:lnTo>
                  <a:lnTo>
                    <a:pt x="474" y="504"/>
                  </a:lnTo>
                  <a:lnTo>
                    <a:pt x="482" y="490"/>
                  </a:lnTo>
                  <a:lnTo>
                    <a:pt x="492" y="478"/>
                  </a:lnTo>
                  <a:lnTo>
                    <a:pt x="504" y="468"/>
                  </a:lnTo>
                  <a:lnTo>
                    <a:pt x="516" y="460"/>
                  </a:lnTo>
                  <a:lnTo>
                    <a:pt x="532" y="454"/>
                  </a:lnTo>
                  <a:lnTo>
                    <a:pt x="532" y="454"/>
                  </a:lnTo>
                  <a:lnTo>
                    <a:pt x="550" y="450"/>
                  </a:lnTo>
                  <a:lnTo>
                    <a:pt x="570" y="450"/>
                  </a:lnTo>
                  <a:lnTo>
                    <a:pt x="588" y="454"/>
                  </a:lnTo>
                  <a:lnTo>
                    <a:pt x="606" y="460"/>
                  </a:lnTo>
                  <a:lnTo>
                    <a:pt x="622" y="470"/>
                  </a:lnTo>
                  <a:lnTo>
                    <a:pt x="634" y="482"/>
                  </a:lnTo>
                  <a:lnTo>
                    <a:pt x="646" y="498"/>
                  </a:lnTo>
                  <a:lnTo>
                    <a:pt x="654" y="516"/>
                  </a:lnTo>
                  <a:lnTo>
                    <a:pt x="654" y="516"/>
                  </a:lnTo>
                  <a:lnTo>
                    <a:pt x="658" y="532"/>
                  </a:lnTo>
                  <a:lnTo>
                    <a:pt x="658" y="548"/>
                  </a:lnTo>
                  <a:lnTo>
                    <a:pt x="696" y="548"/>
                  </a:lnTo>
                  <a:lnTo>
                    <a:pt x="696" y="548"/>
                  </a:lnTo>
                  <a:lnTo>
                    <a:pt x="694" y="526"/>
                  </a:lnTo>
                  <a:lnTo>
                    <a:pt x="690" y="504"/>
                  </a:lnTo>
                  <a:lnTo>
                    <a:pt x="690" y="504"/>
                  </a:lnTo>
                  <a:lnTo>
                    <a:pt x="686" y="492"/>
                  </a:lnTo>
                  <a:lnTo>
                    <a:pt x="680" y="480"/>
                  </a:lnTo>
                  <a:lnTo>
                    <a:pt x="672" y="470"/>
                  </a:lnTo>
                  <a:lnTo>
                    <a:pt x="664" y="458"/>
                  </a:lnTo>
                  <a:lnTo>
                    <a:pt x="736" y="376"/>
                  </a:lnTo>
                  <a:lnTo>
                    <a:pt x="962" y="360"/>
                  </a:lnTo>
                  <a:close/>
                </a:path>
              </a:pathLst>
            </a:custGeom>
            <a:solidFill>
              <a:srgbClr val="FEFFFF">
                <a:alpha val="7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BE87724B-E31D-4C7E-BE40-5F8F11C50DEF}" type="datetimeFigureOut">
              <a:rPr lang="en-GB" smtClean="0">
                <a:solidFill>
                  <a:prstClr val="black">
                    <a:tint val="75000"/>
                  </a:prstClr>
                </a:solidFill>
              </a:rPr>
              <a:pPr/>
              <a:t>04/05/2026</a:t>
            </a:fld>
            <a:endParaRPr lang="en-GB">
              <a:solidFill>
                <a:prstClr val="black">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236887DF-6DA1-48A1-A910-8A2B2F3C21CD}"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9" name="Group 218"/>
          <p:cNvGrpSpPr/>
          <p:nvPr/>
        </p:nvGrpSpPr>
        <p:grpSpPr>
          <a:xfrm>
            <a:off x="6558164" y="66319"/>
            <a:ext cx="2575511" cy="6797067"/>
            <a:chOff x="6558164" y="66319"/>
            <a:chExt cx="2575511" cy="6797067"/>
          </a:xfrm>
        </p:grpSpPr>
        <p:grpSp>
          <p:nvGrpSpPr>
            <p:cNvPr id="220" name="Group 62"/>
            <p:cNvGrpSpPr/>
            <p:nvPr/>
          </p:nvGrpSpPr>
          <p:grpSpPr>
            <a:xfrm>
              <a:off x="6924386" y="66319"/>
              <a:ext cx="2173634" cy="6673398"/>
              <a:chOff x="6924386" y="66319"/>
              <a:chExt cx="2173634" cy="6673398"/>
            </a:xfrm>
          </p:grpSpPr>
          <p:grpSp>
            <p:nvGrpSpPr>
              <p:cNvPr id="224" name="Group 44"/>
              <p:cNvGrpSpPr/>
              <p:nvPr/>
            </p:nvGrpSpPr>
            <p:grpSpPr>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p:spPr>
              <p:txBody>
                <a:bodyPr vert="horz" wrap="square" lIns="91440" tIns="45720" rIns="91440" bIns="45720" numCol="1" anchor="t" anchorCtr="0" compatLnSpc="1">
                  <a:prstTxWarp prst="textNoShape">
                    <a:avLst/>
                  </a:prstTxWarp>
                </a:bodyPr>
                <a:lstStyle/>
                <a:p>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p:spPr>
              <p:txBody>
                <a:bodyPr vert="horz" wrap="square" lIns="91440" tIns="45720" rIns="91440" bIns="45720" numCol="1" anchor="t" anchorCtr="0" compatLnSpc="1">
                  <a:prstTxWarp prst="textNoShape">
                    <a:avLst/>
                  </a:prstTxWarp>
                </a:bodyPr>
                <a:lstStyle/>
                <a:p>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50"/>
              <p:cNvGrpSpPr/>
              <p:nvPr/>
            </p:nvGrpSpPr>
            <p:grpSpPr>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28" name="Freeform 53"/>
                <p:cNvSpPr>
                  <a:spLocks noChangeAspect="1"/>
                </p:cNvSpPr>
                <p:nvPr/>
              </p:nvSpPr>
              <p:spPr bwMode="auto">
                <a:xfrm rot="1160251">
                  <a:off x="8324628" y="3308607"/>
                  <a:ext cx="491754" cy="561254"/>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30" name="Freeform 53"/>
                <p:cNvSpPr>
                  <a:spLocks noChangeAspect="1"/>
                </p:cNvSpPr>
                <p:nvPr/>
              </p:nvSpPr>
              <p:spPr bwMode="auto">
                <a:xfrm rot="20991253">
                  <a:off x="8713407" y="888239"/>
                  <a:ext cx="384613" cy="438971"/>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6" name="Group 56"/>
              <p:cNvGrpSpPr/>
              <p:nvPr/>
            </p:nvGrpSpPr>
            <p:grpSpPr>
              <a:xfrm>
                <a:off x="7564131" y="154734"/>
                <a:ext cx="1470366" cy="5948886"/>
                <a:chOff x="7564131" y="154734"/>
                <a:chExt cx="1470366" cy="5948886"/>
              </a:xfrm>
            </p:grpSpPr>
            <p:sp>
              <p:nvSpPr>
                <p:cNvPr id="227" name="Freeform 69"/>
                <p:cNvSpPr>
                  <a:spLocks noChangeAspect="1" noEditPoints="1"/>
                </p:cNvSpPr>
                <p:nvPr/>
              </p:nvSpPr>
              <p:spPr bwMode="auto">
                <a:xfrm rot="474405">
                  <a:off x="8001987" y="4921668"/>
                  <a:ext cx="1032510" cy="1181952"/>
                </a:xfrm>
                <a:custGeom>
                  <a:avLst/>
                  <a:gdLst>
                    <a:gd name="T0" fmla="*/ 658 w 760"/>
                    <a:gd name="T1" fmla="*/ 586 h 870"/>
                    <a:gd name="T2" fmla="*/ 728 w 760"/>
                    <a:gd name="T3" fmla="*/ 526 h 870"/>
                    <a:gd name="T4" fmla="*/ 560 w 760"/>
                    <a:gd name="T5" fmla="*/ 466 h 870"/>
                    <a:gd name="T6" fmla="*/ 502 w 760"/>
                    <a:gd name="T7" fmla="*/ 436 h 870"/>
                    <a:gd name="T8" fmla="*/ 560 w 760"/>
                    <a:gd name="T9" fmla="*/ 406 h 870"/>
                    <a:gd name="T10" fmla="*/ 728 w 760"/>
                    <a:gd name="T11" fmla="*/ 346 h 870"/>
                    <a:gd name="T12" fmla="*/ 662 w 760"/>
                    <a:gd name="T13" fmla="*/ 286 h 870"/>
                    <a:gd name="T14" fmla="*/ 688 w 760"/>
                    <a:gd name="T15" fmla="*/ 272 h 870"/>
                    <a:gd name="T16" fmla="*/ 674 w 760"/>
                    <a:gd name="T17" fmla="*/ 256 h 870"/>
                    <a:gd name="T18" fmla="*/ 648 w 760"/>
                    <a:gd name="T19" fmla="*/ 270 h 870"/>
                    <a:gd name="T20" fmla="*/ 632 w 760"/>
                    <a:gd name="T21" fmla="*/ 178 h 870"/>
                    <a:gd name="T22" fmla="*/ 496 w 760"/>
                    <a:gd name="T23" fmla="*/ 296 h 870"/>
                    <a:gd name="T24" fmla="*/ 442 w 760"/>
                    <a:gd name="T25" fmla="*/ 336 h 870"/>
                    <a:gd name="T26" fmla="*/ 444 w 760"/>
                    <a:gd name="T27" fmla="*/ 266 h 870"/>
                    <a:gd name="T28" fmla="*/ 476 w 760"/>
                    <a:gd name="T29" fmla="*/ 90 h 870"/>
                    <a:gd name="T30" fmla="*/ 392 w 760"/>
                    <a:gd name="T31" fmla="*/ 116 h 870"/>
                    <a:gd name="T32" fmla="*/ 392 w 760"/>
                    <a:gd name="T33" fmla="*/ 86 h 870"/>
                    <a:gd name="T34" fmla="*/ 372 w 760"/>
                    <a:gd name="T35" fmla="*/ 90 h 870"/>
                    <a:gd name="T36" fmla="*/ 372 w 760"/>
                    <a:gd name="T37" fmla="*/ 120 h 870"/>
                    <a:gd name="T38" fmla="*/ 282 w 760"/>
                    <a:gd name="T39" fmla="*/ 90 h 870"/>
                    <a:gd name="T40" fmla="*/ 316 w 760"/>
                    <a:gd name="T41" fmla="*/ 266 h 870"/>
                    <a:gd name="T42" fmla="*/ 322 w 760"/>
                    <a:gd name="T43" fmla="*/ 336 h 870"/>
                    <a:gd name="T44" fmla="*/ 264 w 760"/>
                    <a:gd name="T45" fmla="*/ 296 h 870"/>
                    <a:gd name="T46" fmla="*/ 128 w 760"/>
                    <a:gd name="T47" fmla="*/ 178 h 870"/>
                    <a:gd name="T48" fmla="*/ 110 w 760"/>
                    <a:gd name="T49" fmla="*/ 266 h 870"/>
                    <a:gd name="T50" fmla="*/ 84 w 760"/>
                    <a:gd name="T51" fmla="*/ 252 h 870"/>
                    <a:gd name="T52" fmla="*/ 76 w 760"/>
                    <a:gd name="T53" fmla="*/ 270 h 870"/>
                    <a:gd name="T54" fmla="*/ 102 w 760"/>
                    <a:gd name="T55" fmla="*/ 286 h 870"/>
                    <a:gd name="T56" fmla="*/ 30 w 760"/>
                    <a:gd name="T57" fmla="*/ 346 h 870"/>
                    <a:gd name="T58" fmla="*/ 200 w 760"/>
                    <a:gd name="T59" fmla="*/ 406 h 870"/>
                    <a:gd name="T60" fmla="*/ 262 w 760"/>
                    <a:gd name="T61" fmla="*/ 436 h 870"/>
                    <a:gd name="T62" fmla="*/ 200 w 760"/>
                    <a:gd name="T63" fmla="*/ 466 h 870"/>
                    <a:gd name="T64" fmla="*/ 30 w 760"/>
                    <a:gd name="T65" fmla="*/ 526 h 870"/>
                    <a:gd name="T66" fmla="*/ 98 w 760"/>
                    <a:gd name="T67" fmla="*/ 586 h 870"/>
                    <a:gd name="T68" fmla="*/ 72 w 760"/>
                    <a:gd name="T69" fmla="*/ 600 h 870"/>
                    <a:gd name="T70" fmla="*/ 84 w 760"/>
                    <a:gd name="T71" fmla="*/ 616 h 870"/>
                    <a:gd name="T72" fmla="*/ 110 w 760"/>
                    <a:gd name="T73" fmla="*/ 602 h 870"/>
                    <a:gd name="T74" fmla="*/ 128 w 760"/>
                    <a:gd name="T75" fmla="*/ 694 h 870"/>
                    <a:gd name="T76" fmla="*/ 264 w 760"/>
                    <a:gd name="T77" fmla="*/ 576 h 870"/>
                    <a:gd name="T78" fmla="*/ 322 w 760"/>
                    <a:gd name="T79" fmla="*/ 536 h 870"/>
                    <a:gd name="T80" fmla="*/ 316 w 760"/>
                    <a:gd name="T81" fmla="*/ 606 h 870"/>
                    <a:gd name="T82" fmla="*/ 282 w 760"/>
                    <a:gd name="T83" fmla="*/ 782 h 870"/>
                    <a:gd name="T84" fmla="*/ 368 w 760"/>
                    <a:gd name="T85" fmla="*/ 754 h 870"/>
                    <a:gd name="T86" fmla="*/ 368 w 760"/>
                    <a:gd name="T87" fmla="*/ 784 h 870"/>
                    <a:gd name="T88" fmla="*/ 388 w 760"/>
                    <a:gd name="T89" fmla="*/ 780 h 870"/>
                    <a:gd name="T90" fmla="*/ 388 w 760"/>
                    <a:gd name="T91" fmla="*/ 752 h 870"/>
                    <a:gd name="T92" fmla="*/ 476 w 760"/>
                    <a:gd name="T93" fmla="*/ 782 h 870"/>
                    <a:gd name="T94" fmla="*/ 444 w 760"/>
                    <a:gd name="T95" fmla="*/ 606 h 870"/>
                    <a:gd name="T96" fmla="*/ 442 w 760"/>
                    <a:gd name="T97" fmla="*/ 536 h 870"/>
                    <a:gd name="T98" fmla="*/ 496 w 760"/>
                    <a:gd name="T99" fmla="*/ 576 h 870"/>
                    <a:gd name="T100" fmla="*/ 632 w 760"/>
                    <a:gd name="T101" fmla="*/ 694 h 870"/>
                    <a:gd name="T102" fmla="*/ 650 w 760"/>
                    <a:gd name="T103" fmla="*/ 606 h 870"/>
                    <a:gd name="T104" fmla="*/ 676 w 760"/>
                    <a:gd name="T105" fmla="*/ 620 h 870"/>
                    <a:gd name="T106" fmla="*/ 682 w 760"/>
                    <a:gd name="T107" fmla="*/ 602 h 870"/>
                    <a:gd name="T108" fmla="*/ 346 w 760"/>
                    <a:gd name="T109" fmla="*/ 496 h 870"/>
                    <a:gd name="T110" fmla="*/ 418 w 760"/>
                    <a:gd name="T111" fmla="*/ 37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73"/>
                <p:cNvSpPr>
                  <a:spLocks noChangeAspect="1" noEditPoints="1"/>
                </p:cNvSpPr>
                <p:nvPr/>
              </p:nvSpPr>
              <p:spPr bwMode="auto">
                <a:xfrm rot="20414437">
                  <a:off x="7564131" y="154734"/>
                  <a:ext cx="722936" cy="825205"/>
                </a:xfrm>
                <a:custGeom>
                  <a:avLst/>
                  <a:gdLst>
                    <a:gd name="T0" fmla="*/ 678 w 820"/>
                    <a:gd name="T1" fmla="*/ 610 h 936"/>
                    <a:gd name="T2" fmla="*/ 656 w 820"/>
                    <a:gd name="T3" fmla="*/ 598 h 936"/>
                    <a:gd name="T4" fmla="*/ 514 w 820"/>
                    <a:gd name="T5" fmla="*/ 512 h 936"/>
                    <a:gd name="T6" fmla="*/ 522 w 820"/>
                    <a:gd name="T7" fmla="*/ 468 h 936"/>
                    <a:gd name="T8" fmla="*/ 564 w 820"/>
                    <a:gd name="T9" fmla="*/ 414 h 936"/>
                    <a:gd name="T10" fmla="*/ 684 w 820"/>
                    <a:gd name="T11" fmla="*/ 324 h 936"/>
                    <a:gd name="T12" fmla="*/ 736 w 820"/>
                    <a:gd name="T13" fmla="*/ 292 h 936"/>
                    <a:gd name="T14" fmla="*/ 744 w 820"/>
                    <a:gd name="T15" fmla="*/ 196 h 936"/>
                    <a:gd name="T16" fmla="*/ 696 w 820"/>
                    <a:gd name="T17" fmla="*/ 198 h 936"/>
                    <a:gd name="T18" fmla="*/ 536 w 820"/>
                    <a:gd name="T19" fmla="*/ 364 h 936"/>
                    <a:gd name="T20" fmla="*/ 486 w 820"/>
                    <a:gd name="T21" fmla="*/ 384 h 936"/>
                    <a:gd name="T22" fmla="*/ 428 w 820"/>
                    <a:gd name="T23" fmla="*/ 356 h 936"/>
                    <a:gd name="T24" fmla="*/ 508 w 820"/>
                    <a:gd name="T25" fmla="*/ 92 h 936"/>
                    <a:gd name="T26" fmla="*/ 486 w 820"/>
                    <a:gd name="T27" fmla="*/ 50 h 936"/>
                    <a:gd name="T28" fmla="*/ 404 w 820"/>
                    <a:gd name="T29" fmla="*/ 0 h 936"/>
                    <a:gd name="T30" fmla="*/ 402 w 820"/>
                    <a:gd name="T31" fmla="*/ 120 h 936"/>
                    <a:gd name="T32" fmla="*/ 400 w 820"/>
                    <a:gd name="T33" fmla="*/ 184 h 936"/>
                    <a:gd name="T34" fmla="*/ 398 w 820"/>
                    <a:gd name="T35" fmla="*/ 356 h 936"/>
                    <a:gd name="T36" fmla="*/ 340 w 820"/>
                    <a:gd name="T37" fmla="*/ 382 h 936"/>
                    <a:gd name="T38" fmla="*/ 168 w 820"/>
                    <a:gd name="T39" fmla="*/ 312 h 936"/>
                    <a:gd name="T40" fmla="*/ 112 w 820"/>
                    <a:gd name="T41" fmla="*/ 280 h 936"/>
                    <a:gd name="T42" fmla="*/ 10 w 820"/>
                    <a:gd name="T43" fmla="*/ 224 h 936"/>
                    <a:gd name="T44" fmla="*/ 10 w 820"/>
                    <a:gd name="T45" fmla="*/ 324 h 936"/>
                    <a:gd name="T46" fmla="*/ 36 w 820"/>
                    <a:gd name="T47" fmla="*/ 364 h 936"/>
                    <a:gd name="T48" fmla="*/ 266 w 820"/>
                    <a:gd name="T49" fmla="*/ 398 h 936"/>
                    <a:gd name="T50" fmla="*/ 302 w 820"/>
                    <a:gd name="T51" fmla="*/ 468 h 936"/>
                    <a:gd name="T52" fmla="*/ 264 w 820"/>
                    <a:gd name="T53" fmla="*/ 532 h 936"/>
                    <a:gd name="T54" fmla="*/ 34 w 820"/>
                    <a:gd name="T55" fmla="*/ 580 h 936"/>
                    <a:gd name="T56" fmla="*/ 8 w 820"/>
                    <a:gd name="T57" fmla="*/ 620 h 936"/>
                    <a:gd name="T58" fmla="*/ 96 w 820"/>
                    <a:gd name="T59" fmla="*/ 658 h 936"/>
                    <a:gd name="T60" fmla="*/ 152 w 820"/>
                    <a:gd name="T61" fmla="*/ 628 h 936"/>
                    <a:gd name="T62" fmla="*/ 174 w 820"/>
                    <a:gd name="T63" fmla="*/ 616 h 936"/>
                    <a:gd name="T64" fmla="*/ 324 w 820"/>
                    <a:gd name="T65" fmla="*/ 532 h 936"/>
                    <a:gd name="T66" fmla="*/ 392 w 820"/>
                    <a:gd name="T67" fmla="*/ 574 h 936"/>
                    <a:gd name="T68" fmla="*/ 312 w 820"/>
                    <a:gd name="T69" fmla="*/ 842 h 936"/>
                    <a:gd name="T70" fmla="*/ 334 w 820"/>
                    <a:gd name="T71" fmla="*/ 884 h 936"/>
                    <a:gd name="T72" fmla="*/ 416 w 820"/>
                    <a:gd name="T73" fmla="*/ 936 h 936"/>
                    <a:gd name="T74" fmla="*/ 420 w 820"/>
                    <a:gd name="T75" fmla="*/ 814 h 936"/>
                    <a:gd name="T76" fmla="*/ 420 w 820"/>
                    <a:gd name="T77" fmla="*/ 750 h 936"/>
                    <a:gd name="T78" fmla="*/ 424 w 820"/>
                    <a:gd name="T79" fmla="*/ 576 h 936"/>
                    <a:gd name="T80" fmla="*/ 482 w 820"/>
                    <a:gd name="T81" fmla="*/ 552 h 936"/>
                    <a:gd name="T82" fmla="*/ 652 w 820"/>
                    <a:gd name="T83" fmla="*/ 622 h 936"/>
                    <a:gd name="T84" fmla="*/ 708 w 820"/>
                    <a:gd name="T85" fmla="*/ 654 h 936"/>
                    <a:gd name="T86" fmla="*/ 812 w 820"/>
                    <a:gd name="T87" fmla="*/ 710 h 936"/>
                    <a:gd name="T88" fmla="*/ 412 w 820"/>
                    <a:gd name="T89" fmla="*/ 546 h 936"/>
                    <a:gd name="T90" fmla="*/ 368 w 820"/>
                    <a:gd name="T91" fmla="*/ 532 h 936"/>
                    <a:gd name="T92" fmla="*/ 336 w 820"/>
                    <a:gd name="T93" fmla="*/ 482 h 936"/>
                    <a:gd name="T94" fmla="*/ 340 w 820"/>
                    <a:gd name="T95" fmla="*/ 436 h 936"/>
                    <a:gd name="T96" fmla="*/ 382 w 820"/>
                    <a:gd name="T97" fmla="*/ 394 h 936"/>
                    <a:gd name="T98" fmla="*/ 428 w 820"/>
                    <a:gd name="T99" fmla="*/ 390 h 936"/>
                    <a:gd name="T100" fmla="*/ 478 w 820"/>
                    <a:gd name="T101" fmla="*/ 424 h 936"/>
                    <a:gd name="T102" fmla="*/ 490 w 820"/>
                    <a:gd name="T103" fmla="*/ 468 h 936"/>
                    <a:gd name="T104" fmla="*/ 468 w 820"/>
                    <a:gd name="T105" fmla="*/ 522 h 936"/>
                    <a:gd name="T106" fmla="*/ 412 w 820"/>
                    <a:gd name="T107" fmla="*/ 5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14" y="512"/>
                      </a:lnTo>
                      <a:lnTo>
                        <a:pt x="520" y="490"/>
                      </a:lnTo>
                      <a:lnTo>
                        <a:pt x="522" y="478"/>
                      </a:lnTo>
                      <a:lnTo>
                        <a:pt x="522" y="46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10" y="424"/>
                      </a:lnTo>
                      <a:lnTo>
                        <a:pt x="304" y="446"/>
                      </a:lnTo>
                      <a:lnTo>
                        <a:pt x="302" y="468"/>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4" y="468"/>
                      </a:lnTo>
                      <a:lnTo>
                        <a:pt x="336" y="452"/>
                      </a:lnTo>
                      <a:lnTo>
                        <a:pt x="340" y="436"/>
                      </a:lnTo>
                      <a:lnTo>
                        <a:pt x="348" y="424"/>
                      </a:lnTo>
                      <a:lnTo>
                        <a:pt x="358" y="412"/>
                      </a:lnTo>
                      <a:lnTo>
                        <a:pt x="368" y="402"/>
                      </a:lnTo>
                      <a:lnTo>
                        <a:pt x="382" y="394"/>
                      </a:lnTo>
                      <a:lnTo>
                        <a:pt x="396" y="390"/>
                      </a:lnTo>
                      <a:lnTo>
                        <a:pt x="412" y="388"/>
                      </a:lnTo>
                      <a:lnTo>
                        <a:pt x="412" y="388"/>
                      </a:lnTo>
                      <a:lnTo>
                        <a:pt x="428" y="390"/>
                      </a:lnTo>
                      <a:lnTo>
                        <a:pt x="442" y="394"/>
                      </a:lnTo>
                      <a:lnTo>
                        <a:pt x="456" y="402"/>
                      </a:lnTo>
                      <a:lnTo>
                        <a:pt x="468" y="412"/>
                      </a:lnTo>
                      <a:lnTo>
                        <a:pt x="478" y="424"/>
                      </a:lnTo>
                      <a:lnTo>
                        <a:pt x="484" y="436"/>
                      </a:lnTo>
                      <a:lnTo>
                        <a:pt x="490" y="452"/>
                      </a:lnTo>
                      <a:lnTo>
                        <a:pt x="490" y="468"/>
                      </a:lnTo>
                      <a:lnTo>
                        <a:pt x="490" y="468"/>
                      </a:lnTo>
                      <a:lnTo>
                        <a:pt x="490" y="482"/>
                      </a:lnTo>
                      <a:lnTo>
                        <a:pt x="484" y="498"/>
                      </a:lnTo>
                      <a:lnTo>
                        <a:pt x="478" y="510"/>
                      </a:lnTo>
                      <a:lnTo>
                        <a:pt x="468" y="522"/>
                      </a:lnTo>
                      <a:lnTo>
                        <a:pt x="456" y="532"/>
                      </a:lnTo>
                      <a:lnTo>
                        <a:pt x="442" y="540"/>
                      </a:lnTo>
                      <a:lnTo>
                        <a:pt x="428" y="544"/>
                      </a:lnTo>
                      <a:lnTo>
                        <a:pt x="412" y="546"/>
                      </a:lnTo>
                      <a:lnTo>
                        <a:pt x="412" y="54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77"/>
                <p:cNvSpPr>
                  <a:spLocks noChangeAspect="1" noEditPoints="1"/>
                </p:cNvSpPr>
                <p:nvPr/>
              </p:nvSpPr>
              <p:spPr bwMode="auto">
                <a:xfrm rot="20957513">
                  <a:off x="7869058" y="3830515"/>
                  <a:ext cx="639682" cy="729516"/>
                </a:xfrm>
                <a:custGeom>
                  <a:avLst/>
                  <a:gdLst>
                    <a:gd name="T0" fmla="*/ 718 w 826"/>
                    <a:gd name="T1" fmla="*/ 634 h 942"/>
                    <a:gd name="T2" fmla="*/ 788 w 826"/>
                    <a:gd name="T3" fmla="*/ 570 h 942"/>
                    <a:gd name="T4" fmla="*/ 542 w 826"/>
                    <a:gd name="T5" fmla="*/ 472 h 942"/>
                    <a:gd name="T6" fmla="*/ 788 w 826"/>
                    <a:gd name="T7" fmla="*/ 376 h 942"/>
                    <a:gd name="T8" fmla="*/ 722 w 826"/>
                    <a:gd name="T9" fmla="*/ 314 h 942"/>
                    <a:gd name="T10" fmla="*/ 748 w 826"/>
                    <a:gd name="T11" fmla="*/ 298 h 942"/>
                    <a:gd name="T12" fmla="*/ 730 w 826"/>
                    <a:gd name="T13" fmla="*/ 276 h 942"/>
                    <a:gd name="T14" fmla="*/ 704 w 826"/>
                    <a:gd name="T15" fmla="*/ 290 h 942"/>
                    <a:gd name="T16" fmla="*/ 684 w 826"/>
                    <a:gd name="T17" fmla="*/ 196 h 942"/>
                    <a:gd name="T18" fmla="*/ 478 w 826"/>
                    <a:gd name="T19" fmla="*/ 360 h 942"/>
                    <a:gd name="T20" fmla="*/ 516 w 826"/>
                    <a:gd name="T21" fmla="*/ 100 h 942"/>
                    <a:gd name="T22" fmla="*/ 430 w 826"/>
                    <a:gd name="T23" fmla="*/ 124 h 942"/>
                    <a:gd name="T24" fmla="*/ 430 w 826"/>
                    <a:gd name="T25" fmla="*/ 94 h 942"/>
                    <a:gd name="T26" fmla="*/ 402 w 826"/>
                    <a:gd name="T27" fmla="*/ 98 h 942"/>
                    <a:gd name="T28" fmla="*/ 400 w 826"/>
                    <a:gd name="T29" fmla="*/ 128 h 942"/>
                    <a:gd name="T30" fmla="*/ 310 w 826"/>
                    <a:gd name="T31" fmla="*/ 100 h 942"/>
                    <a:gd name="T32" fmla="*/ 352 w 826"/>
                    <a:gd name="T33" fmla="*/ 360 h 942"/>
                    <a:gd name="T34" fmla="*/ 142 w 826"/>
                    <a:gd name="T35" fmla="*/ 196 h 942"/>
                    <a:gd name="T36" fmla="*/ 120 w 826"/>
                    <a:gd name="T37" fmla="*/ 284 h 942"/>
                    <a:gd name="T38" fmla="*/ 94 w 826"/>
                    <a:gd name="T39" fmla="*/ 270 h 942"/>
                    <a:gd name="T40" fmla="*/ 84 w 826"/>
                    <a:gd name="T41" fmla="*/ 296 h 942"/>
                    <a:gd name="T42" fmla="*/ 110 w 826"/>
                    <a:gd name="T43" fmla="*/ 312 h 942"/>
                    <a:gd name="T44" fmla="*/ 40 w 826"/>
                    <a:gd name="T45" fmla="*/ 376 h 942"/>
                    <a:gd name="T46" fmla="*/ 290 w 826"/>
                    <a:gd name="T47" fmla="*/ 472 h 942"/>
                    <a:gd name="T48" fmla="*/ 40 w 826"/>
                    <a:gd name="T49" fmla="*/ 570 h 942"/>
                    <a:gd name="T50" fmla="*/ 104 w 826"/>
                    <a:gd name="T51" fmla="*/ 632 h 942"/>
                    <a:gd name="T52" fmla="*/ 80 w 826"/>
                    <a:gd name="T53" fmla="*/ 648 h 942"/>
                    <a:gd name="T54" fmla="*/ 96 w 826"/>
                    <a:gd name="T55" fmla="*/ 670 h 942"/>
                    <a:gd name="T56" fmla="*/ 122 w 826"/>
                    <a:gd name="T57" fmla="*/ 656 h 942"/>
                    <a:gd name="T58" fmla="*/ 142 w 826"/>
                    <a:gd name="T59" fmla="*/ 748 h 942"/>
                    <a:gd name="T60" fmla="*/ 352 w 826"/>
                    <a:gd name="T61" fmla="*/ 584 h 942"/>
                    <a:gd name="T62" fmla="*/ 310 w 826"/>
                    <a:gd name="T63" fmla="*/ 846 h 942"/>
                    <a:gd name="T64" fmla="*/ 396 w 826"/>
                    <a:gd name="T65" fmla="*/ 820 h 942"/>
                    <a:gd name="T66" fmla="*/ 398 w 826"/>
                    <a:gd name="T67" fmla="*/ 850 h 942"/>
                    <a:gd name="T68" fmla="*/ 426 w 826"/>
                    <a:gd name="T69" fmla="*/ 846 h 942"/>
                    <a:gd name="T70" fmla="*/ 426 w 826"/>
                    <a:gd name="T71" fmla="*/ 816 h 942"/>
                    <a:gd name="T72" fmla="*/ 516 w 826"/>
                    <a:gd name="T73" fmla="*/ 844 h 942"/>
                    <a:gd name="T74" fmla="*/ 478 w 826"/>
                    <a:gd name="T75" fmla="*/ 584 h 942"/>
                    <a:gd name="T76" fmla="*/ 684 w 826"/>
                    <a:gd name="T77" fmla="*/ 748 h 942"/>
                    <a:gd name="T78" fmla="*/ 706 w 826"/>
                    <a:gd name="T79" fmla="*/ 660 h 942"/>
                    <a:gd name="T80" fmla="*/ 732 w 826"/>
                    <a:gd name="T81" fmla="*/ 674 h 942"/>
                    <a:gd name="T82" fmla="*/ 742 w 826"/>
                    <a:gd name="T83" fmla="*/ 648 h 942"/>
                    <a:gd name="T84" fmla="*/ 376 w 826"/>
                    <a:gd name="T85" fmla="*/ 544 h 942"/>
                    <a:gd name="T86" fmla="*/ 456 w 826"/>
                    <a:gd name="T87" fmla="*/ 40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a:solidFill>
                    <a:srgbClr val="FEFFFF">
                      <a:alpha val="26000"/>
                    </a:srgbClr>
                  </a:solidFill>
                </a:ln>
                <a:effectLst/>
              </p:spPr>
              <p:txBody>
                <a:bodyPr vert="horz" wrap="square" lIns="91440" tIns="45720" rIns="91440" bIns="45720" numCol="1" anchor="t" anchorCtr="0" compatLnSpc="1">
                  <a:prstTxWarp prst="textNoShape">
                    <a:avLst/>
                  </a:prstTxWarp>
                </a:bodyPr>
                <a:lstStyle/>
                <a:p>
                  <a:endParaRPr lang="en-US"/>
                </a:p>
              </p:txBody>
            </p:sp>
            <p:sp>
              <p:nvSpPr>
                <p:cNvPr id="230" name="Freeform 81"/>
                <p:cNvSpPr>
                  <a:spLocks noChangeAspect="1" noEditPoints="1"/>
                </p:cNvSpPr>
                <p:nvPr/>
              </p:nvSpPr>
              <p:spPr bwMode="auto">
                <a:xfrm rot="924218">
                  <a:off x="8027251" y="1799143"/>
                  <a:ext cx="766532" cy="869062"/>
                </a:xfrm>
                <a:custGeom>
                  <a:avLst/>
                  <a:gdLst>
                    <a:gd name="T0" fmla="*/ 546 w 628"/>
                    <a:gd name="T1" fmla="*/ 480 h 712"/>
                    <a:gd name="T2" fmla="*/ 598 w 628"/>
                    <a:gd name="T3" fmla="*/ 430 h 712"/>
                    <a:gd name="T4" fmla="*/ 400 w 628"/>
                    <a:gd name="T5" fmla="*/ 374 h 712"/>
                    <a:gd name="T6" fmla="*/ 402 w 628"/>
                    <a:gd name="T7" fmla="*/ 354 h 712"/>
                    <a:gd name="T8" fmla="*/ 508 w 628"/>
                    <a:gd name="T9" fmla="*/ 254 h 712"/>
                    <a:gd name="T10" fmla="*/ 524 w 628"/>
                    <a:gd name="T11" fmla="*/ 246 h 712"/>
                    <a:gd name="T12" fmla="*/ 620 w 628"/>
                    <a:gd name="T13" fmla="*/ 236 h 712"/>
                    <a:gd name="T14" fmla="*/ 620 w 628"/>
                    <a:gd name="T15" fmla="*/ 170 h 712"/>
                    <a:gd name="T16" fmla="*/ 558 w 628"/>
                    <a:gd name="T17" fmla="*/ 144 h 712"/>
                    <a:gd name="T18" fmla="*/ 532 w 628"/>
                    <a:gd name="T19" fmla="*/ 148 h 712"/>
                    <a:gd name="T20" fmla="*/ 450 w 628"/>
                    <a:gd name="T21" fmla="*/ 264 h 712"/>
                    <a:gd name="T22" fmla="*/ 360 w 628"/>
                    <a:gd name="T23" fmla="*/ 278 h 712"/>
                    <a:gd name="T24" fmla="*/ 324 w 628"/>
                    <a:gd name="T25" fmla="*/ 136 h 712"/>
                    <a:gd name="T26" fmla="*/ 324 w 628"/>
                    <a:gd name="T27" fmla="*/ 118 h 712"/>
                    <a:gd name="T28" fmla="*/ 366 w 628"/>
                    <a:gd name="T29" fmla="*/ 30 h 712"/>
                    <a:gd name="T30" fmla="*/ 308 w 628"/>
                    <a:gd name="T31" fmla="*/ 0 h 712"/>
                    <a:gd name="T32" fmla="*/ 254 w 628"/>
                    <a:gd name="T33" fmla="*/ 36 h 712"/>
                    <a:gd name="T34" fmla="*/ 244 w 628"/>
                    <a:gd name="T35" fmla="*/ 62 h 712"/>
                    <a:gd name="T36" fmla="*/ 304 w 628"/>
                    <a:gd name="T37" fmla="*/ 190 h 712"/>
                    <a:gd name="T38" fmla="*/ 272 w 628"/>
                    <a:gd name="T39" fmla="*/ 278 h 712"/>
                    <a:gd name="T40" fmla="*/ 130 w 628"/>
                    <a:gd name="T41" fmla="*/ 234 h 712"/>
                    <a:gd name="T42" fmla="*/ 114 w 628"/>
                    <a:gd name="T43" fmla="*/ 226 h 712"/>
                    <a:gd name="T44" fmla="*/ 58 w 628"/>
                    <a:gd name="T45" fmla="*/ 146 h 712"/>
                    <a:gd name="T46" fmla="*/ 0 w 628"/>
                    <a:gd name="T47" fmla="*/ 180 h 712"/>
                    <a:gd name="T48" fmla="*/ 8 w 628"/>
                    <a:gd name="T49" fmla="*/ 246 h 712"/>
                    <a:gd name="T50" fmla="*/ 26 w 628"/>
                    <a:gd name="T51" fmla="*/ 268 h 712"/>
                    <a:gd name="T52" fmla="*/ 166 w 628"/>
                    <a:gd name="T53" fmla="*/ 280 h 712"/>
                    <a:gd name="T54" fmla="*/ 228 w 628"/>
                    <a:gd name="T55" fmla="*/ 354 h 712"/>
                    <a:gd name="T56" fmla="*/ 162 w 628"/>
                    <a:gd name="T57" fmla="*/ 426 h 712"/>
                    <a:gd name="T58" fmla="*/ 26 w 628"/>
                    <a:gd name="T59" fmla="*/ 440 h 712"/>
                    <a:gd name="T60" fmla="*/ 8 w 628"/>
                    <a:gd name="T61" fmla="*/ 462 h 712"/>
                    <a:gd name="T62" fmla="*/ 0 w 628"/>
                    <a:gd name="T63" fmla="*/ 526 h 712"/>
                    <a:gd name="T64" fmla="*/ 58 w 628"/>
                    <a:gd name="T65" fmla="*/ 562 h 712"/>
                    <a:gd name="T66" fmla="*/ 114 w 628"/>
                    <a:gd name="T67" fmla="*/ 478 h 712"/>
                    <a:gd name="T68" fmla="*/ 132 w 628"/>
                    <a:gd name="T69" fmla="*/ 468 h 712"/>
                    <a:gd name="T70" fmla="*/ 256 w 628"/>
                    <a:gd name="T71" fmla="*/ 418 h 712"/>
                    <a:gd name="T72" fmla="*/ 300 w 628"/>
                    <a:gd name="T73" fmla="*/ 522 h 712"/>
                    <a:gd name="T74" fmla="*/ 244 w 628"/>
                    <a:gd name="T75" fmla="*/ 646 h 712"/>
                    <a:gd name="T76" fmla="*/ 254 w 628"/>
                    <a:gd name="T77" fmla="*/ 672 h 712"/>
                    <a:gd name="T78" fmla="*/ 304 w 628"/>
                    <a:gd name="T79" fmla="*/ 712 h 712"/>
                    <a:gd name="T80" fmla="*/ 366 w 628"/>
                    <a:gd name="T81" fmla="*/ 678 h 712"/>
                    <a:gd name="T82" fmla="*/ 322 w 628"/>
                    <a:gd name="T83" fmla="*/ 588 h 712"/>
                    <a:gd name="T84" fmla="*/ 322 w 628"/>
                    <a:gd name="T85" fmla="*/ 568 h 712"/>
                    <a:gd name="T86" fmla="*/ 340 w 628"/>
                    <a:gd name="T87" fmla="*/ 438 h 712"/>
                    <a:gd name="T88" fmla="*/ 452 w 628"/>
                    <a:gd name="T89" fmla="*/ 448 h 712"/>
                    <a:gd name="T90" fmla="*/ 532 w 628"/>
                    <a:gd name="T91" fmla="*/ 560 h 712"/>
                    <a:gd name="T92" fmla="*/ 558 w 628"/>
                    <a:gd name="T93" fmla="*/ 564 h 712"/>
                    <a:gd name="T94" fmla="*/ 618 w 628"/>
                    <a:gd name="T95" fmla="*/ 540 h 712"/>
                    <a:gd name="T96" fmla="*/ 620 w 628"/>
                    <a:gd name="T97" fmla="*/ 470 h 712"/>
                    <a:gd name="T98" fmla="*/ 304 w 628"/>
                    <a:gd name="T99" fmla="*/ 408 h 712"/>
                    <a:gd name="T100" fmla="*/ 276 w 628"/>
                    <a:gd name="T101" fmla="*/ 394 h 712"/>
                    <a:gd name="T102" fmla="*/ 260 w 628"/>
                    <a:gd name="T103" fmla="*/ 364 h 712"/>
                    <a:gd name="T104" fmla="*/ 260 w 628"/>
                    <a:gd name="T105" fmla="*/ 342 h 712"/>
                    <a:gd name="T106" fmla="*/ 276 w 628"/>
                    <a:gd name="T107" fmla="*/ 314 h 712"/>
                    <a:gd name="T108" fmla="*/ 304 w 628"/>
                    <a:gd name="T109" fmla="*/ 300 h 712"/>
                    <a:gd name="T110" fmla="*/ 326 w 628"/>
                    <a:gd name="T111" fmla="*/ 300 h 712"/>
                    <a:gd name="T112" fmla="*/ 354 w 628"/>
                    <a:gd name="T113" fmla="*/ 314 h 712"/>
                    <a:gd name="T114" fmla="*/ 370 w 628"/>
                    <a:gd name="T115" fmla="*/ 342 h 712"/>
                    <a:gd name="T116" fmla="*/ 370 w 628"/>
                    <a:gd name="T117" fmla="*/ 364 h 712"/>
                    <a:gd name="T118" fmla="*/ 354 w 628"/>
                    <a:gd name="T119" fmla="*/ 394 h 712"/>
                    <a:gd name="T120" fmla="*/ 326 w 628"/>
                    <a:gd name="T121" fmla="*/ 4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0" y="374"/>
                      </a:lnTo>
                      <a:lnTo>
                        <a:pt x="402" y="35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36"/>
                      </a:lnTo>
                      <a:lnTo>
                        <a:pt x="228" y="354"/>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54"/>
                      </a:lnTo>
                      <a:lnTo>
                        <a:pt x="260" y="342"/>
                      </a:lnTo>
                      <a:lnTo>
                        <a:pt x="264" y="332"/>
                      </a:lnTo>
                      <a:lnTo>
                        <a:pt x="268" y="322"/>
                      </a:lnTo>
                      <a:lnTo>
                        <a:pt x="276" y="314"/>
                      </a:lnTo>
                      <a:lnTo>
                        <a:pt x="284" y="308"/>
                      </a:lnTo>
                      <a:lnTo>
                        <a:pt x="294" y="302"/>
                      </a:lnTo>
                      <a:lnTo>
                        <a:pt x="304" y="300"/>
                      </a:lnTo>
                      <a:lnTo>
                        <a:pt x="314" y="298"/>
                      </a:lnTo>
                      <a:lnTo>
                        <a:pt x="314" y="298"/>
                      </a:lnTo>
                      <a:lnTo>
                        <a:pt x="326" y="300"/>
                      </a:lnTo>
                      <a:lnTo>
                        <a:pt x="336" y="302"/>
                      </a:lnTo>
                      <a:lnTo>
                        <a:pt x="346" y="308"/>
                      </a:lnTo>
                      <a:lnTo>
                        <a:pt x="354" y="314"/>
                      </a:lnTo>
                      <a:lnTo>
                        <a:pt x="362" y="322"/>
                      </a:lnTo>
                      <a:lnTo>
                        <a:pt x="366" y="332"/>
                      </a:lnTo>
                      <a:lnTo>
                        <a:pt x="370" y="342"/>
                      </a:lnTo>
                      <a:lnTo>
                        <a:pt x="370" y="354"/>
                      </a:lnTo>
                      <a:lnTo>
                        <a:pt x="370" y="354"/>
                      </a:lnTo>
                      <a:lnTo>
                        <a:pt x="370" y="364"/>
                      </a:lnTo>
                      <a:lnTo>
                        <a:pt x="366" y="376"/>
                      </a:lnTo>
                      <a:lnTo>
                        <a:pt x="362" y="384"/>
                      </a:lnTo>
                      <a:lnTo>
                        <a:pt x="354" y="394"/>
                      </a:lnTo>
                      <a:lnTo>
                        <a:pt x="346" y="400"/>
                      </a:lnTo>
                      <a:lnTo>
                        <a:pt x="336" y="406"/>
                      </a:lnTo>
                      <a:lnTo>
                        <a:pt x="326" y="408"/>
                      </a:lnTo>
                      <a:lnTo>
                        <a:pt x="314" y="410"/>
                      </a:lnTo>
                      <a:lnTo>
                        <a:pt x="314" y="41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p:spPr>
          <p:txBody>
            <a:bodyPr vert="horz" wrap="square" lIns="91440" tIns="45720" rIns="91440" bIns="45720" numCol="1" anchor="t" anchorCtr="0" compatLnSpc="1">
              <a:prstTxWarp prst="textNoShape">
                <a:avLst/>
              </a:prstTxWarp>
            </a:bodyPr>
            <a:lstStyle/>
            <a:p>
              <a:endParaRPr lang="en-US"/>
            </a:p>
          </p:txBody>
        </p:sp>
        <p:sp>
          <p:nvSpPr>
            <p:cNvPr id="223" name="Freeform 16"/>
            <p:cNvSpPr>
              <a:spLocks noChangeAspect="1"/>
            </p:cNvSpPr>
            <p:nvPr/>
          </p:nvSpPr>
          <p:spPr bwMode="auto">
            <a:xfrm>
              <a:off x="8126715" y="6307559"/>
              <a:ext cx="976330" cy="550441"/>
            </a:xfrm>
            <a:custGeom>
              <a:avLst/>
              <a:gdLst>
                <a:gd name="T0" fmla="*/ 962 w 972"/>
                <a:gd name="T1" fmla="*/ 344 h 548"/>
                <a:gd name="T2" fmla="*/ 860 w 972"/>
                <a:gd name="T3" fmla="*/ 232 h 548"/>
                <a:gd name="T4" fmla="*/ 972 w 972"/>
                <a:gd name="T5" fmla="*/ 210 h 548"/>
                <a:gd name="T6" fmla="*/ 954 w 972"/>
                <a:gd name="T7" fmla="*/ 122 h 548"/>
                <a:gd name="T8" fmla="*/ 854 w 972"/>
                <a:gd name="T9" fmla="*/ 200 h 548"/>
                <a:gd name="T10" fmla="*/ 834 w 972"/>
                <a:gd name="T11" fmla="*/ 98 h 548"/>
                <a:gd name="T12" fmla="*/ 742 w 972"/>
                <a:gd name="T13" fmla="*/ 320 h 548"/>
                <a:gd name="T14" fmla="*/ 714 w 972"/>
                <a:gd name="T15" fmla="*/ 122 h 548"/>
                <a:gd name="T16" fmla="*/ 636 w 972"/>
                <a:gd name="T17" fmla="*/ 434 h 548"/>
                <a:gd name="T18" fmla="*/ 614 w 972"/>
                <a:gd name="T19" fmla="*/ 422 h 548"/>
                <a:gd name="T20" fmla="*/ 576 w 972"/>
                <a:gd name="T21" fmla="*/ 412 h 548"/>
                <a:gd name="T22" fmla="*/ 552 w 972"/>
                <a:gd name="T23" fmla="*/ 412 h 548"/>
                <a:gd name="T24" fmla="*/ 502 w 972"/>
                <a:gd name="T25" fmla="*/ 312 h 548"/>
                <a:gd name="T26" fmla="*/ 588 w 972"/>
                <a:gd name="T27" fmla="*/ 100 h 548"/>
                <a:gd name="T28" fmla="*/ 440 w 972"/>
                <a:gd name="T29" fmla="*/ 132 h 548"/>
                <a:gd name="T30" fmla="*/ 478 w 972"/>
                <a:gd name="T31" fmla="*/ 24 h 548"/>
                <a:gd name="T32" fmla="*/ 394 w 972"/>
                <a:gd name="T33" fmla="*/ 0 h 548"/>
                <a:gd name="T34" fmla="*/ 410 w 972"/>
                <a:gd name="T35" fmla="*/ 124 h 548"/>
                <a:gd name="T36" fmla="*/ 312 w 972"/>
                <a:gd name="T37" fmla="*/ 88 h 548"/>
                <a:gd name="T38" fmla="*/ 458 w 972"/>
                <a:gd name="T39" fmla="*/ 278 h 548"/>
                <a:gd name="T40" fmla="*/ 272 w 972"/>
                <a:gd name="T41" fmla="*/ 204 h 548"/>
                <a:gd name="T42" fmla="*/ 502 w 972"/>
                <a:gd name="T43" fmla="*/ 426 h 548"/>
                <a:gd name="T44" fmla="*/ 490 w 972"/>
                <a:gd name="T45" fmla="*/ 432 h 548"/>
                <a:gd name="T46" fmla="*/ 470 w 972"/>
                <a:gd name="T47" fmla="*/ 448 h 548"/>
                <a:gd name="T48" fmla="*/ 452 w 972"/>
                <a:gd name="T49" fmla="*/ 468 h 548"/>
                <a:gd name="T50" fmla="*/ 440 w 972"/>
                <a:gd name="T51" fmla="*/ 490 h 548"/>
                <a:gd name="T52" fmla="*/ 332 w 972"/>
                <a:gd name="T53" fmla="*/ 482 h 548"/>
                <a:gd name="T54" fmla="*/ 190 w 972"/>
                <a:gd name="T55" fmla="*/ 302 h 548"/>
                <a:gd name="T56" fmla="*/ 142 w 972"/>
                <a:gd name="T57" fmla="*/ 446 h 548"/>
                <a:gd name="T58" fmla="*/ 70 w 972"/>
                <a:gd name="T59" fmla="*/ 360 h 548"/>
                <a:gd name="T60" fmla="*/ 2 w 972"/>
                <a:gd name="T61" fmla="*/ 420 h 548"/>
                <a:gd name="T62" fmla="*/ 0 w 972"/>
                <a:gd name="T63" fmla="*/ 440 h 548"/>
                <a:gd name="T64" fmla="*/ 34 w 972"/>
                <a:gd name="T65" fmla="*/ 526 h 548"/>
                <a:gd name="T66" fmla="*/ 142 w 972"/>
                <a:gd name="T67" fmla="*/ 472 h 548"/>
                <a:gd name="T68" fmla="*/ 214 w 972"/>
                <a:gd name="T69" fmla="*/ 548 h 548"/>
                <a:gd name="T70" fmla="*/ 310 w 972"/>
                <a:gd name="T71" fmla="*/ 512 h 548"/>
                <a:gd name="T72" fmla="*/ 428 w 972"/>
                <a:gd name="T73" fmla="*/ 538 h 548"/>
                <a:gd name="T74" fmla="*/ 464 w 972"/>
                <a:gd name="T75" fmla="*/ 548 h 548"/>
                <a:gd name="T76" fmla="*/ 466 w 972"/>
                <a:gd name="T77" fmla="*/ 532 h 548"/>
                <a:gd name="T78" fmla="*/ 474 w 972"/>
                <a:gd name="T79" fmla="*/ 504 h 548"/>
                <a:gd name="T80" fmla="*/ 492 w 972"/>
                <a:gd name="T81" fmla="*/ 478 h 548"/>
                <a:gd name="T82" fmla="*/ 516 w 972"/>
                <a:gd name="T83" fmla="*/ 460 h 548"/>
                <a:gd name="T84" fmla="*/ 532 w 972"/>
                <a:gd name="T85" fmla="*/ 454 h 548"/>
                <a:gd name="T86" fmla="*/ 570 w 972"/>
                <a:gd name="T87" fmla="*/ 450 h 548"/>
                <a:gd name="T88" fmla="*/ 606 w 972"/>
                <a:gd name="T89" fmla="*/ 460 h 548"/>
                <a:gd name="T90" fmla="*/ 634 w 972"/>
                <a:gd name="T91" fmla="*/ 482 h 548"/>
                <a:gd name="T92" fmla="*/ 654 w 972"/>
                <a:gd name="T93" fmla="*/ 516 h 548"/>
                <a:gd name="T94" fmla="*/ 658 w 972"/>
                <a:gd name="T95" fmla="*/ 532 h 548"/>
                <a:gd name="T96" fmla="*/ 696 w 972"/>
                <a:gd name="T97" fmla="*/ 548 h 548"/>
                <a:gd name="T98" fmla="*/ 694 w 972"/>
                <a:gd name="T99" fmla="*/ 526 h 548"/>
                <a:gd name="T100" fmla="*/ 690 w 972"/>
                <a:gd name="T101" fmla="*/ 504 h 548"/>
                <a:gd name="T102" fmla="*/ 680 w 972"/>
                <a:gd name="T103" fmla="*/ 480 h 548"/>
                <a:gd name="T104" fmla="*/ 664 w 972"/>
                <a:gd name="T105" fmla="*/ 458 h 548"/>
                <a:gd name="T106" fmla="*/ 962 w 972"/>
                <a:gd name="T107" fmla="*/ 3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8" y="538"/>
                  </a:lnTo>
                  <a:lnTo>
                    <a:pt x="426" y="548"/>
                  </a:lnTo>
                  <a:lnTo>
                    <a:pt x="464" y="548"/>
                  </a:lnTo>
                  <a:lnTo>
                    <a:pt x="464" y="548"/>
                  </a:lnTo>
                  <a:lnTo>
                    <a:pt x="466" y="532"/>
                  </a:lnTo>
                  <a:lnTo>
                    <a:pt x="468" y="518"/>
                  </a:lnTo>
                  <a:lnTo>
                    <a:pt x="474" y="504"/>
                  </a:lnTo>
                  <a:lnTo>
                    <a:pt x="482" y="490"/>
                  </a:lnTo>
                  <a:lnTo>
                    <a:pt x="492" y="478"/>
                  </a:lnTo>
                  <a:lnTo>
                    <a:pt x="504" y="468"/>
                  </a:lnTo>
                  <a:lnTo>
                    <a:pt x="516" y="460"/>
                  </a:lnTo>
                  <a:lnTo>
                    <a:pt x="532" y="454"/>
                  </a:lnTo>
                  <a:lnTo>
                    <a:pt x="532" y="454"/>
                  </a:lnTo>
                  <a:lnTo>
                    <a:pt x="550" y="450"/>
                  </a:lnTo>
                  <a:lnTo>
                    <a:pt x="570" y="450"/>
                  </a:lnTo>
                  <a:lnTo>
                    <a:pt x="588" y="454"/>
                  </a:lnTo>
                  <a:lnTo>
                    <a:pt x="606" y="460"/>
                  </a:lnTo>
                  <a:lnTo>
                    <a:pt x="622" y="470"/>
                  </a:lnTo>
                  <a:lnTo>
                    <a:pt x="634" y="482"/>
                  </a:lnTo>
                  <a:lnTo>
                    <a:pt x="646" y="498"/>
                  </a:lnTo>
                  <a:lnTo>
                    <a:pt x="654" y="516"/>
                  </a:lnTo>
                  <a:lnTo>
                    <a:pt x="654" y="516"/>
                  </a:lnTo>
                  <a:lnTo>
                    <a:pt x="658" y="532"/>
                  </a:lnTo>
                  <a:lnTo>
                    <a:pt x="658" y="548"/>
                  </a:lnTo>
                  <a:lnTo>
                    <a:pt x="696" y="548"/>
                  </a:lnTo>
                  <a:lnTo>
                    <a:pt x="696" y="548"/>
                  </a:lnTo>
                  <a:lnTo>
                    <a:pt x="694" y="526"/>
                  </a:lnTo>
                  <a:lnTo>
                    <a:pt x="690" y="504"/>
                  </a:lnTo>
                  <a:lnTo>
                    <a:pt x="690" y="504"/>
                  </a:lnTo>
                  <a:lnTo>
                    <a:pt x="686" y="492"/>
                  </a:lnTo>
                  <a:lnTo>
                    <a:pt x="680" y="480"/>
                  </a:lnTo>
                  <a:lnTo>
                    <a:pt x="672" y="470"/>
                  </a:lnTo>
                  <a:lnTo>
                    <a:pt x="664" y="458"/>
                  </a:lnTo>
                  <a:lnTo>
                    <a:pt x="736" y="376"/>
                  </a:lnTo>
                  <a:lnTo>
                    <a:pt x="962" y="360"/>
                  </a:lnTo>
                  <a:close/>
                </a:path>
              </a:pathLst>
            </a:custGeom>
            <a:solidFill>
              <a:srgbClr val="FEFFFF">
                <a:alpha val="7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1DA46FD4-231F-4225-BB50-0401FF30F3DD}" type="datetimeFigureOut">
              <a:rPr lang="en-GB" smtClean="0">
                <a:solidFill>
                  <a:prstClr val="black">
                    <a:shade val="50000"/>
                  </a:prstClr>
                </a:solidFill>
              </a:rPr>
              <a:pPr/>
              <a:t>04/05/2026</a:t>
            </a:fld>
            <a:endParaRPr lang="en-GB">
              <a:solidFill>
                <a:prstClr val="black">
                  <a:shade val="50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GB">
              <a:solidFill>
                <a:prstClr val="black">
                  <a:shade val="50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A4C56438-1589-4B77-8FBC-6FF9A6E76655}" type="slidenum">
              <a:rPr lang="en-GB" smtClean="0">
                <a:solidFill>
                  <a:prstClr val="black">
                    <a:shade val="50000"/>
                  </a:prstClr>
                </a:solidFill>
              </a:rPr>
              <a:pPr/>
              <a:t>‹#›</a:t>
            </a:fld>
            <a:endParaRPr lang="en-GB">
              <a:solidFill>
                <a:prstClr val="black">
                  <a:shade val="50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64" r:id="rId12"/>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702267"/>
            <a:ext cx="6902100" cy="6140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1pPr>
            <a:lvl2pPr lvl="1">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2pPr>
            <a:lvl3pPr lvl="2">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3pPr>
            <a:lvl4pPr lvl="3">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4pPr>
            <a:lvl5pPr lvl="4">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5pPr>
            <a:lvl6pPr lvl="5">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6pPr>
            <a:lvl7pPr lvl="6">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7pPr>
            <a:lvl8pPr lvl="7">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8pPr>
            <a:lvl9pPr lvl="8">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829000" y="1803399"/>
            <a:ext cx="6902100" cy="44552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a:buChar char="✘"/>
              <a:defRPr sz="2400">
                <a:solidFill>
                  <a:schemeClr val="dk1"/>
                </a:solidFill>
                <a:latin typeface="Nunito"/>
                <a:ea typeface="Nunito"/>
                <a:cs typeface="Nunito"/>
                <a:sym typeface="Nunito"/>
              </a:defRPr>
            </a:lvl1pPr>
            <a:lvl2pPr marL="914400" lvl="1"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2pPr>
            <a:lvl3pPr marL="1371600" lvl="2"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3pPr>
            <a:lvl4pPr marL="1828800" lvl="3"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4pPr>
            <a:lvl5pPr marL="2286000" lvl="4"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5pPr>
            <a:lvl6pPr marL="2743200" lvl="5"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6pPr>
            <a:lvl7pPr marL="3200400" lvl="6"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7pPr>
            <a:lvl8pPr marL="3657600" lvl="7"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8pPr>
            <a:lvl9pPr marL="4114800" lvl="8" indent="-381000">
              <a:lnSpc>
                <a:spcPct val="100000"/>
              </a:lnSpc>
              <a:spcBef>
                <a:spcPts val="1000"/>
              </a:spcBef>
              <a:spcAft>
                <a:spcPts val="1000"/>
              </a:spcAft>
              <a:buClr>
                <a:schemeClr val="dk1"/>
              </a:buClr>
              <a:buSzPts val="2400"/>
              <a:buFont typeface="Nunito"/>
              <a:buChar char="■"/>
              <a:defRPr sz="24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665029" y="169705"/>
            <a:ext cx="326700" cy="3636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a:ea typeface="Mali"/>
                <a:cs typeface="Mali"/>
                <a:sym typeface="Mali"/>
              </a:defRPr>
            </a:lvl1pPr>
            <a:lvl2pPr lvl="1" algn="r">
              <a:buNone/>
              <a:defRPr sz="1000">
                <a:solidFill>
                  <a:schemeClr val="dk1"/>
                </a:solidFill>
                <a:latin typeface="Mali"/>
                <a:ea typeface="Mali"/>
                <a:cs typeface="Mali"/>
                <a:sym typeface="Mali"/>
              </a:defRPr>
            </a:lvl2pPr>
            <a:lvl3pPr lvl="2" algn="r">
              <a:buNone/>
              <a:defRPr sz="1000">
                <a:solidFill>
                  <a:schemeClr val="dk1"/>
                </a:solidFill>
                <a:latin typeface="Mali"/>
                <a:ea typeface="Mali"/>
                <a:cs typeface="Mali"/>
                <a:sym typeface="Mali"/>
              </a:defRPr>
            </a:lvl3pPr>
            <a:lvl4pPr lvl="3" algn="r">
              <a:buNone/>
              <a:defRPr sz="1000">
                <a:solidFill>
                  <a:schemeClr val="dk1"/>
                </a:solidFill>
                <a:latin typeface="Mali"/>
                <a:ea typeface="Mali"/>
                <a:cs typeface="Mali"/>
                <a:sym typeface="Mali"/>
              </a:defRPr>
            </a:lvl4pPr>
            <a:lvl5pPr lvl="4" algn="r">
              <a:buNone/>
              <a:defRPr sz="1000">
                <a:solidFill>
                  <a:schemeClr val="dk1"/>
                </a:solidFill>
                <a:latin typeface="Mali"/>
                <a:ea typeface="Mali"/>
                <a:cs typeface="Mali"/>
                <a:sym typeface="Mali"/>
              </a:defRPr>
            </a:lvl5pPr>
            <a:lvl6pPr lvl="5" algn="r">
              <a:buNone/>
              <a:defRPr sz="1000">
                <a:solidFill>
                  <a:schemeClr val="dk1"/>
                </a:solidFill>
                <a:latin typeface="Mali"/>
                <a:ea typeface="Mali"/>
                <a:cs typeface="Mali"/>
                <a:sym typeface="Mali"/>
              </a:defRPr>
            </a:lvl6pPr>
            <a:lvl7pPr lvl="6" algn="r">
              <a:buNone/>
              <a:defRPr sz="1000">
                <a:solidFill>
                  <a:schemeClr val="dk1"/>
                </a:solidFill>
                <a:latin typeface="Mali"/>
                <a:ea typeface="Mali"/>
                <a:cs typeface="Mali"/>
                <a:sym typeface="Mali"/>
              </a:defRPr>
            </a:lvl7pPr>
            <a:lvl8pPr lvl="7" algn="r">
              <a:buNone/>
              <a:defRPr sz="1000">
                <a:solidFill>
                  <a:schemeClr val="dk1"/>
                </a:solidFill>
                <a:latin typeface="Mali"/>
                <a:ea typeface="Mali"/>
                <a:cs typeface="Mali"/>
                <a:sym typeface="Mali"/>
              </a:defRPr>
            </a:lvl8pPr>
            <a:lvl9pPr lvl="8" algn="r">
              <a:buNone/>
              <a:defRPr sz="1000">
                <a:solidFill>
                  <a:schemeClr val="dk1"/>
                </a:solidFill>
                <a:latin typeface="Mali"/>
                <a:ea typeface="Mali"/>
                <a:cs typeface="Mali"/>
                <a:sym typeface="Mal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8835383"/>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Lst>
  <p:transition>
    <p:fade thruBlk="1"/>
  </p:transition>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B9C6EA9-2D92-42AD-9599-600C0BE1481B}" type="slidenum">
              <a:rPr lang="en-GB" smtClean="0"/>
              <a:pPr>
                <a:defRPr/>
              </a:pPr>
              <a:t>‹#›</a:t>
            </a:fld>
            <a:endParaRPr lang="en-GB"/>
          </a:p>
        </p:txBody>
      </p:sp>
    </p:spTree>
    <p:extLst>
      <p:ext uri="{BB962C8B-B14F-4D97-AF65-F5344CB8AC3E}">
        <p14:creationId xmlns:p14="http://schemas.microsoft.com/office/powerpoint/2010/main" val="116992076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eldel-mabel.net/"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5.tm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2.png"/><Relationship Id="rId3" Type="http://schemas.openxmlformats.org/officeDocument/2006/relationships/image" Target="../media/image73.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74.jpeg"/><Relationship Id="rId1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85.tiff"/></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s://osf.io/preprints/osf/tb8mp_v1" TargetMode="External"/><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GIF"/><Relationship Id="rId7" Type="http://schemas.openxmlformats.org/officeDocument/2006/relationships/image" Target="../media/image34.GIF"/><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3.GIF"/><Relationship Id="rId11" Type="http://schemas.openxmlformats.org/officeDocument/2006/relationships/chart" Target="../charts/chart1.xml"/><Relationship Id="rId5" Type="http://schemas.openxmlformats.org/officeDocument/2006/relationships/image" Target="../media/image32.GIF"/><Relationship Id="rId10" Type="http://schemas.openxmlformats.org/officeDocument/2006/relationships/image" Target="../media/image37.GIF"/><Relationship Id="rId4" Type="http://schemas.openxmlformats.org/officeDocument/2006/relationships/image" Target="../media/image31.GIF"/><Relationship Id="rId9" Type="http://schemas.openxmlformats.org/officeDocument/2006/relationships/image" Target="../media/image36.GIF"/></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1.emf"/></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95.emf"/><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21.pn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867" y="764704"/>
            <a:ext cx="8347278" cy="2664296"/>
          </a:xfrm>
          <a:noFill/>
          <a:ln>
            <a:solidFill>
              <a:schemeClr val="tx1"/>
            </a:solidFill>
          </a:ln>
        </p:spPr>
        <p:style>
          <a:lnRef idx="1">
            <a:schemeClr val="dk1"/>
          </a:lnRef>
          <a:fillRef idx="2">
            <a:schemeClr val="dk1"/>
          </a:fillRef>
          <a:effectRef idx="1">
            <a:schemeClr val="dk1"/>
          </a:effectRef>
          <a:fontRef idx="minor">
            <a:schemeClr val="dk1"/>
          </a:fontRef>
        </p:style>
        <p:txBody>
          <a:bodyPr>
            <a:noAutofit/>
            <a:scene3d>
              <a:camera prst="orthographicFront"/>
              <a:lightRig rig="soft" dir="t">
                <a:rot lat="0" lon="0" rev="17220000"/>
              </a:lightRig>
            </a:scene3d>
            <a:sp3d extrusionH="57150" prstMaterial="softEdge">
              <a:bevelT w="38100" h="38100"/>
            </a:sp3d>
          </a:bodyPr>
          <a:lstStyle/>
          <a:p>
            <a:pPr algn="ctr"/>
            <a:r>
              <a:rPr lang="en-US" sz="3200" b="1" dirty="0">
                <a:effectLst>
                  <a:outerShdw blurRad="38100" dist="38100" dir="2700000" algn="tl">
                    <a:srgbClr val="000000">
                      <a:alpha val="43137"/>
                    </a:srgbClr>
                  </a:outerShdw>
                </a:effectLst>
              </a:rPr>
              <a:t>Identifying markers of individual differences in literacy across languages: </a:t>
            </a:r>
            <a:br>
              <a:rPr lang="en-US" sz="3200" dirty="0"/>
            </a:br>
            <a:r>
              <a:rPr lang="en-US" sz="2800" dirty="0">
                <a:effectLst>
                  <a:outerShdw blurRad="38100" dist="38100" dir="2700000" algn="tl">
                    <a:srgbClr val="000000">
                      <a:alpha val="43137"/>
                    </a:srgbClr>
                  </a:outerShdw>
                </a:effectLst>
              </a:rPr>
              <a:t>Common approaches to early screening and diagnosis</a:t>
            </a:r>
            <a:endParaRPr lang="en-GB" sz="2400" dirty="0">
              <a:solidFill>
                <a:schemeClr val="tx1"/>
              </a:solidFill>
              <a:effectLst/>
              <a:latin typeface="Arial Rounded MT Bold" panose="020F0704030504030204" pitchFamily="34" charset="0"/>
            </a:endParaRPr>
          </a:p>
        </p:txBody>
      </p:sp>
      <p:sp>
        <p:nvSpPr>
          <p:cNvPr id="3" name="Subtitle 2"/>
          <p:cNvSpPr>
            <a:spLocks noGrp="1"/>
          </p:cNvSpPr>
          <p:nvPr>
            <p:ph type="subTitle" idx="1"/>
          </p:nvPr>
        </p:nvSpPr>
        <p:spPr>
          <a:xfrm>
            <a:off x="1176987" y="3585964"/>
            <a:ext cx="6588269" cy="1223250"/>
          </a:xfrm>
        </p:spPr>
        <p:txBody>
          <a:bodyPr>
            <a:normAutofit/>
            <a:scene3d>
              <a:camera prst="orthographicFront"/>
              <a:lightRig rig="threePt" dir="t"/>
            </a:scene3d>
            <a:sp3d extrusionH="57150">
              <a:bevelT w="38100" h="38100"/>
            </a:sp3d>
          </a:bodyPr>
          <a:lstStyle/>
          <a:p>
            <a:pPr algn="ctr"/>
            <a:r>
              <a:rPr lang="en-GB" b="1" dirty="0" err="1">
                <a:solidFill>
                  <a:schemeClr val="tx1"/>
                </a:solidFill>
                <a:latin typeface="Arial Rounded MT Bold" panose="020F0704030504030204" pitchFamily="34" charset="0"/>
              </a:rPr>
              <a:t>Markéta</a:t>
            </a:r>
            <a:r>
              <a:rPr lang="en-GB" b="1" dirty="0">
                <a:solidFill>
                  <a:schemeClr val="tx1"/>
                </a:solidFill>
                <a:latin typeface="Arial Rounded MT Bold" panose="020F0704030504030204" pitchFamily="34" charset="0"/>
              </a:rPr>
              <a:t> </a:t>
            </a:r>
            <a:r>
              <a:rPr lang="en-GB" b="1" dirty="0" err="1">
                <a:solidFill>
                  <a:schemeClr val="tx1"/>
                </a:solidFill>
                <a:latin typeface="Arial Rounded MT Bold" panose="020F0704030504030204" pitchFamily="34" charset="0"/>
              </a:rPr>
              <a:t>Caravolas</a:t>
            </a:r>
            <a:endParaRPr lang="en-GB" b="1" dirty="0">
              <a:solidFill>
                <a:schemeClr val="tx1"/>
              </a:solidFill>
              <a:latin typeface="Arial Rounded MT Bold" panose="020F0704030504030204" pitchFamily="34" charset="0"/>
            </a:endParaRPr>
          </a:p>
          <a:p>
            <a:pPr algn="ctr"/>
            <a:r>
              <a:rPr lang="en-GB" b="1" dirty="0">
                <a:solidFill>
                  <a:schemeClr val="tx1"/>
                </a:solidFill>
                <a:latin typeface="Arial Rounded MT Bold" panose="020F0704030504030204" pitchFamily="34" charset="0"/>
              </a:rPr>
              <a:t>Bangor University, Wales, UK</a:t>
            </a:r>
          </a:p>
        </p:txBody>
      </p:sp>
      <p:pic>
        <p:nvPicPr>
          <p:cNvPr id="5" name="Picture 4" descr="EU flag.jpg"/>
          <p:cNvPicPr>
            <a:picLocks/>
          </p:cNvPicPr>
          <p:nvPr/>
        </p:nvPicPr>
        <p:blipFill>
          <a:blip r:embed="rId3" cstate="print"/>
          <a:stretch>
            <a:fillRect/>
          </a:stretch>
        </p:blipFill>
        <p:spPr>
          <a:xfrm>
            <a:off x="7971121" y="5949281"/>
            <a:ext cx="1148373" cy="908720"/>
          </a:xfrm>
          <a:prstGeom prst="rect">
            <a:avLst/>
          </a:prstGeom>
        </p:spPr>
      </p:pic>
      <p:pic>
        <p:nvPicPr>
          <p:cNvPr id="16" name="Picture 5" descr="Bangor logo (medium).jpg"/>
          <p:cNvPicPr>
            <a:picLocks noChangeAspect="1"/>
          </p:cNvPicPr>
          <p:nvPr/>
        </p:nvPicPr>
        <p:blipFill>
          <a:blip r:embed="rId4" cstate="print"/>
          <a:srcRect/>
          <a:stretch>
            <a:fillRect/>
          </a:stretch>
        </p:blipFill>
        <p:spPr bwMode="auto">
          <a:xfrm>
            <a:off x="-1" y="5816020"/>
            <a:ext cx="935813" cy="1003542"/>
          </a:xfrm>
          <a:prstGeom prst="rect">
            <a:avLst/>
          </a:prstGeom>
          <a:noFill/>
          <a:ln w="9525">
            <a:solidFill>
              <a:schemeClr val="tx1"/>
            </a:solidFill>
            <a:miter lim="800000"/>
            <a:headEnd/>
            <a:tailEnd/>
          </a:ln>
        </p:spPr>
      </p:pic>
      <p:pic>
        <p:nvPicPr>
          <p:cNvPr id="10" name="Picture 9">
            <a:extLst>
              <a:ext uri="{FF2B5EF4-FFF2-40B4-BE49-F238E27FC236}">
                <a16:creationId xmlns:a16="http://schemas.microsoft.com/office/drawing/2014/main" id="{8DED4D14-65A9-A07A-84C3-D2B9B629F437}"/>
              </a:ext>
            </a:extLst>
          </p:cNvPr>
          <p:cNvPicPr>
            <a:picLocks noChangeAspect="1"/>
          </p:cNvPicPr>
          <p:nvPr/>
        </p:nvPicPr>
        <p:blipFill>
          <a:blip r:embed="rId5"/>
          <a:stretch>
            <a:fillRect/>
          </a:stretch>
        </p:blipFill>
        <p:spPr>
          <a:xfrm>
            <a:off x="1959159" y="4809214"/>
            <a:ext cx="4705476" cy="1838740"/>
          </a:xfrm>
          <a:prstGeom prst="rect">
            <a:avLst/>
          </a:prstGeom>
        </p:spPr>
      </p:pic>
      <p:pic>
        <p:nvPicPr>
          <p:cNvPr id="11" name="Picture 10">
            <a:extLst>
              <a:ext uri="{FF2B5EF4-FFF2-40B4-BE49-F238E27FC236}">
                <a16:creationId xmlns:a16="http://schemas.microsoft.com/office/drawing/2014/main" id="{61A08691-160C-441F-FC52-6682C48D8B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194" y="5790432"/>
            <a:ext cx="1003542" cy="1003542"/>
          </a:xfrm>
          <a:prstGeom prst="rect">
            <a:avLst/>
          </a:prstGeom>
        </p:spPr>
      </p:pic>
      <p:pic>
        <p:nvPicPr>
          <p:cNvPr id="12" name="Picture 11">
            <a:extLst>
              <a:ext uri="{FF2B5EF4-FFF2-40B4-BE49-F238E27FC236}">
                <a16:creationId xmlns:a16="http://schemas.microsoft.com/office/drawing/2014/main" id="{747677D2-6AC3-F633-8E90-D4AF9469AF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2649" y="5972278"/>
            <a:ext cx="1408472" cy="847284"/>
          </a:xfrm>
          <a:prstGeom prst="rect">
            <a:avLst/>
          </a:prstGeom>
          <a:ln w="28575">
            <a:solidFill>
              <a:srgbClr val="FFFF00"/>
            </a:solidFill>
          </a:ln>
        </p:spPr>
      </p:pic>
      <p:sp>
        <p:nvSpPr>
          <p:cNvPr id="14" name="Rectangle 2">
            <a:extLst>
              <a:ext uri="{FF2B5EF4-FFF2-40B4-BE49-F238E27FC236}">
                <a16:creationId xmlns:a16="http://schemas.microsoft.com/office/drawing/2014/main" id="{B478BD0D-0141-E04E-0C97-E78EF39EEDC7}"/>
              </a:ext>
            </a:extLst>
          </p:cNvPr>
          <p:cNvSpPr>
            <a:spLocks noChangeArrowheads="1"/>
          </p:cNvSpPr>
          <p:nvPr/>
        </p:nvSpPr>
        <p:spPr bwMode="auto">
          <a:xfrm>
            <a:off x="152400" y="-32266"/>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97D975-E981-1306-7A0C-11ED068CB90C}"/>
              </a:ext>
            </a:extLst>
          </p:cNvPr>
          <p:cNvPicPr>
            <a:picLocks noChangeAspect="1"/>
          </p:cNvPicPr>
          <p:nvPr/>
        </p:nvPicPr>
        <p:blipFill>
          <a:blip r:embed="rId3"/>
          <a:stretch>
            <a:fillRect/>
          </a:stretch>
        </p:blipFill>
        <p:spPr>
          <a:xfrm>
            <a:off x="-12046" y="0"/>
            <a:ext cx="1703726" cy="1045852"/>
          </a:xfrm>
          <a:prstGeom prst="rect">
            <a:avLst/>
          </a:prstGeom>
        </p:spPr>
      </p:pic>
      <p:sp>
        <p:nvSpPr>
          <p:cNvPr id="4" name="Title 3"/>
          <p:cNvSpPr>
            <a:spLocks noGrp="1"/>
          </p:cNvSpPr>
          <p:nvPr>
            <p:ph type="title"/>
          </p:nvPr>
        </p:nvSpPr>
        <p:spPr>
          <a:xfrm>
            <a:off x="848822" y="692697"/>
            <a:ext cx="7450990" cy="564434"/>
          </a:xfrm>
        </p:spPr>
        <p:txBody>
          <a:bodyPr>
            <a:normAutofit fontScale="90000"/>
          </a:bodyPr>
          <a:lstStyle/>
          <a:p>
            <a:pPr algn="ctr"/>
            <a:r>
              <a:rPr lang="en-GB" dirty="0">
                <a:latin typeface="Arial Rounded MT Bold" panose="020F0704030504030204" pitchFamily="34" charset="0"/>
              </a:rPr>
              <a:t>Predictors of Growth – Silent Reading</a:t>
            </a:r>
          </a:p>
        </p:txBody>
      </p:sp>
      <p:pic>
        <p:nvPicPr>
          <p:cNvPr id="5" name="Picture 4" descr="Growth1.jpg"/>
          <p:cNvPicPr/>
          <p:nvPr/>
        </p:nvPicPr>
        <p:blipFill>
          <a:blip r:embed="rId4" cstate="print"/>
          <a:stretch>
            <a:fillRect/>
          </a:stretch>
        </p:blipFill>
        <p:spPr>
          <a:xfrm>
            <a:off x="1629030" y="1331701"/>
            <a:ext cx="7272808" cy="4536504"/>
          </a:xfrm>
          <a:prstGeom prst="rect">
            <a:avLst/>
          </a:prstGeom>
          <a:ln>
            <a:solidFill>
              <a:schemeClr val="accent1">
                <a:shade val="50000"/>
              </a:schemeClr>
            </a:solidFill>
          </a:ln>
        </p:spPr>
      </p:pic>
      <p:sp>
        <p:nvSpPr>
          <p:cNvPr id="7" name="Oval 6"/>
          <p:cNvSpPr/>
          <p:nvPr/>
        </p:nvSpPr>
        <p:spPr>
          <a:xfrm>
            <a:off x="5412947" y="2636912"/>
            <a:ext cx="432048" cy="1296144"/>
          </a:xfrm>
          <a:prstGeom prst="ellipse">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p:sp>
        <p:nvSpPr>
          <p:cNvPr id="2" name="Rectangle 1"/>
          <p:cNvSpPr/>
          <p:nvPr/>
        </p:nvSpPr>
        <p:spPr>
          <a:xfrm>
            <a:off x="2172587" y="5644446"/>
            <a:ext cx="6480720" cy="216024"/>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Mid-K    End-K         Mid-1             End-1             Mid-2            End-2 </a:t>
            </a:r>
          </a:p>
        </p:txBody>
      </p:sp>
      <p:sp>
        <p:nvSpPr>
          <p:cNvPr id="3" name="Rectangle 2"/>
          <p:cNvSpPr/>
          <p:nvPr/>
        </p:nvSpPr>
        <p:spPr>
          <a:xfrm>
            <a:off x="335765" y="3717033"/>
            <a:ext cx="1008112" cy="432048"/>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PA</a:t>
            </a:r>
          </a:p>
        </p:txBody>
      </p:sp>
      <p:sp>
        <p:nvSpPr>
          <p:cNvPr id="8" name="Rectangle 7"/>
          <p:cNvSpPr/>
          <p:nvPr/>
        </p:nvSpPr>
        <p:spPr>
          <a:xfrm>
            <a:off x="333867" y="4365105"/>
            <a:ext cx="1008112" cy="432048"/>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LK</a:t>
            </a:r>
          </a:p>
        </p:txBody>
      </p:sp>
      <p:sp>
        <p:nvSpPr>
          <p:cNvPr id="9" name="Rectangle 8"/>
          <p:cNvSpPr/>
          <p:nvPr/>
        </p:nvSpPr>
        <p:spPr>
          <a:xfrm>
            <a:off x="335765" y="5013177"/>
            <a:ext cx="1008112" cy="432048"/>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RAN</a:t>
            </a:r>
          </a:p>
        </p:txBody>
      </p:sp>
      <p:cxnSp>
        <p:nvCxnSpPr>
          <p:cNvPr id="11" name="Straight Arrow Connector 10"/>
          <p:cNvCxnSpPr>
            <a:stCxn id="3" idx="3"/>
          </p:cNvCxnSpPr>
          <p:nvPr/>
        </p:nvCxnSpPr>
        <p:spPr>
          <a:xfrm>
            <a:off x="1343877" y="3933057"/>
            <a:ext cx="864096" cy="64807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p:cNvCxnSpPr>
          <p:nvPr/>
        </p:nvCxnSpPr>
        <p:spPr>
          <a:xfrm>
            <a:off x="1341979" y="4581129"/>
            <a:ext cx="865994"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3"/>
          </p:cNvCxnSpPr>
          <p:nvPr/>
        </p:nvCxnSpPr>
        <p:spPr>
          <a:xfrm flipV="1">
            <a:off x="1343877" y="4581129"/>
            <a:ext cx="864096" cy="64807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851920" y="4221089"/>
            <a:ext cx="4680520" cy="1008112"/>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1"/>
            <a:r>
              <a:rPr lang="en-GB" sz="1600" dirty="0">
                <a:solidFill>
                  <a:srgbClr val="FF0000"/>
                </a:solidFill>
                <a:latin typeface="Arial" panose="020B0604020202020204" pitchFamily="34" charset="0"/>
                <a:cs typeface="Arial" panose="020B0604020202020204" pitchFamily="34" charset="0"/>
              </a:rPr>
              <a:t>LK, PA </a:t>
            </a:r>
            <a:r>
              <a:rPr lang="en-GB" sz="1600" dirty="0">
                <a:solidFill>
                  <a:srgbClr val="FF0000"/>
                </a:solidFill>
                <a:latin typeface="Arial" panose="020B0604020202020204" pitchFamily="34" charset="0"/>
                <a:cs typeface="Arial" panose="020B0604020202020204" pitchFamily="34" charset="0"/>
                <a:sym typeface="Wingdings" pitchFamily="2" charset="2"/>
              </a:rPr>
              <a:t>   early growth   (gr. 1)</a:t>
            </a:r>
            <a:endParaRPr lang="en-GB"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itchFamily="2" charset="2"/>
            </a:endParaRPr>
          </a:p>
          <a:p>
            <a:pPr marL="4763" lvl="1"/>
            <a:r>
              <a:rPr lang="en-GB" sz="1600" b="1" dirty="0">
                <a:solidFill>
                  <a:srgbClr val="FF0000"/>
                </a:solidFill>
                <a:latin typeface="Arial" panose="020B0604020202020204" pitchFamily="34" charset="0"/>
                <a:cs typeface="Arial" panose="020B0604020202020204" pitchFamily="34" charset="0"/>
                <a:sym typeface="Wingdings" pitchFamily="2" charset="2"/>
              </a:rPr>
              <a:t>RAN      acceleration of growth (to end gr. 2)</a:t>
            </a:r>
          </a:p>
          <a:p>
            <a:pPr marL="4763" lvl="1"/>
            <a:endParaRPr lang="en-GB" sz="500" dirty="0">
              <a:solidFill>
                <a:srgbClr val="FF0000"/>
              </a:solidFill>
              <a:latin typeface="Arial" panose="020B0604020202020204" pitchFamily="34" charset="0"/>
              <a:cs typeface="Arial" panose="020B0604020202020204" pitchFamily="34" charset="0"/>
              <a:sym typeface="Wingdings" pitchFamily="2" charset="2"/>
            </a:endParaRPr>
          </a:p>
          <a:p>
            <a:pPr marL="4763" lvl="1"/>
            <a:r>
              <a:rPr lang="en-GB" sz="1400" dirty="0">
                <a:solidFill>
                  <a:srgbClr val="FF0000"/>
                </a:solidFill>
                <a:latin typeface="Arial" panose="020B0604020202020204" pitchFamily="34" charset="0"/>
                <a:cs typeface="Arial" panose="020B0604020202020204" pitchFamily="34" charset="0"/>
                <a:sym typeface="Wingdings" pitchFamily="2" charset="2"/>
              </a:rPr>
              <a:t>Beyond end-Grade 1, no predictor accounted for unique variance, once lower-level constructs were controlled</a:t>
            </a:r>
          </a:p>
        </p:txBody>
      </p:sp>
      <p:sp>
        <p:nvSpPr>
          <p:cNvPr id="22" name="Rectangle 21"/>
          <p:cNvSpPr/>
          <p:nvPr/>
        </p:nvSpPr>
        <p:spPr>
          <a:xfrm>
            <a:off x="1629030" y="6093296"/>
            <a:ext cx="7272808"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sym typeface="Wingdings" pitchFamily="2" charset="2"/>
              </a:rPr>
              <a:t>Pattern of prediction was the same across languages.</a:t>
            </a:r>
          </a:p>
        </p:txBody>
      </p:sp>
      <p:sp>
        <p:nvSpPr>
          <p:cNvPr id="14" name="TextBox 13">
            <a:extLst>
              <a:ext uri="{FF2B5EF4-FFF2-40B4-BE49-F238E27FC236}">
                <a16:creationId xmlns:a16="http://schemas.microsoft.com/office/drawing/2014/main" id="{27FEAAA0-8F22-88D1-1824-61B2AF0F9E85}"/>
              </a:ext>
            </a:extLst>
          </p:cNvPr>
          <p:cNvSpPr txBox="1"/>
          <p:nvPr/>
        </p:nvSpPr>
        <p:spPr>
          <a:xfrm>
            <a:off x="6699869" y="7795"/>
            <a:ext cx="2444131" cy="338554"/>
          </a:xfrm>
          <a:prstGeom prst="rect">
            <a:avLst/>
          </a:prstGeom>
          <a:solidFill>
            <a:schemeClr val="accent1"/>
          </a:solidFill>
        </p:spPr>
        <p:txBody>
          <a:bodyPr wrap="none" rtlCol="0">
            <a:spAutoFit/>
          </a:bodyPr>
          <a:lstStyle/>
          <a:p>
            <a:r>
              <a:rPr lang="en-GB" sz="1600" dirty="0"/>
              <a:t>Caravolas et al., 2013</a:t>
            </a:r>
          </a:p>
        </p:txBody>
      </p:sp>
    </p:spTree>
    <p:extLst>
      <p:ext uri="{BB962C8B-B14F-4D97-AF65-F5344CB8AC3E}">
        <p14:creationId xmlns:p14="http://schemas.microsoft.com/office/powerpoint/2010/main" val="7563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A3D8B-8EC2-2146-9421-5825ED98EA84}"/>
              </a:ext>
            </a:extLst>
          </p:cNvPr>
          <p:cNvSpPr/>
          <p:nvPr/>
        </p:nvSpPr>
        <p:spPr>
          <a:xfrm>
            <a:off x="-10551" y="52184"/>
            <a:ext cx="9154551" cy="79946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Foundations of Spelling Development</a:t>
            </a:r>
          </a:p>
        </p:txBody>
      </p:sp>
      <p:sp>
        <p:nvSpPr>
          <p:cNvPr id="28" name="Slide Number Placeholder 27">
            <a:extLst>
              <a:ext uri="{FF2B5EF4-FFF2-40B4-BE49-F238E27FC236}">
                <a16:creationId xmlns:a16="http://schemas.microsoft.com/office/drawing/2014/main" id="{225C84B5-A403-C54E-A6F4-686F6B0C07F5}"/>
              </a:ext>
            </a:extLst>
          </p:cNvPr>
          <p:cNvSpPr>
            <a:spLocks noGrp="1"/>
          </p:cNvSpPr>
          <p:nvPr>
            <p:ph type="sldNum" sz="quarter" idx="12"/>
          </p:nvPr>
        </p:nvSpPr>
        <p:spPr/>
        <p:txBody>
          <a:bodyPr/>
          <a:lstStyle/>
          <a:p>
            <a:fld id="{D4383C8A-A6F2-E546-8A2F-5527B3887636}" type="slidenum">
              <a:rPr lang="en-US" smtClean="0"/>
              <a:t>11</a:t>
            </a:fld>
            <a:endParaRPr lang="en-US"/>
          </a:p>
        </p:txBody>
      </p:sp>
      <p:sp>
        <p:nvSpPr>
          <p:cNvPr id="6" name="TextBox 5">
            <a:extLst>
              <a:ext uri="{FF2B5EF4-FFF2-40B4-BE49-F238E27FC236}">
                <a16:creationId xmlns:a16="http://schemas.microsoft.com/office/drawing/2014/main" id="{A01569B4-5A81-0343-A3F0-8010159E41FE}"/>
              </a:ext>
            </a:extLst>
          </p:cNvPr>
          <p:cNvSpPr txBox="1"/>
          <p:nvPr/>
        </p:nvSpPr>
        <p:spPr>
          <a:xfrm>
            <a:off x="6164262" y="860279"/>
            <a:ext cx="2979738" cy="253916"/>
          </a:xfrm>
          <a:prstGeom prst="rect">
            <a:avLst/>
          </a:prstGeom>
          <a:solidFill>
            <a:schemeClr val="accent1"/>
          </a:solidFill>
          <a:ln>
            <a:solidFill>
              <a:schemeClr val="accent1">
                <a:lumMod val="50000"/>
              </a:schemeClr>
            </a:solidFill>
          </a:ln>
        </p:spPr>
        <p:txBody>
          <a:bodyPr wrap="square" rtlCol="0">
            <a:spAutoFit/>
          </a:bodyPr>
          <a:lstStyle/>
          <a:p>
            <a:r>
              <a:rPr lang="en-US" sz="1050" dirty="0"/>
              <a:t>(Caravolas, Hulme, &amp; Snowling, 2001)</a:t>
            </a:r>
          </a:p>
        </p:txBody>
      </p:sp>
      <p:sp>
        <p:nvSpPr>
          <p:cNvPr id="3" name="Rectangle 2">
            <a:extLst>
              <a:ext uri="{FF2B5EF4-FFF2-40B4-BE49-F238E27FC236}">
                <a16:creationId xmlns:a16="http://schemas.microsoft.com/office/drawing/2014/main" id="{66AA2F91-4A85-BC48-9022-B28CA371E680}"/>
              </a:ext>
            </a:extLst>
          </p:cNvPr>
          <p:cNvSpPr/>
          <p:nvPr/>
        </p:nvSpPr>
        <p:spPr>
          <a:xfrm>
            <a:off x="163514"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Mid-R</a:t>
            </a:r>
          </a:p>
        </p:txBody>
      </p:sp>
      <p:sp>
        <p:nvSpPr>
          <p:cNvPr id="8" name="Rectangle 7">
            <a:extLst>
              <a:ext uri="{FF2B5EF4-FFF2-40B4-BE49-F238E27FC236}">
                <a16:creationId xmlns:a16="http://schemas.microsoft.com/office/drawing/2014/main" id="{B80024FE-B78A-5840-8704-8EA3C1B37DAC}"/>
              </a:ext>
            </a:extLst>
          </p:cNvPr>
          <p:cNvSpPr/>
          <p:nvPr/>
        </p:nvSpPr>
        <p:spPr>
          <a:xfrm>
            <a:off x="2633085"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End-R</a:t>
            </a:r>
          </a:p>
        </p:txBody>
      </p:sp>
      <p:sp>
        <p:nvSpPr>
          <p:cNvPr id="9" name="Rectangle 8">
            <a:extLst>
              <a:ext uri="{FF2B5EF4-FFF2-40B4-BE49-F238E27FC236}">
                <a16:creationId xmlns:a16="http://schemas.microsoft.com/office/drawing/2014/main" id="{1ABA1914-8239-7847-B6C8-84CCD72CCAC4}"/>
              </a:ext>
            </a:extLst>
          </p:cNvPr>
          <p:cNvSpPr/>
          <p:nvPr/>
        </p:nvSpPr>
        <p:spPr>
          <a:xfrm>
            <a:off x="5031287" y="1932576"/>
            <a:ext cx="1295401"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Mid-Yr.1</a:t>
            </a:r>
          </a:p>
        </p:txBody>
      </p:sp>
      <p:sp>
        <p:nvSpPr>
          <p:cNvPr id="10" name="Rectangle 9">
            <a:extLst>
              <a:ext uri="{FF2B5EF4-FFF2-40B4-BE49-F238E27FC236}">
                <a16:creationId xmlns:a16="http://schemas.microsoft.com/office/drawing/2014/main" id="{4207C6DB-38A1-0B40-8950-7BAFDC835776}"/>
              </a:ext>
            </a:extLst>
          </p:cNvPr>
          <p:cNvSpPr/>
          <p:nvPr/>
        </p:nvSpPr>
        <p:spPr>
          <a:xfrm>
            <a:off x="7441580" y="1882931"/>
            <a:ext cx="1375042"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End-Yr 2</a:t>
            </a:r>
          </a:p>
        </p:txBody>
      </p:sp>
      <p:sp>
        <p:nvSpPr>
          <p:cNvPr id="12" name="Rectangle 11">
            <a:extLst>
              <a:ext uri="{FF2B5EF4-FFF2-40B4-BE49-F238E27FC236}">
                <a16:creationId xmlns:a16="http://schemas.microsoft.com/office/drawing/2014/main" id="{00B6BBAF-56AC-1E4A-BED8-B047900938E7}"/>
              </a:ext>
            </a:extLst>
          </p:cNvPr>
          <p:cNvSpPr/>
          <p:nvPr/>
        </p:nvSpPr>
        <p:spPr>
          <a:xfrm>
            <a:off x="155720" y="2308592"/>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3" name="Rectangle 12">
            <a:extLst>
              <a:ext uri="{FF2B5EF4-FFF2-40B4-BE49-F238E27FC236}">
                <a16:creationId xmlns:a16="http://schemas.microsoft.com/office/drawing/2014/main" id="{2E020C8E-5AF6-5D4A-9DB3-9C54956B75C5}"/>
              </a:ext>
            </a:extLst>
          </p:cNvPr>
          <p:cNvSpPr/>
          <p:nvPr/>
        </p:nvSpPr>
        <p:spPr>
          <a:xfrm>
            <a:off x="2633085" y="2315464"/>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4" name="Rectangle 13">
            <a:extLst>
              <a:ext uri="{FF2B5EF4-FFF2-40B4-BE49-F238E27FC236}">
                <a16:creationId xmlns:a16="http://schemas.microsoft.com/office/drawing/2014/main" id="{0A2E8C59-DD20-4142-8EEA-B285C1DC5016}"/>
              </a:ext>
            </a:extLst>
          </p:cNvPr>
          <p:cNvSpPr/>
          <p:nvPr/>
        </p:nvSpPr>
        <p:spPr>
          <a:xfrm>
            <a:off x="4970464" y="2336517"/>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5" name="Rectangle 14">
            <a:extLst>
              <a:ext uri="{FF2B5EF4-FFF2-40B4-BE49-F238E27FC236}">
                <a16:creationId xmlns:a16="http://schemas.microsoft.com/office/drawing/2014/main" id="{E3799F81-9ECF-024F-8327-0530DFC24DCA}"/>
              </a:ext>
            </a:extLst>
          </p:cNvPr>
          <p:cNvSpPr/>
          <p:nvPr/>
        </p:nvSpPr>
        <p:spPr>
          <a:xfrm>
            <a:off x="163514" y="3489078"/>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6" name="Rectangle 15">
            <a:extLst>
              <a:ext uri="{FF2B5EF4-FFF2-40B4-BE49-F238E27FC236}">
                <a16:creationId xmlns:a16="http://schemas.microsoft.com/office/drawing/2014/main" id="{837F1B72-E992-A84F-AC47-6020C64143BB}"/>
              </a:ext>
            </a:extLst>
          </p:cNvPr>
          <p:cNvSpPr/>
          <p:nvPr/>
        </p:nvSpPr>
        <p:spPr>
          <a:xfrm>
            <a:off x="2440060" y="3488936"/>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7" name="Rectangle 16">
            <a:extLst>
              <a:ext uri="{FF2B5EF4-FFF2-40B4-BE49-F238E27FC236}">
                <a16:creationId xmlns:a16="http://schemas.microsoft.com/office/drawing/2014/main" id="{9669D86E-64C9-8747-ADDE-92B6E80E6621}"/>
              </a:ext>
            </a:extLst>
          </p:cNvPr>
          <p:cNvSpPr/>
          <p:nvPr/>
        </p:nvSpPr>
        <p:spPr>
          <a:xfrm>
            <a:off x="4970464" y="3488936"/>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8" name="Rectangle 17">
            <a:extLst>
              <a:ext uri="{FF2B5EF4-FFF2-40B4-BE49-F238E27FC236}">
                <a16:creationId xmlns:a16="http://schemas.microsoft.com/office/drawing/2014/main" id="{2D803C54-A8D8-7D42-8D6D-7FD41ABCC5A7}"/>
              </a:ext>
            </a:extLst>
          </p:cNvPr>
          <p:cNvSpPr/>
          <p:nvPr/>
        </p:nvSpPr>
        <p:spPr>
          <a:xfrm>
            <a:off x="155720" y="4207522"/>
            <a:ext cx="1495281"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0" name="Rectangle 19">
            <a:extLst>
              <a:ext uri="{FF2B5EF4-FFF2-40B4-BE49-F238E27FC236}">
                <a16:creationId xmlns:a16="http://schemas.microsoft.com/office/drawing/2014/main" id="{68B41307-6AAD-B249-A610-D684841D7FD4}"/>
              </a:ext>
            </a:extLst>
          </p:cNvPr>
          <p:cNvSpPr/>
          <p:nvPr/>
        </p:nvSpPr>
        <p:spPr>
          <a:xfrm>
            <a:off x="2470510" y="4207522"/>
            <a:ext cx="14570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1" name="Rectangle 20">
            <a:extLst>
              <a:ext uri="{FF2B5EF4-FFF2-40B4-BE49-F238E27FC236}">
                <a16:creationId xmlns:a16="http://schemas.microsoft.com/office/drawing/2014/main" id="{03B4C3E4-2390-CA4B-9872-3ACE9FB74A48}"/>
              </a:ext>
            </a:extLst>
          </p:cNvPr>
          <p:cNvSpPr/>
          <p:nvPr/>
        </p:nvSpPr>
        <p:spPr>
          <a:xfrm>
            <a:off x="5030925" y="4207522"/>
            <a:ext cx="139527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2" name="Rectangle 21">
            <a:extLst>
              <a:ext uri="{FF2B5EF4-FFF2-40B4-BE49-F238E27FC236}">
                <a16:creationId xmlns:a16="http://schemas.microsoft.com/office/drawing/2014/main" id="{FE8A96AF-5786-CC4F-A84D-CC61EF3651BE}"/>
              </a:ext>
            </a:extLst>
          </p:cNvPr>
          <p:cNvSpPr/>
          <p:nvPr/>
        </p:nvSpPr>
        <p:spPr>
          <a:xfrm>
            <a:off x="155720" y="4931500"/>
            <a:ext cx="1495281"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3" name="Rectangle 22">
            <a:extLst>
              <a:ext uri="{FF2B5EF4-FFF2-40B4-BE49-F238E27FC236}">
                <a16:creationId xmlns:a16="http://schemas.microsoft.com/office/drawing/2014/main" id="{E5C4EB07-23CA-D046-B108-A6C1F0D07164}"/>
              </a:ext>
            </a:extLst>
          </p:cNvPr>
          <p:cNvSpPr/>
          <p:nvPr/>
        </p:nvSpPr>
        <p:spPr>
          <a:xfrm>
            <a:off x="163514" y="5482721"/>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sp>
        <p:nvSpPr>
          <p:cNvPr id="24" name="Rectangle 23">
            <a:extLst>
              <a:ext uri="{FF2B5EF4-FFF2-40B4-BE49-F238E27FC236}">
                <a16:creationId xmlns:a16="http://schemas.microsoft.com/office/drawing/2014/main" id="{C993FB55-0F5A-8B4E-B320-84F42EAF32DC}"/>
              </a:ext>
            </a:extLst>
          </p:cNvPr>
          <p:cNvSpPr/>
          <p:nvPr/>
        </p:nvSpPr>
        <p:spPr>
          <a:xfrm>
            <a:off x="2470510" y="4915619"/>
            <a:ext cx="14570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5" name="Rectangle 24">
            <a:extLst>
              <a:ext uri="{FF2B5EF4-FFF2-40B4-BE49-F238E27FC236}">
                <a16:creationId xmlns:a16="http://schemas.microsoft.com/office/drawing/2014/main" id="{4599336D-B75A-C243-A213-60673688F43F}"/>
              </a:ext>
            </a:extLst>
          </p:cNvPr>
          <p:cNvSpPr/>
          <p:nvPr/>
        </p:nvSpPr>
        <p:spPr>
          <a:xfrm>
            <a:off x="2470510" y="5466840"/>
            <a:ext cx="14570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sp>
        <p:nvSpPr>
          <p:cNvPr id="27" name="Rectangle 26">
            <a:extLst>
              <a:ext uri="{FF2B5EF4-FFF2-40B4-BE49-F238E27FC236}">
                <a16:creationId xmlns:a16="http://schemas.microsoft.com/office/drawing/2014/main" id="{0F517BBE-1EA6-7E48-A77F-EA83EAF07164}"/>
              </a:ext>
            </a:extLst>
          </p:cNvPr>
          <p:cNvSpPr/>
          <p:nvPr/>
        </p:nvSpPr>
        <p:spPr>
          <a:xfrm>
            <a:off x="5050955" y="4931500"/>
            <a:ext cx="1380155"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9" name="Rectangle 28">
            <a:extLst>
              <a:ext uri="{FF2B5EF4-FFF2-40B4-BE49-F238E27FC236}">
                <a16:creationId xmlns:a16="http://schemas.microsoft.com/office/drawing/2014/main" id="{2E49080A-67C0-1C4A-AAA8-59EF56BAA663}"/>
              </a:ext>
            </a:extLst>
          </p:cNvPr>
          <p:cNvSpPr/>
          <p:nvPr/>
        </p:nvSpPr>
        <p:spPr>
          <a:xfrm>
            <a:off x="5050955" y="5482721"/>
            <a:ext cx="1380155"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cxnSp>
        <p:nvCxnSpPr>
          <p:cNvPr id="31" name="Straight Arrow Connector 30">
            <a:extLst>
              <a:ext uri="{FF2B5EF4-FFF2-40B4-BE49-F238E27FC236}">
                <a16:creationId xmlns:a16="http://schemas.microsoft.com/office/drawing/2014/main" id="{03AFD458-2FD1-D647-BAD5-FCF461D43F1B}"/>
              </a:ext>
            </a:extLst>
          </p:cNvPr>
          <p:cNvCxnSpPr>
            <a:cxnSpLocks/>
            <a:stCxn id="15" idx="3"/>
            <a:endCxn id="16" idx="1"/>
          </p:cNvCxnSpPr>
          <p:nvPr/>
        </p:nvCxnSpPr>
        <p:spPr>
          <a:xfrm flipV="1">
            <a:off x="1651001" y="3696754"/>
            <a:ext cx="789059" cy="143"/>
          </a:xfrm>
          <a:prstGeom prst="straightConnector1">
            <a:avLst/>
          </a:prstGeom>
          <a:ln w="12700">
            <a:no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06AE20-E786-DA4B-809B-D2629414D57B}"/>
              </a:ext>
            </a:extLst>
          </p:cNvPr>
          <p:cNvCxnSpPr>
            <a:stCxn id="16" idx="3"/>
          </p:cNvCxnSpPr>
          <p:nvPr/>
        </p:nvCxnSpPr>
        <p:spPr>
          <a:xfrm>
            <a:off x="3927547" y="3696753"/>
            <a:ext cx="1042917" cy="0"/>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D8B3299-5722-4B40-9596-027638A45782}"/>
              </a:ext>
            </a:extLst>
          </p:cNvPr>
          <p:cNvCxnSpPr>
            <a:cxnSpLocks/>
            <a:stCxn id="18" idx="3"/>
            <a:endCxn id="16" idx="1"/>
          </p:cNvCxnSpPr>
          <p:nvPr/>
        </p:nvCxnSpPr>
        <p:spPr>
          <a:xfrm flipV="1">
            <a:off x="1651001" y="3696754"/>
            <a:ext cx="789059" cy="718586"/>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691B8BE-A2C0-494F-A578-E0E54728C77C}"/>
              </a:ext>
            </a:extLst>
          </p:cNvPr>
          <p:cNvCxnSpPr>
            <a:cxnSpLocks/>
            <a:stCxn id="22" idx="3"/>
            <a:endCxn id="16" idx="1"/>
          </p:cNvCxnSpPr>
          <p:nvPr/>
        </p:nvCxnSpPr>
        <p:spPr>
          <a:xfrm flipV="1">
            <a:off x="1651001" y="3696754"/>
            <a:ext cx="789059" cy="1442564"/>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57DB6A-813B-5B43-8CF0-5A3C061906E7}"/>
              </a:ext>
            </a:extLst>
          </p:cNvPr>
          <p:cNvCxnSpPr>
            <a:cxnSpLocks/>
            <a:stCxn id="20" idx="3"/>
            <a:endCxn id="17" idx="1"/>
          </p:cNvCxnSpPr>
          <p:nvPr/>
        </p:nvCxnSpPr>
        <p:spPr>
          <a:xfrm flipV="1">
            <a:off x="3927547" y="3696754"/>
            <a:ext cx="1042917" cy="718586"/>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D7502E9-E78B-0445-A354-1E2869FFA587}"/>
              </a:ext>
            </a:extLst>
          </p:cNvPr>
          <p:cNvCxnSpPr>
            <a:cxnSpLocks/>
            <a:stCxn id="24" idx="3"/>
            <a:endCxn id="17" idx="1"/>
          </p:cNvCxnSpPr>
          <p:nvPr/>
        </p:nvCxnSpPr>
        <p:spPr>
          <a:xfrm flipV="1">
            <a:off x="3927547" y="3696755"/>
            <a:ext cx="1042917" cy="1426683"/>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D8045D0-F10C-0645-BB0E-B69D70029159}"/>
              </a:ext>
            </a:extLst>
          </p:cNvPr>
          <p:cNvSpPr/>
          <p:nvPr/>
        </p:nvSpPr>
        <p:spPr>
          <a:xfrm>
            <a:off x="1592481" y="3264866"/>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.25***</a:t>
            </a:r>
          </a:p>
        </p:txBody>
      </p:sp>
      <p:sp>
        <p:nvSpPr>
          <p:cNvPr id="44" name="Rectangle 43">
            <a:extLst>
              <a:ext uri="{FF2B5EF4-FFF2-40B4-BE49-F238E27FC236}">
                <a16:creationId xmlns:a16="http://schemas.microsoft.com/office/drawing/2014/main" id="{4CB07D79-5711-6948-A029-730515C6BCF1}"/>
              </a:ext>
            </a:extLst>
          </p:cNvPr>
          <p:cNvSpPr/>
          <p:nvPr/>
        </p:nvSpPr>
        <p:spPr>
          <a:xfrm rot="20735294">
            <a:off x="1334679" y="378723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.26***</a:t>
            </a:r>
          </a:p>
        </p:txBody>
      </p:sp>
      <p:sp>
        <p:nvSpPr>
          <p:cNvPr id="45" name="Rectangle 44">
            <a:extLst>
              <a:ext uri="{FF2B5EF4-FFF2-40B4-BE49-F238E27FC236}">
                <a16:creationId xmlns:a16="http://schemas.microsoft.com/office/drawing/2014/main" id="{67E4CEA3-3E4F-5747-9ADF-BBE236FE0AB6}"/>
              </a:ext>
            </a:extLst>
          </p:cNvPr>
          <p:cNvSpPr/>
          <p:nvPr/>
        </p:nvSpPr>
        <p:spPr>
          <a:xfrm rot="18385581">
            <a:off x="1668939" y="4376016"/>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.43***</a:t>
            </a:r>
          </a:p>
        </p:txBody>
      </p:sp>
      <p:sp>
        <p:nvSpPr>
          <p:cNvPr id="46" name="Rectangle 45">
            <a:extLst>
              <a:ext uri="{FF2B5EF4-FFF2-40B4-BE49-F238E27FC236}">
                <a16:creationId xmlns:a16="http://schemas.microsoft.com/office/drawing/2014/main" id="{00D820E7-6C4C-9F49-B6C6-16638EDE0DD9}"/>
              </a:ext>
            </a:extLst>
          </p:cNvPr>
          <p:cNvSpPr/>
          <p:nvPr/>
        </p:nvSpPr>
        <p:spPr>
          <a:xfrm rot="18385581">
            <a:off x="4072984" y="4363393"/>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.59***</a:t>
            </a:r>
          </a:p>
        </p:txBody>
      </p:sp>
      <p:sp>
        <p:nvSpPr>
          <p:cNvPr id="47" name="Rectangle 46">
            <a:extLst>
              <a:ext uri="{FF2B5EF4-FFF2-40B4-BE49-F238E27FC236}">
                <a16:creationId xmlns:a16="http://schemas.microsoft.com/office/drawing/2014/main" id="{C8A51C70-85FC-3C4E-8336-156AD2FCAF27}"/>
              </a:ext>
            </a:extLst>
          </p:cNvPr>
          <p:cNvSpPr/>
          <p:nvPr/>
        </p:nvSpPr>
        <p:spPr>
          <a:xfrm rot="19840260">
            <a:off x="3719722" y="4110742"/>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.19**</a:t>
            </a:r>
          </a:p>
        </p:txBody>
      </p:sp>
      <p:sp>
        <p:nvSpPr>
          <p:cNvPr id="48" name="Rectangle 47">
            <a:extLst>
              <a:ext uri="{FF2B5EF4-FFF2-40B4-BE49-F238E27FC236}">
                <a16:creationId xmlns:a16="http://schemas.microsoft.com/office/drawing/2014/main" id="{86EB9034-A54A-7348-8ADC-EB528427C44E}"/>
              </a:ext>
            </a:extLst>
          </p:cNvPr>
          <p:cNvSpPr/>
          <p:nvPr/>
        </p:nvSpPr>
        <p:spPr>
          <a:xfrm>
            <a:off x="4051279" y="3367501"/>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.18*</a:t>
            </a:r>
          </a:p>
        </p:txBody>
      </p:sp>
      <p:sp>
        <p:nvSpPr>
          <p:cNvPr id="49" name="Rectangle 48">
            <a:extLst>
              <a:ext uri="{FF2B5EF4-FFF2-40B4-BE49-F238E27FC236}">
                <a16:creationId xmlns:a16="http://schemas.microsoft.com/office/drawing/2014/main" id="{6192D51E-9105-7C44-8C66-291840B60748}"/>
              </a:ext>
            </a:extLst>
          </p:cNvPr>
          <p:cNvSpPr/>
          <p:nvPr/>
        </p:nvSpPr>
        <p:spPr>
          <a:xfrm>
            <a:off x="163514" y="1621177"/>
            <a:ext cx="8311891" cy="369332"/>
          </a:xfrm>
          <a:prstGeom prst="rect">
            <a:avLst/>
          </a:prstGeom>
        </p:spPr>
        <p:txBody>
          <a:bodyPr wrap="none">
            <a:spAutoFit/>
          </a:bodyPr>
          <a:lstStyle/>
          <a:p>
            <a:r>
              <a:rPr lang="en-US" b="1" dirty="0"/>
              <a:t>Predictors of Phonological (</a:t>
            </a:r>
            <a:r>
              <a:rPr lang="en-US" b="1" dirty="0" err="1"/>
              <a:t>ph</a:t>
            </a:r>
            <a:r>
              <a:rPr lang="en-US" b="1" dirty="0"/>
              <a:t>) and Conventional (</a:t>
            </a:r>
            <a:r>
              <a:rPr lang="en-US" b="1" dirty="0" err="1"/>
              <a:t>cn</a:t>
            </a:r>
            <a:r>
              <a:rPr lang="en-US" b="1" dirty="0"/>
              <a:t>) spelling</a:t>
            </a:r>
          </a:p>
        </p:txBody>
      </p:sp>
      <p:sp>
        <p:nvSpPr>
          <p:cNvPr id="39" name="Rectangle 38">
            <a:extLst>
              <a:ext uri="{FF2B5EF4-FFF2-40B4-BE49-F238E27FC236}">
                <a16:creationId xmlns:a16="http://schemas.microsoft.com/office/drawing/2014/main" id="{60479860-6BC7-4644-A7F6-EBCD38B81F28}"/>
              </a:ext>
            </a:extLst>
          </p:cNvPr>
          <p:cNvSpPr/>
          <p:nvPr/>
        </p:nvSpPr>
        <p:spPr>
          <a:xfrm>
            <a:off x="7413520" y="2298569"/>
            <a:ext cx="1509458"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41" name="Rectangle 40">
            <a:extLst>
              <a:ext uri="{FF2B5EF4-FFF2-40B4-BE49-F238E27FC236}">
                <a16:creationId xmlns:a16="http://schemas.microsoft.com/office/drawing/2014/main" id="{04120185-0B21-4147-9D1C-3175B7931682}"/>
              </a:ext>
            </a:extLst>
          </p:cNvPr>
          <p:cNvSpPr/>
          <p:nvPr/>
        </p:nvSpPr>
        <p:spPr>
          <a:xfrm>
            <a:off x="4990493" y="2848960"/>
            <a:ext cx="1487486" cy="499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 (</a:t>
            </a:r>
            <a:r>
              <a:rPr lang="en-US" sz="2100" dirty="0" err="1">
                <a:solidFill>
                  <a:schemeClr val="tx1"/>
                </a:solidFill>
              </a:rPr>
              <a:t>cn</a:t>
            </a:r>
            <a:r>
              <a:rPr lang="en-US" sz="2100" dirty="0">
                <a:solidFill>
                  <a:schemeClr val="tx1"/>
                </a:solidFill>
              </a:rPr>
              <a:t>)</a:t>
            </a:r>
          </a:p>
        </p:txBody>
      </p:sp>
      <p:sp>
        <p:nvSpPr>
          <p:cNvPr id="50" name="Rectangle 49">
            <a:extLst>
              <a:ext uri="{FF2B5EF4-FFF2-40B4-BE49-F238E27FC236}">
                <a16:creationId xmlns:a16="http://schemas.microsoft.com/office/drawing/2014/main" id="{C2E624F2-9D4C-9A43-BAE9-79AAC86C6BFC}"/>
              </a:ext>
            </a:extLst>
          </p:cNvPr>
          <p:cNvSpPr/>
          <p:nvPr/>
        </p:nvSpPr>
        <p:spPr>
          <a:xfrm>
            <a:off x="7435492" y="2845214"/>
            <a:ext cx="1487486" cy="499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 (</a:t>
            </a:r>
            <a:r>
              <a:rPr lang="en-US" sz="2100" dirty="0" err="1">
                <a:solidFill>
                  <a:schemeClr val="tx1"/>
                </a:solidFill>
              </a:rPr>
              <a:t>cn</a:t>
            </a:r>
            <a:r>
              <a:rPr lang="en-US" sz="2100" dirty="0">
                <a:solidFill>
                  <a:schemeClr val="tx1"/>
                </a:solidFill>
              </a:rPr>
              <a:t>)</a:t>
            </a:r>
          </a:p>
        </p:txBody>
      </p:sp>
      <p:cxnSp>
        <p:nvCxnSpPr>
          <p:cNvPr id="5" name="Straight Arrow Connector 4">
            <a:extLst>
              <a:ext uri="{FF2B5EF4-FFF2-40B4-BE49-F238E27FC236}">
                <a16:creationId xmlns:a16="http://schemas.microsoft.com/office/drawing/2014/main" id="{D9438305-E9E9-354E-A0B4-97BE15B2E612}"/>
              </a:ext>
            </a:extLst>
          </p:cNvPr>
          <p:cNvCxnSpPr>
            <a:stCxn id="13" idx="3"/>
            <a:endCxn id="41" idx="1"/>
          </p:cNvCxnSpPr>
          <p:nvPr/>
        </p:nvCxnSpPr>
        <p:spPr>
          <a:xfrm>
            <a:off x="3734521" y="2523281"/>
            <a:ext cx="1255972" cy="57517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07259AF-916C-D847-A569-DD2E98C9B396}"/>
              </a:ext>
            </a:extLst>
          </p:cNvPr>
          <p:cNvCxnSpPr>
            <a:stCxn id="16" idx="3"/>
            <a:endCxn id="41" idx="1"/>
          </p:cNvCxnSpPr>
          <p:nvPr/>
        </p:nvCxnSpPr>
        <p:spPr>
          <a:xfrm flipV="1">
            <a:off x="3927547" y="3098460"/>
            <a:ext cx="1062947" cy="59829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5EF7BFE-1589-D844-902E-EA52DFDE968C}"/>
              </a:ext>
            </a:extLst>
          </p:cNvPr>
          <p:cNvCxnSpPr>
            <a:cxnSpLocks/>
            <a:stCxn id="20" idx="3"/>
            <a:endCxn id="41" idx="1"/>
          </p:cNvCxnSpPr>
          <p:nvPr/>
        </p:nvCxnSpPr>
        <p:spPr>
          <a:xfrm flipV="1">
            <a:off x="3927547" y="3098460"/>
            <a:ext cx="1062947" cy="131688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2B906D-0F28-0D4D-8214-248E1667F88A}"/>
              </a:ext>
            </a:extLst>
          </p:cNvPr>
          <p:cNvCxnSpPr>
            <a:cxnSpLocks/>
            <a:stCxn id="24" idx="3"/>
            <a:endCxn id="41" idx="1"/>
          </p:cNvCxnSpPr>
          <p:nvPr/>
        </p:nvCxnSpPr>
        <p:spPr>
          <a:xfrm flipV="1">
            <a:off x="3927547" y="3098461"/>
            <a:ext cx="1062947" cy="202497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FDDDC9D-01A6-8F40-B965-FF78EAFDF938}"/>
              </a:ext>
            </a:extLst>
          </p:cNvPr>
          <p:cNvCxnSpPr>
            <a:stCxn id="41" idx="3"/>
          </p:cNvCxnSpPr>
          <p:nvPr/>
        </p:nvCxnSpPr>
        <p:spPr>
          <a:xfrm flipV="1">
            <a:off x="6477979" y="3094714"/>
            <a:ext cx="957512" cy="374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90FB2A0-7964-8342-8416-B56FF4991825}"/>
              </a:ext>
            </a:extLst>
          </p:cNvPr>
          <p:cNvCxnSpPr>
            <a:cxnSpLocks/>
          </p:cNvCxnSpPr>
          <p:nvPr/>
        </p:nvCxnSpPr>
        <p:spPr>
          <a:xfrm>
            <a:off x="6484293" y="2509192"/>
            <a:ext cx="977542" cy="55037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B5842571-2DF0-2840-8F71-968C89ADD146}"/>
              </a:ext>
            </a:extLst>
          </p:cNvPr>
          <p:cNvSpPr/>
          <p:nvPr/>
        </p:nvSpPr>
        <p:spPr>
          <a:xfrm rot="1502854">
            <a:off x="3811999" y="2411710"/>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.46***</a:t>
            </a:r>
          </a:p>
        </p:txBody>
      </p:sp>
      <p:sp>
        <p:nvSpPr>
          <p:cNvPr id="54" name="Rectangle 53">
            <a:extLst>
              <a:ext uri="{FF2B5EF4-FFF2-40B4-BE49-F238E27FC236}">
                <a16:creationId xmlns:a16="http://schemas.microsoft.com/office/drawing/2014/main" id="{B1CF4BA1-5644-A248-A7FE-E29AA15FCA89}"/>
              </a:ext>
            </a:extLst>
          </p:cNvPr>
          <p:cNvSpPr/>
          <p:nvPr/>
        </p:nvSpPr>
        <p:spPr>
          <a:xfrm rot="20116865">
            <a:off x="3908302" y="3029810"/>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.35***</a:t>
            </a:r>
          </a:p>
        </p:txBody>
      </p:sp>
      <p:sp>
        <p:nvSpPr>
          <p:cNvPr id="55" name="Rectangle 54">
            <a:extLst>
              <a:ext uri="{FF2B5EF4-FFF2-40B4-BE49-F238E27FC236}">
                <a16:creationId xmlns:a16="http://schemas.microsoft.com/office/drawing/2014/main" id="{ED91C17A-6157-0B4F-AC64-F24D6DEB925E}"/>
              </a:ext>
            </a:extLst>
          </p:cNvPr>
          <p:cNvSpPr/>
          <p:nvPr/>
        </p:nvSpPr>
        <p:spPr>
          <a:xfrm rot="19013857">
            <a:off x="3629389" y="3695232"/>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.16*</a:t>
            </a:r>
          </a:p>
        </p:txBody>
      </p:sp>
      <p:sp>
        <p:nvSpPr>
          <p:cNvPr id="56" name="Rectangle 55">
            <a:extLst>
              <a:ext uri="{FF2B5EF4-FFF2-40B4-BE49-F238E27FC236}">
                <a16:creationId xmlns:a16="http://schemas.microsoft.com/office/drawing/2014/main" id="{C6F5D125-6BFE-964A-B607-940BF2DF6147}"/>
              </a:ext>
            </a:extLst>
          </p:cNvPr>
          <p:cNvSpPr/>
          <p:nvPr/>
        </p:nvSpPr>
        <p:spPr>
          <a:xfrm rot="19013857">
            <a:off x="4252376" y="3459251"/>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.15*</a:t>
            </a:r>
          </a:p>
        </p:txBody>
      </p:sp>
      <p:sp>
        <p:nvSpPr>
          <p:cNvPr id="57" name="Rectangle 56">
            <a:extLst>
              <a:ext uri="{FF2B5EF4-FFF2-40B4-BE49-F238E27FC236}">
                <a16:creationId xmlns:a16="http://schemas.microsoft.com/office/drawing/2014/main" id="{745C3927-E826-214C-850D-0E09B387EBF1}"/>
              </a:ext>
            </a:extLst>
          </p:cNvPr>
          <p:cNvSpPr/>
          <p:nvPr/>
        </p:nvSpPr>
        <p:spPr>
          <a:xfrm rot="1863103">
            <a:off x="6508120" y="2264560"/>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.47*</a:t>
            </a:r>
          </a:p>
        </p:txBody>
      </p:sp>
      <p:sp>
        <p:nvSpPr>
          <p:cNvPr id="58" name="Rectangle 57">
            <a:extLst>
              <a:ext uri="{FF2B5EF4-FFF2-40B4-BE49-F238E27FC236}">
                <a16:creationId xmlns:a16="http://schemas.microsoft.com/office/drawing/2014/main" id="{63AC7065-AB6D-AA4F-9E73-4B47C26796A7}"/>
              </a:ext>
            </a:extLst>
          </p:cNvPr>
          <p:cNvSpPr/>
          <p:nvPr/>
        </p:nvSpPr>
        <p:spPr>
          <a:xfrm>
            <a:off x="6404354" y="3174883"/>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.36*</a:t>
            </a:r>
          </a:p>
        </p:txBody>
      </p:sp>
      <p:cxnSp>
        <p:nvCxnSpPr>
          <p:cNvPr id="59" name="Straight Arrow Connector 58">
            <a:extLst>
              <a:ext uri="{FF2B5EF4-FFF2-40B4-BE49-F238E27FC236}">
                <a16:creationId xmlns:a16="http://schemas.microsoft.com/office/drawing/2014/main" id="{7FBF0CEF-9594-064B-A538-E60C9400B774}"/>
              </a:ext>
            </a:extLst>
          </p:cNvPr>
          <p:cNvCxnSpPr>
            <a:cxnSpLocks/>
          </p:cNvCxnSpPr>
          <p:nvPr/>
        </p:nvCxnSpPr>
        <p:spPr>
          <a:xfrm flipV="1">
            <a:off x="1651001" y="3696180"/>
            <a:ext cx="789059" cy="143"/>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A367884-764C-D1DA-1A48-A79E88D37FCB}"/>
              </a:ext>
            </a:extLst>
          </p:cNvPr>
          <p:cNvPicPr>
            <a:picLocks noChangeAspect="1"/>
          </p:cNvPicPr>
          <p:nvPr/>
        </p:nvPicPr>
        <p:blipFill>
          <a:blip r:embed="rId3"/>
          <a:stretch>
            <a:fillRect/>
          </a:stretch>
        </p:blipFill>
        <p:spPr>
          <a:xfrm>
            <a:off x="45901" y="869605"/>
            <a:ext cx="4298960" cy="459112"/>
          </a:xfrm>
          <a:prstGeom prst="rect">
            <a:avLst/>
          </a:prstGeom>
        </p:spPr>
      </p:pic>
      <p:pic>
        <p:nvPicPr>
          <p:cNvPr id="51" name="Picture 50">
            <a:extLst>
              <a:ext uri="{FF2B5EF4-FFF2-40B4-BE49-F238E27FC236}">
                <a16:creationId xmlns:a16="http://schemas.microsoft.com/office/drawing/2014/main" id="{176E66D6-756C-A0C1-B480-BD0D6C003E66}"/>
              </a:ext>
            </a:extLst>
          </p:cNvPr>
          <p:cNvPicPr>
            <a:picLocks noChangeAspect="1"/>
          </p:cNvPicPr>
          <p:nvPr/>
        </p:nvPicPr>
        <p:blipFill>
          <a:blip r:embed="rId4"/>
          <a:stretch>
            <a:fillRect/>
          </a:stretch>
        </p:blipFill>
        <p:spPr>
          <a:xfrm rot="10800000" flipH="1" flipV="1">
            <a:off x="6664014" y="6148468"/>
            <a:ext cx="2479986" cy="640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37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53" grpId="0"/>
      <p:bldP spid="54" grpId="0"/>
      <p:bldP spid="55" grpId="0"/>
      <p:bldP spid="56" grpId="0"/>
      <p:bldP spid="57"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96E5B-49EF-E16A-3EAC-99FCEBD96D7F}"/>
              </a:ext>
            </a:extLst>
          </p:cNvPr>
          <p:cNvSpPr>
            <a:spLocks noGrp="1"/>
          </p:cNvSpPr>
          <p:nvPr>
            <p:ph type="title"/>
          </p:nvPr>
        </p:nvSpPr>
        <p:spPr>
          <a:xfrm>
            <a:off x="1009442" y="404664"/>
            <a:ext cx="7125113" cy="924475"/>
          </a:xfrm>
        </p:spPr>
        <p:txBody>
          <a:bodyPr/>
          <a:lstStyle/>
          <a:p>
            <a:pPr algn="ctr"/>
            <a:r>
              <a:rPr lang="en-GB" sz="2400" b="1" dirty="0">
                <a:effectLst>
                  <a:outerShdw blurRad="38100" dist="38100" dir="2700000" algn="tl">
                    <a:srgbClr val="000000">
                      <a:alpha val="43137"/>
                    </a:srgbClr>
                  </a:outerShdw>
                </a:effectLst>
              </a:rPr>
              <a:t>Summary of the roles of PA, LK, and RAN in later reading and spelling</a:t>
            </a:r>
          </a:p>
        </p:txBody>
      </p:sp>
      <p:sp>
        <p:nvSpPr>
          <p:cNvPr id="3" name="Content Placeholder 2">
            <a:extLst>
              <a:ext uri="{FF2B5EF4-FFF2-40B4-BE49-F238E27FC236}">
                <a16:creationId xmlns:a16="http://schemas.microsoft.com/office/drawing/2014/main" id="{A8F47BEB-9A0F-1183-442D-05865BDFDB10}"/>
              </a:ext>
            </a:extLst>
          </p:cNvPr>
          <p:cNvSpPr>
            <a:spLocks noGrp="1"/>
          </p:cNvSpPr>
          <p:nvPr>
            <p:ph idx="1"/>
          </p:nvPr>
        </p:nvSpPr>
        <p:spPr>
          <a:xfrm>
            <a:off x="1043608" y="1403281"/>
            <a:ext cx="7125112" cy="4051437"/>
          </a:xfrm>
        </p:spPr>
        <p:txBody>
          <a:bodyPr/>
          <a:lstStyle/>
          <a:p>
            <a:r>
              <a:rPr lang="en-GB" dirty="0"/>
              <a:t>Results confirm that the influences of PA, LK eventually become subsumed in reading and spelling measures.</a:t>
            </a:r>
          </a:p>
          <a:p>
            <a:r>
              <a:rPr lang="en-GB" dirty="0"/>
              <a:t>RAN continues to contribute independently to individual differences in reading and spelling, and its effects are stable</a:t>
            </a:r>
          </a:p>
          <a:p>
            <a:r>
              <a:rPr lang="en-GB" dirty="0"/>
              <a:t>Moreover, PA, LK, and RAN are discriminators of typical and dyslexic populations across the orthographic spectrum (</a:t>
            </a:r>
            <a:r>
              <a:rPr lang="en-GB" dirty="0" err="1"/>
              <a:t>e.g.,Araújo</a:t>
            </a:r>
            <a:r>
              <a:rPr lang="en-GB" dirty="0"/>
              <a:t> et al., 2015; Lervåg &amp; Hulme, 2009; Peterson et al., 2018; </a:t>
            </a:r>
            <a:r>
              <a:rPr lang="en-GB" dirty="0" err="1"/>
              <a:t>Snowling</a:t>
            </a:r>
            <a:r>
              <a:rPr lang="en-GB" dirty="0"/>
              <a:t> &amp; Melby-Lervåg, 2016, NRP, and others).</a:t>
            </a:r>
          </a:p>
        </p:txBody>
      </p:sp>
    </p:spTree>
    <p:extLst>
      <p:ext uri="{BB962C8B-B14F-4D97-AF65-F5344CB8AC3E}">
        <p14:creationId xmlns:p14="http://schemas.microsoft.com/office/powerpoint/2010/main" val="3948639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5"/>
            <a:ext cx="7886700" cy="1266218"/>
          </a:xfrm>
        </p:spPr>
        <p:txBody>
          <a:bodyPr/>
          <a:lstStyle/>
          <a:p>
            <a:pPr algn="ctr"/>
            <a:r>
              <a:rPr lang="en-GB" sz="2400" b="1" dirty="0">
                <a:effectLst>
                  <a:outerShdw blurRad="38100" dist="38100" dir="2700000" algn="tl">
                    <a:srgbClr val="000000">
                      <a:alpha val="43137"/>
                    </a:srgbClr>
                  </a:outerShdw>
                </a:effectLst>
              </a:rPr>
              <a:t>From Research to Practice:</a:t>
            </a:r>
            <a:br>
              <a:rPr lang="en-GB" sz="2400" b="1" dirty="0">
                <a:effectLst>
                  <a:outerShdw blurRad="38100" dist="38100" dir="2700000" algn="tl">
                    <a:srgbClr val="000000">
                      <a:alpha val="43137"/>
                    </a:srgbClr>
                  </a:outerShdw>
                </a:effectLst>
              </a:rPr>
            </a:br>
            <a:r>
              <a:rPr lang="en-GB" sz="2400" b="1" dirty="0">
                <a:effectLst>
                  <a:outerShdw blurRad="38100" dist="38100" dir="2700000" algn="tl">
                    <a:srgbClr val="000000">
                      <a:alpha val="43137"/>
                    </a:srgbClr>
                  </a:outerShdw>
                </a:effectLst>
              </a:rPr>
              <a:t>The MABEL tool</a:t>
            </a:r>
            <a:br>
              <a:rPr lang="en-GB" sz="2400" b="1" dirty="0">
                <a:effectLst>
                  <a:outerShdw blurRad="38100" dist="38100" dir="2700000" algn="tl">
                    <a:srgbClr val="000000">
                      <a:alpha val="43137"/>
                    </a:srgbClr>
                  </a:outerShdw>
                </a:effectLst>
              </a:rPr>
            </a:br>
            <a:r>
              <a:rPr lang="en-GB" sz="1800" b="1" dirty="0">
                <a:effectLst>
                  <a:outerShdw blurRad="38100" dist="38100" dir="2700000" algn="tl">
                    <a:srgbClr val="000000">
                      <a:alpha val="43137"/>
                    </a:srgbClr>
                  </a:outerShdw>
                </a:effectLst>
              </a:rPr>
              <a:t>From ELDEL to MABEL</a:t>
            </a:r>
            <a:endParaRPr lang="en-GB" sz="2400"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77456" y="1822154"/>
            <a:ext cx="4016450" cy="3983109"/>
          </a:xfrm>
        </p:spPr>
        <p:txBody>
          <a:bodyPr>
            <a:normAutofit fontScale="62500" lnSpcReduction="20000"/>
          </a:bodyPr>
          <a:lstStyle/>
          <a:p>
            <a:pPr marL="0" indent="0">
              <a:buNone/>
            </a:pPr>
            <a:r>
              <a:rPr lang="en-GB" dirty="0">
                <a:effectLst>
                  <a:outerShdw blurRad="38100" dist="38100" dir="2700000" algn="tl">
                    <a:srgbClr val="000000">
                      <a:alpha val="43137"/>
                    </a:srgbClr>
                  </a:outerShdw>
                </a:effectLst>
              </a:rPr>
              <a:t>A multilingual, web-based resource for </a:t>
            </a:r>
            <a:r>
              <a:rPr lang="en-GB" dirty="0">
                <a:solidFill>
                  <a:srgbClr val="FF0000"/>
                </a:solidFill>
                <a:effectLst>
                  <a:outerShdw blurRad="38100" dist="38100" dir="2700000" algn="tl">
                    <a:srgbClr val="000000">
                      <a:alpha val="43137"/>
                    </a:srgbClr>
                  </a:outerShdw>
                </a:effectLst>
              </a:rPr>
              <a:t>tests</a:t>
            </a:r>
            <a:r>
              <a:rPr lang="en-GB" dirty="0">
                <a:effectLst>
                  <a:outerShdw blurRad="38100" dist="38100" dir="2700000" algn="tl">
                    <a:srgbClr val="000000">
                      <a:alpha val="43137"/>
                    </a:srgbClr>
                  </a:outerShdw>
                </a:effectLst>
              </a:rPr>
              <a:t> and </a:t>
            </a:r>
            <a:r>
              <a:rPr lang="en-GB" dirty="0">
                <a:solidFill>
                  <a:srgbClr val="FF0000"/>
                </a:solidFill>
                <a:effectLst>
                  <a:outerShdw blurRad="38100" dist="38100" dir="2700000" algn="tl">
                    <a:srgbClr val="000000">
                      <a:alpha val="43137"/>
                    </a:srgbClr>
                  </a:outerShdw>
                </a:effectLst>
              </a:rPr>
              <a:t>information</a:t>
            </a:r>
            <a:r>
              <a:rPr lang="en-GB" dirty="0">
                <a:effectLst>
                  <a:outerShdw blurRad="38100" dist="38100" dir="2700000" algn="tl">
                    <a:srgbClr val="000000">
                      <a:alpha val="43137"/>
                    </a:srgbClr>
                  </a:outerShdw>
                </a:effectLst>
              </a:rPr>
              <a:t> about the assessment of </a:t>
            </a:r>
            <a:r>
              <a:rPr lang="en-GB" dirty="0">
                <a:solidFill>
                  <a:srgbClr val="FF0000"/>
                </a:solidFill>
                <a:effectLst>
                  <a:outerShdw blurRad="38100" dist="38100" dir="2700000" algn="tl">
                    <a:srgbClr val="000000">
                      <a:alpha val="43137"/>
                    </a:srgbClr>
                  </a:outerShdw>
                </a:effectLst>
              </a:rPr>
              <a:t>early literacy </a:t>
            </a:r>
            <a:r>
              <a:rPr lang="en-GB" dirty="0">
                <a:effectLst>
                  <a:outerShdw blurRad="38100" dist="38100" dir="2700000" algn="tl">
                    <a:srgbClr val="000000">
                      <a:alpha val="43137"/>
                    </a:srgbClr>
                  </a:outerShdw>
                </a:effectLst>
              </a:rPr>
              <a:t>in a variety of languages   (</a:t>
            </a:r>
            <a:r>
              <a:rPr lang="en-GB" dirty="0">
                <a:effectLst>
                  <a:outerShdw blurRad="38100" dist="38100" dir="2700000" algn="tl">
                    <a:srgbClr val="000000">
                      <a:alpha val="43137"/>
                    </a:srgbClr>
                  </a:outerShdw>
                </a:effectLst>
                <a:hlinkClick r:id="rId3"/>
              </a:rPr>
              <a:t>www.eldel-mabel.net</a:t>
            </a:r>
            <a:r>
              <a:rPr lang="en-GB" dirty="0">
                <a:effectLst>
                  <a:outerShdw blurRad="38100" dist="38100" dir="2700000" algn="tl">
                    <a:srgbClr val="000000">
                      <a:alpha val="43137"/>
                    </a:srgbClr>
                  </a:outerShdw>
                </a:effectLst>
              </a:rPr>
              <a:t>). </a:t>
            </a:r>
          </a:p>
          <a:p>
            <a:pPr lvl="1"/>
            <a:r>
              <a:rPr lang="en-GB" dirty="0"/>
              <a:t>Current holdings include test batteries in 8 languages: English, Welsh, Spanish, Czech,  Slovak, Polish, Portuguese, and Ukrainian</a:t>
            </a:r>
          </a:p>
          <a:p>
            <a:pPr lvl="1"/>
            <a:r>
              <a:rPr lang="en-GB" dirty="0"/>
              <a:t>In development are versions in European and Canadian French </a:t>
            </a:r>
          </a:p>
          <a:p>
            <a:pPr lvl="1"/>
            <a:r>
              <a:rPr lang="en-GB" dirty="0"/>
              <a:t>It is </a:t>
            </a:r>
            <a:r>
              <a:rPr lang="en-GB" b="1" dirty="0">
                <a:solidFill>
                  <a:srgbClr val="FF0000"/>
                </a:solidFill>
                <a:effectLst>
                  <a:outerShdw blurRad="38100" dist="38100" dir="2700000" algn="tl">
                    <a:srgbClr val="000000">
                      <a:alpha val="43137"/>
                    </a:srgbClr>
                  </a:outerShdw>
                </a:effectLst>
              </a:rPr>
              <a:t>evidence-based</a:t>
            </a:r>
          </a:p>
          <a:p>
            <a:pPr lvl="1"/>
            <a:r>
              <a:rPr lang="en-GB" dirty="0"/>
              <a:t>MABEL </a:t>
            </a:r>
            <a:r>
              <a:rPr lang="en-GB" dirty="0">
                <a:solidFill>
                  <a:srgbClr val="FF0000"/>
                </a:solidFill>
                <a:effectLst>
                  <a:outerShdw blurRad="38100" dist="38100" dir="2700000" algn="tl">
                    <a:srgbClr val="000000">
                      <a:alpha val="43137"/>
                    </a:srgbClr>
                  </a:outerShdw>
                </a:effectLst>
              </a:rPr>
              <a:t>arises from a large-scale </a:t>
            </a:r>
            <a:r>
              <a:rPr lang="en-GB" b="1" dirty="0">
                <a:solidFill>
                  <a:srgbClr val="FF0000"/>
                </a:solidFill>
                <a:effectLst>
                  <a:outerShdw blurRad="38100" dist="38100" dir="2700000" algn="tl">
                    <a:srgbClr val="000000">
                      <a:alpha val="43137"/>
                    </a:srgbClr>
                  </a:outerShdw>
                </a:effectLst>
              </a:rPr>
              <a:t>international</a:t>
            </a:r>
            <a:r>
              <a:rPr lang="en-GB" dirty="0">
                <a:solidFill>
                  <a:srgbClr val="FF0000"/>
                </a:solidFill>
                <a:effectLst>
                  <a:outerShdw blurRad="38100" dist="38100" dir="2700000" algn="tl">
                    <a:srgbClr val="000000">
                      <a:alpha val="43137"/>
                    </a:srgbClr>
                  </a:outerShdw>
                </a:effectLst>
              </a:rPr>
              <a:t> </a:t>
            </a:r>
            <a:r>
              <a:rPr lang="en-GB" dirty="0"/>
              <a:t>Marie Curie ITN (ELDEL), on </a:t>
            </a:r>
            <a:r>
              <a:rPr lang="en-GB" b="1" dirty="0">
                <a:solidFill>
                  <a:srgbClr val="FF0000"/>
                </a:solidFill>
                <a:effectLst>
                  <a:outerShdw blurRad="38100" dist="38100" dir="2700000" algn="tl">
                    <a:srgbClr val="000000">
                      <a:alpha val="43137"/>
                    </a:srgbClr>
                  </a:outerShdw>
                </a:effectLst>
              </a:rPr>
              <a:t>research</a:t>
            </a:r>
            <a:r>
              <a:rPr lang="en-GB" dirty="0"/>
              <a:t> on early literacy development in European languages</a:t>
            </a:r>
          </a:p>
          <a:p>
            <a:pPr lvl="1"/>
            <a:r>
              <a:rPr lang="en-GB" dirty="0"/>
              <a:t>Test materials </a:t>
            </a:r>
            <a:r>
              <a:rPr lang="en-GB" b="1" dirty="0">
                <a:solidFill>
                  <a:srgbClr val="FF0000"/>
                </a:solidFill>
              </a:rPr>
              <a:t>validated</a:t>
            </a:r>
            <a:r>
              <a:rPr lang="en-GB" dirty="0"/>
              <a:t> in six </a:t>
            </a:r>
            <a:r>
              <a:rPr lang="en-GB" dirty="0">
                <a:solidFill>
                  <a:srgbClr val="FF0000"/>
                </a:solidFill>
                <a:effectLst>
                  <a:outerShdw blurRad="38100" dist="38100" dir="2700000" algn="tl">
                    <a:srgbClr val="000000">
                      <a:alpha val="43137"/>
                    </a:srgbClr>
                  </a:outerShdw>
                </a:effectLst>
              </a:rPr>
              <a:t>major, international,</a:t>
            </a:r>
            <a:r>
              <a:rPr lang="en-GB" dirty="0"/>
              <a:t> </a:t>
            </a:r>
            <a:r>
              <a:rPr lang="en-GB" b="1" dirty="0">
                <a:solidFill>
                  <a:srgbClr val="FF0000"/>
                </a:solidFill>
                <a:effectLst>
                  <a:outerShdw blurRad="38100" dist="38100" dir="2700000" algn="tl">
                    <a:srgbClr val="000000">
                      <a:alpha val="43137"/>
                    </a:srgbClr>
                  </a:outerShdw>
                </a:effectLst>
              </a:rPr>
              <a:t>research publications</a:t>
            </a:r>
            <a:r>
              <a:rPr lang="en-GB" dirty="0"/>
              <a:t>, and numerous publications (papers, books) across participating languages</a:t>
            </a:r>
          </a:p>
          <a:p>
            <a:r>
              <a:rPr lang="en-GB" dirty="0"/>
              <a:t>It is </a:t>
            </a:r>
            <a:r>
              <a:rPr lang="en-GB" b="1" dirty="0">
                <a:solidFill>
                  <a:srgbClr val="FF0000"/>
                </a:solidFill>
                <a:effectLst>
                  <a:outerShdw blurRad="38100" dist="38100" dir="2700000" algn="tl">
                    <a:srgbClr val="000000">
                      <a:alpha val="43137"/>
                    </a:srgbClr>
                  </a:outerShdw>
                </a:effectLst>
              </a:rPr>
              <a:t>freely available </a:t>
            </a:r>
            <a:r>
              <a:rPr lang="en-GB" dirty="0"/>
              <a:t>to qualified, registered users</a:t>
            </a:r>
          </a:p>
          <a:p>
            <a:pPr lvl="1"/>
            <a:endParaRPr lang="en-GB" dirty="0"/>
          </a:p>
          <a:p>
            <a:r>
              <a:rPr lang="en-GB" dirty="0"/>
              <a:t>It is </a:t>
            </a:r>
            <a:r>
              <a:rPr lang="en-GB" b="1" dirty="0">
                <a:solidFill>
                  <a:srgbClr val="FF0000"/>
                </a:solidFill>
                <a:effectLst>
                  <a:outerShdw blurRad="38100" dist="38100" dir="2700000" algn="tl">
                    <a:srgbClr val="000000">
                      <a:alpha val="43137"/>
                    </a:srgbClr>
                  </a:outerShdw>
                </a:effectLst>
              </a:rPr>
              <a:t>unique in its form and scope</a:t>
            </a:r>
          </a:p>
          <a:p>
            <a:pPr lvl="1"/>
            <a:r>
              <a:rPr lang="en-GB" dirty="0"/>
              <a:t>No comparable multi-language tool available</a:t>
            </a:r>
          </a:p>
        </p:txBody>
      </p:sp>
      <p:pic>
        <p:nvPicPr>
          <p:cNvPr id="5" name="Content Placeholder 4" descr="Screen Clippi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77929" y="1894502"/>
            <a:ext cx="4226469" cy="3652655"/>
          </a:xfrm>
        </p:spPr>
      </p:pic>
    </p:spTree>
    <p:extLst>
      <p:ext uri="{BB962C8B-B14F-4D97-AF65-F5344CB8AC3E}">
        <p14:creationId xmlns:p14="http://schemas.microsoft.com/office/powerpoint/2010/main" val="131661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A86AF-7586-E879-85F5-C3471049AF23}"/>
              </a:ext>
            </a:extLst>
          </p:cNvPr>
          <p:cNvPicPr>
            <a:picLocks noChangeAspect="1"/>
          </p:cNvPicPr>
          <p:nvPr/>
        </p:nvPicPr>
        <p:blipFill>
          <a:blip r:embed="rId3"/>
          <a:stretch>
            <a:fillRect/>
          </a:stretch>
        </p:blipFill>
        <p:spPr>
          <a:xfrm>
            <a:off x="231976" y="1040985"/>
            <a:ext cx="4282512" cy="4734737"/>
          </a:xfrm>
          <a:prstGeom prst="rect">
            <a:avLst/>
          </a:prstGeom>
        </p:spPr>
      </p:pic>
      <p:pic>
        <p:nvPicPr>
          <p:cNvPr id="7" name="Picture 6">
            <a:extLst>
              <a:ext uri="{FF2B5EF4-FFF2-40B4-BE49-F238E27FC236}">
                <a16:creationId xmlns:a16="http://schemas.microsoft.com/office/drawing/2014/main" id="{AF13A74A-D846-6CD9-7920-FB960FB10B91}"/>
              </a:ext>
            </a:extLst>
          </p:cNvPr>
          <p:cNvPicPr>
            <a:picLocks noChangeAspect="1"/>
          </p:cNvPicPr>
          <p:nvPr/>
        </p:nvPicPr>
        <p:blipFill>
          <a:blip r:embed="rId4"/>
          <a:stretch>
            <a:fillRect/>
          </a:stretch>
        </p:blipFill>
        <p:spPr>
          <a:xfrm>
            <a:off x="4575210" y="1040984"/>
            <a:ext cx="3997290" cy="4768341"/>
          </a:xfrm>
          <a:prstGeom prst="rect">
            <a:avLst/>
          </a:prstGeom>
        </p:spPr>
      </p:pic>
      <p:pic>
        <p:nvPicPr>
          <p:cNvPr id="11" name="Picture 10">
            <a:extLst>
              <a:ext uri="{FF2B5EF4-FFF2-40B4-BE49-F238E27FC236}">
                <a16:creationId xmlns:a16="http://schemas.microsoft.com/office/drawing/2014/main" id="{6B2D7A98-4414-AE34-2C9C-78A26680F33C}"/>
              </a:ext>
            </a:extLst>
          </p:cNvPr>
          <p:cNvPicPr>
            <a:picLocks noChangeAspect="1"/>
          </p:cNvPicPr>
          <p:nvPr/>
        </p:nvPicPr>
        <p:blipFill>
          <a:blip r:embed="rId5"/>
          <a:stretch>
            <a:fillRect/>
          </a:stretch>
        </p:blipFill>
        <p:spPr>
          <a:xfrm>
            <a:off x="7650956" y="1040984"/>
            <a:ext cx="1453460" cy="4444640"/>
          </a:xfrm>
          <a:prstGeom prst="rect">
            <a:avLst/>
          </a:prstGeom>
        </p:spPr>
      </p:pic>
      <p:sp>
        <p:nvSpPr>
          <p:cNvPr id="2" name="Oval 1">
            <a:extLst>
              <a:ext uri="{FF2B5EF4-FFF2-40B4-BE49-F238E27FC236}">
                <a16:creationId xmlns:a16="http://schemas.microsoft.com/office/drawing/2014/main" id="{8A162FDA-5BB5-8BB6-7D32-E14018617961}"/>
              </a:ext>
            </a:extLst>
          </p:cNvPr>
          <p:cNvSpPr/>
          <p:nvPr/>
        </p:nvSpPr>
        <p:spPr>
          <a:xfrm>
            <a:off x="7380312" y="4437112"/>
            <a:ext cx="1601564" cy="50405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60217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33265" y="595600"/>
            <a:ext cx="8621485" cy="994172"/>
          </a:xfrm>
          <a:ln>
            <a:solidFill>
              <a:srgbClr val="FF0000"/>
            </a:solidFill>
          </a:ln>
        </p:spPr>
        <p:txBody>
          <a:bodyPr>
            <a:normAutofit fontScale="90000"/>
          </a:bodyPr>
          <a:lstStyle/>
          <a:p>
            <a:pPr algn="ctr"/>
            <a:r>
              <a:rPr lang="en-GB" b="1" dirty="0">
                <a:effectLst>
                  <a:outerShdw blurRad="38100" dist="38100" dir="2700000" algn="tl">
                    <a:srgbClr val="000000">
                      <a:alpha val="43137"/>
                    </a:srgbClr>
                  </a:outerShdw>
                </a:effectLst>
                <a:latin typeface="Arial Unicode MS" pitchFamily="34" charset="-128"/>
              </a:rPr>
              <a:t>Measures of the components of the Triple Foundation</a:t>
            </a:r>
            <a:r>
              <a:rPr lang="cs-CZ" b="1" dirty="0">
                <a:effectLst>
                  <a:outerShdw blurRad="38100" dist="38100" dir="2700000" algn="tl">
                    <a:srgbClr val="000000">
                      <a:alpha val="43137"/>
                    </a:srgbClr>
                  </a:outerShdw>
                </a:effectLst>
                <a:latin typeface="Arial Unicode MS" pitchFamily="34" charset="-128"/>
              </a:rPr>
              <a:t> </a:t>
            </a:r>
            <a:r>
              <a:rPr lang="en-GB" b="1" dirty="0">
                <a:effectLst>
                  <a:outerShdw blurRad="38100" dist="38100" dir="2700000" algn="tl">
                    <a:srgbClr val="000000">
                      <a:alpha val="43137"/>
                    </a:srgbClr>
                  </a:outerShdw>
                </a:effectLst>
                <a:latin typeface="Arial Unicode MS" pitchFamily="34" charset="-128"/>
              </a:rPr>
              <a:t>M</a:t>
            </a:r>
            <a:r>
              <a:rPr lang="cs-CZ" b="1" dirty="0">
                <a:effectLst>
                  <a:outerShdw blurRad="38100" dist="38100" dir="2700000" algn="tl">
                    <a:srgbClr val="000000">
                      <a:alpha val="43137"/>
                    </a:srgbClr>
                  </a:outerShdw>
                </a:effectLst>
                <a:latin typeface="Arial Unicode MS" pitchFamily="34" charset="-128"/>
              </a:rPr>
              <a:t>odel </a:t>
            </a:r>
            <a:endParaRPr lang="en-GB" b="1" dirty="0">
              <a:effectLst>
                <a:outerShdw blurRad="38100" dist="38100" dir="2700000" algn="tl">
                  <a:srgbClr val="000000">
                    <a:alpha val="43137"/>
                  </a:srgbClr>
                </a:outerShdw>
              </a:effectLst>
              <a:latin typeface="Arial Unicode MS" pitchFamily="34" charset="-128"/>
            </a:endParaRPr>
          </a:p>
        </p:txBody>
      </p:sp>
      <p:sp>
        <p:nvSpPr>
          <p:cNvPr id="129027" name="Oval 3"/>
          <p:cNvSpPr>
            <a:spLocks noChangeArrowheads="1"/>
          </p:cNvSpPr>
          <p:nvPr/>
        </p:nvSpPr>
        <p:spPr bwMode="auto">
          <a:xfrm>
            <a:off x="2255168" y="2654611"/>
            <a:ext cx="2362200" cy="556022"/>
          </a:xfrm>
          <a:prstGeom prst="ellipse">
            <a:avLst/>
          </a:prstGeom>
          <a:solidFill>
            <a:schemeClr val="accent1">
              <a:lumMod val="20000"/>
              <a:lumOff val="80000"/>
            </a:schemeClr>
          </a:solidFill>
          <a:ln w="57150">
            <a:solidFill>
              <a:srgbClr val="CC3300"/>
            </a:solidFill>
            <a:round/>
            <a:headEnd/>
            <a:tailEnd/>
          </a:ln>
        </p:spPr>
        <p:txBody>
          <a:bodyPr/>
          <a:lstStyle/>
          <a:p>
            <a:pPr defTabSz="685800"/>
            <a:r>
              <a:rPr lang="en-US" sz="1350" b="1" dirty="0">
                <a:solidFill>
                  <a:prstClr val="black"/>
                </a:solidFill>
                <a:latin typeface="Arial Unicode MS" pitchFamily="34" charset="-128"/>
              </a:rPr>
              <a:t>PHONEME AWARENESS</a:t>
            </a:r>
          </a:p>
        </p:txBody>
      </p:sp>
      <p:sp>
        <p:nvSpPr>
          <p:cNvPr id="129028" name="Oval 4"/>
          <p:cNvSpPr>
            <a:spLocks noChangeArrowheads="1"/>
          </p:cNvSpPr>
          <p:nvPr/>
        </p:nvSpPr>
        <p:spPr bwMode="auto">
          <a:xfrm>
            <a:off x="5076057" y="3143250"/>
            <a:ext cx="3915544" cy="857250"/>
          </a:xfrm>
          <a:prstGeom prst="ellipse">
            <a:avLst/>
          </a:prstGeom>
          <a:solidFill>
            <a:schemeClr val="accent1">
              <a:lumMod val="20000"/>
              <a:lumOff val="80000"/>
            </a:schemeClr>
          </a:solidFill>
          <a:ln w="57150">
            <a:solidFill>
              <a:srgbClr val="CC3300"/>
            </a:solidFill>
            <a:round/>
            <a:headEnd/>
            <a:tailEnd/>
          </a:ln>
        </p:spPr>
        <p:txBody>
          <a:bodyPr/>
          <a:lstStyle/>
          <a:p>
            <a:pPr defTabSz="685800"/>
            <a:endParaRPr lang="en-GB" sz="1500" b="1" dirty="0">
              <a:solidFill>
                <a:prstClr val="black"/>
              </a:solidFill>
              <a:latin typeface="Arial Unicode MS" pitchFamily="34" charset="-128"/>
            </a:endParaRPr>
          </a:p>
          <a:p>
            <a:pPr defTabSz="685800"/>
            <a:r>
              <a:rPr lang="en-GB" sz="1500" b="1" dirty="0">
                <a:solidFill>
                  <a:prstClr val="black"/>
                </a:solidFill>
                <a:latin typeface="Arial Unicode MS" pitchFamily="34" charset="-128"/>
              </a:rPr>
              <a:t>DECODING/ SPELLING</a:t>
            </a:r>
          </a:p>
        </p:txBody>
      </p:sp>
      <p:sp>
        <p:nvSpPr>
          <p:cNvPr id="129029" name="Oval 5"/>
          <p:cNvSpPr>
            <a:spLocks noChangeArrowheads="1"/>
          </p:cNvSpPr>
          <p:nvPr/>
        </p:nvSpPr>
        <p:spPr bwMode="auto">
          <a:xfrm>
            <a:off x="2483768" y="3969061"/>
            <a:ext cx="2065338" cy="678656"/>
          </a:xfrm>
          <a:prstGeom prst="ellipse">
            <a:avLst/>
          </a:prstGeom>
          <a:solidFill>
            <a:schemeClr val="accent1">
              <a:lumMod val="20000"/>
              <a:lumOff val="80000"/>
            </a:schemeClr>
          </a:solidFill>
          <a:ln w="57150">
            <a:solidFill>
              <a:srgbClr val="CC3300"/>
            </a:solidFill>
            <a:round/>
            <a:headEnd/>
            <a:tailEnd/>
          </a:ln>
        </p:spPr>
        <p:txBody>
          <a:bodyPr/>
          <a:lstStyle/>
          <a:p>
            <a:pPr defTabSz="685800"/>
            <a:r>
              <a:rPr lang="en-US" sz="1350" b="1" dirty="0">
                <a:solidFill>
                  <a:prstClr val="black"/>
                </a:solidFill>
                <a:latin typeface="Arial Unicode MS" pitchFamily="34" charset="-128"/>
              </a:rPr>
              <a:t>LETTER KNOWLEDGE</a:t>
            </a:r>
          </a:p>
        </p:txBody>
      </p:sp>
      <p:sp>
        <p:nvSpPr>
          <p:cNvPr id="129030" name="Line 6"/>
          <p:cNvSpPr>
            <a:spLocks noChangeShapeType="1"/>
          </p:cNvSpPr>
          <p:nvPr/>
        </p:nvSpPr>
        <p:spPr bwMode="auto">
          <a:xfrm>
            <a:off x="3275856" y="3266983"/>
            <a:ext cx="9600" cy="734225"/>
          </a:xfrm>
          <a:prstGeom prst="line">
            <a:avLst/>
          </a:prstGeom>
          <a:noFill/>
          <a:ln w="57150">
            <a:solidFill>
              <a:srgbClr val="000000"/>
            </a:solidFill>
            <a:round/>
            <a:headEnd/>
            <a:tailEnd type="triangle" w="med" len="med"/>
          </a:ln>
        </p:spPr>
        <p:txBody>
          <a:bodyPr/>
          <a:lstStyle/>
          <a:p>
            <a:pPr defTabSz="685800"/>
            <a:endParaRPr lang="en-GB" sz="1350">
              <a:solidFill>
                <a:prstClr val="black"/>
              </a:solidFill>
              <a:latin typeface="Calibri" panose="020F0502020204030204"/>
            </a:endParaRPr>
          </a:p>
        </p:txBody>
      </p:sp>
      <p:sp>
        <p:nvSpPr>
          <p:cNvPr id="129031" name="Line 7"/>
          <p:cNvSpPr>
            <a:spLocks noChangeShapeType="1"/>
          </p:cNvSpPr>
          <p:nvPr/>
        </p:nvSpPr>
        <p:spPr bwMode="auto">
          <a:xfrm flipH="1" flipV="1">
            <a:off x="3628356" y="3226110"/>
            <a:ext cx="9600" cy="742951"/>
          </a:xfrm>
          <a:prstGeom prst="line">
            <a:avLst/>
          </a:prstGeom>
          <a:noFill/>
          <a:ln w="57150">
            <a:solidFill>
              <a:srgbClr val="000000"/>
            </a:solidFill>
            <a:round/>
            <a:headEnd/>
            <a:tailEnd type="triangle" w="med" len="med"/>
          </a:ln>
        </p:spPr>
        <p:txBody>
          <a:bodyPr/>
          <a:lstStyle/>
          <a:p>
            <a:pPr defTabSz="685800"/>
            <a:endParaRPr lang="en-GB" sz="1350">
              <a:solidFill>
                <a:prstClr val="black"/>
              </a:solidFill>
              <a:latin typeface="Calibri" panose="020F0502020204030204"/>
            </a:endParaRPr>
          </a:p>
        </p:txBody>
      </p:sp>
      <p:sp>
        <p:nvSpPr>
          <p:cNvPr id="129032" name="Line 8"/>
          <p:cNvSpPr>
            <a:spLocks noChangeShapeType="1"/>
          </p:cNvSpPr>
          <p:nvPr/>
        </p:nvSpPr>
        <p:spPr bwMode="auto">
          <a:xfrm>
            <a:off x="4644008" y="2996952"/>
            <a:ext cx="533772" cy="489198"/>
          </a:xfrm>
          <a:prstGeom prst="line">
            <a:avLst/>
          </a:prstGeom>
          <a:noFill/>
          <a:ln w="76200">
            <a:solidFill>
              <a:srgbClr val="CC3300"/>
            </a:solidFill>
            <a:round/>
            <a:headEnd/>
            <a:tailEnd type="triangle" w="med" len="med"/>
          </a:ln>
        </p:spPr>
        <p:txBody>
          <a:bodyPr/>
          <a:lstStyle/>
          <a:p>
            <a:pPr defTabSz="685800"/>
            <a:endParaRPr lang="en-GB" sz="1350">
              <a:solidFill>
                <a:prstClr val="black"/>
              </a:solidFill>
              <a:latin typeface="Calibri" panose="020F0502020204030204"/>
            </a:endParaRPr>
          </a:p>
        </p:txBody>
      </p:sp>
      <p:sp>
        <p:nvSpPr>
          <p:cNvPr id="129033" name="Line 9"/>
          <p:cNvSpPr>
            <a:spLocks noChangeShapeType="1"/>
          </p:cNvSpPr>
          <p:nvPr/>
        </p:nvSpPr>
        <p:spPr bwMode="auto">
          <a:xfrm flipV="1">
            <a:off x="4572001" y="3714750"/>
            <a:ext cx="605780" cy="470334"/>
          </a:xfrm>
          <a:prstGeom prst="line">
            <a:avLst/>
          </a:prstGeom>
          <a:noFill/>
          <a:ln w="76200">
            <a:solidFill>
              <a:srgbClr val="CC3300"/>
            </a:solidFill>
            <a:round/>
            <a:headEnd/>
            <a:tailEnd type="triangle" w="med" len="med"/>
          </a:ln>
        </p:spPr>
        <p:txBody>
          <a:bodyPr/>
          <a:lstStyle/>
          <a:p>
            <a:pPr defTabSz="685800"/>
            <a:endParaRPr lang="en-GB" sz="1350">
              <a:solidFill>
                <a:prstClr val="black"/>
              </a:solidFill>
              <a:latin typeface="Calibri" panose="020F0502020204030204"/>
            </a:endParaRPr>
          </a:p>
        </p:txBody>
      </p:sp>
      <p:sp>
        <p:nvSpPr>
          <p:cNvPr id="129034" name="Rectangle 10"/>
          <p:cNvSpPr>
            <a:spLocks noChangeArrowheads="1"/>
          </p:cNvSpPr>
          <p:nvPr/>
        </p:nvSpPr>
        <p:spPr bwMode="auto">
          <a:xfrm>
            <a:off x="152400" y="4979671"/>
            <a:ext cx="8839200" cy="923330"/>
          </a:xfrm>
          <a:prstGeom prst="rect">
            <a:avLst/>
          </a:prstGeom>
          <a:noFill/>
          <a:ln w="9525">
            <a:noFill/>
            <a:miter lim="800000"/>
            <a:headEnd/>
            <a:tailEnd/>
          </a:ln>
          <a:effectLst/>
        </p:spPr>
        <p:txBody>
          <a:bodyPr>
            <a:spAutoFit/>
          </a:bodyPr>
          <a:lstStyle/>
          <a:p>
            <a:pPr defTabSz="685800"/>
            <a:r>
              <a:rPr lang="en-GB" dirty="0">
                <a:solidFill>
                  <a:prstClr val="black"/>
                </a:solidFill>
                <a:latin typeface="Calibri" panose="020F0502020204030204"/>
              </a:rPr>
              <a:t>Core precursors of word-level alphabetic literacy skills are awareness of phonemes, knowledge of letters, and the ability to name visual objects quickly. These are reciprocally related abilities that promote alphabetic literacy </a:t>
            </a:r>
            <a:r>
              <a:rPr lang="en-GB" sz="1500" dirty="0">
                <a:solidFill>
                  <a:prstClr val="black"/>
                </a:solidFill>
                <a:latin typeface="Calibri" panose="020F0502020204030204"/>
                <a:cs typeface="Times New Roman" pitchFamily="18" charset="0"/>
              </a:rPr>
              <a:t> </a:t>
            </a:r>
            <a:r>
              <a:rPr lang="en-GB" sz="1200" dirty="0">
                <a:solidFill>
                  <a:prstClr val="black"/>
                </a:solidFill>
                <a:latin typeface="Calibri" panose="020F0502020204030204"/>
                <a:cs typeface="Times New Roman" pitchFamily="18" charset="0"/>
              </a:rPr>
              <a:t>(e.g. Byrne, 1998; Caravolas &amp; Samara, 2015; Hulme et al., 2005).</a:t>
            </a:r>
            <a:endParaRPr lang="en-GB" sz="1500" dirty="0">
              <a:solidFill>
                <a:prstClr val="black"/>
              </a:solidFill>
              <a:latin typeface="Calibri" panose="020F0502020204030204"/>
              <a:cs typeface="Times New Roman" pitchFamily="18" charset="0"/>
            </a:endParaRPr>
          </a:p>
        </p:txBody>
      </p:sp>
      <p:cxnSp>
        <p:nvCxnSpPr>
          <p:cNvPr id="13" name="Curved Connector 12"/>
          <p:cNvCxnSpPr>
            <a:stCxn id="129027" idx="2"/>
            <a:endCxn id="129029" idx="2"/>
          </p:cNvCxnSpPr>
          <p:nvPr/>
        </p:nvCxnSpPr>
        <p:spPr bwMode="auto">
          <a:xfrm rot="10800000" flipH="1" flipV="1">
            <a:off x="2255168" y="2932622"/>
            <a:ext cx="228600" cy="1375767"/>
          </a:xfrm>
          <a:prstGeom prst="curvedConnector3">
            <a:avLst>
              <a:gd name="adj1" fmla="val -198113"/>
            </a:avLst>
          </a:prstGeom>
          <a:solidFill>
            <a:schemeClr val="accent1"/>
          </a:solidFill>
          <a:ln w="28575" cap="flat" cmpd="sng" algn="ctr">
            <a:solidFill>
              <a:schemeClr val="tx1"/>
            </a:solidFill>
            <a:prstDash val="solid"/>
            <a:round/>
            <a:headEnd type="arrow"/>
            <a:tailEnd type="arrow"/>
          </a:ln>
          <a:effectLst/>
        </p:spPr>
      </p:cxnSp>
      <p:sp>
        <p:nvSpPr>
          <p:cNvPr id="11" name="Oval 5"/>
          <p:cNvSpPr>
            <a:spLocks noChangeArrowheads="1"/>
          </p:cNvSpPr>
          <p:nvPr/>
        </p:nvSpPr>
        <p:spPr bwMode="auto">
          <a:xfrm>
            <a:off x="395536" y="3266983"/>
            <a:ext cx="1813818" cy="648071"/>
          </a:xfrm>
          <a:prstGeom prst="ellipse">
            <a:avLst/>
          </a:prstGeom>
          <a:solidFill>
            <a:schemeClr val="accent1">
              <a:lumMod val="20000"/>
              <a:lumOff val="80000"/>
            </a:schemeClr>
          </a:solidFill>
          <a:ln w="57150">
            <a:solidFill>
              <a:srgbClr val="CC3300"/>
            </a:solidFill>
            <a:round/>
            <a:headEnd/>
            <a:tailEnd/>
          </a:ln>
        </p:spPr>
        <p:txBody>
          <a:bodyPr/>
          <a:lstStyle/>
          <a:p>
            <a:pPr defTabSz="685800"/>
            <a:r>
              <a:rPr lang="en-GB" sz="1350" b="1" dirty="0">
                <a:solidFill>
                  <a:prstClr val="black"/>
                </a:solidFill>
                <a:latin typeface="Arial Unicode MS" pitchFamily="34" charset="-128"/>
              </a:rPr>
              <a:t>RAPID NAMING </a:t>
            </a:r>
            <a:endParaRPr lang="en-US" sz="1350" b="1" dirty="0">
              <a:solidFill>
                <a:prstClr val="black"/>
              </a:solidFill>
              <a:latin typeface="Arial Unicode MS" pitchFamily="34" charset="-128"/>
            </a:endParaRPr>
          </a:p>
        </p:txBody>
      </p:sp>
      <p:cxnSp>
        <p:nvCxnSpPr>
          <p:cNvPr id="3" name="Straight Arrow Connector 2"/>
          <p:cNvCxnSpPr>
            <a:stCxn id="11" idx="6"/>
            <a:endCxn id="129028" idx="2"/>
          </p:cNvCxnSpPr>
          <p:nvPr/>
        </p:nvCxnSpPr>
        <p:spPr>
          <a:xfrm flipV="1">
            <a:off x="2209354" y="3571875"/>
            <a:ext cx="2866703" cy="1914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20CF4E9-AD32-0ACB-F811-7E404BCF4B2F}"/>
              </a:ext>
            </a:extLst>
          </p:cNvPr>
          <p:cNvSpPr/>
          <p:nvPr/>
        </p:nvSpPr>
        <p:spPr>
          <a:xfrm>
            <a:off x="3988684" y="2240158"/>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Phon. Blending</a:t>
            </a:r>
          </a:p>
        </p:txBody>
      </p:sp>
      <p:sp>
        <p:nvSpPr>
          <p:cNvPr id="4" name="Rectangle 3">
            <a:extLst>
              <a:ext uri="{FF2B5EF4-FFF2-40B4-BE49-F238E27FC236}">
                <a16:creationId xmlns:a16="http://schemas.microsoft.com/office/drawing/2014/main" id="{5A6E6DE9-17EF-5A3C-D3BC-1F4DDFB40363}"/>
              </a:ext>
            </a:extLst>
          </p:cNvPr>
          <p:cNvSpPr/>
          <p:nvPr/>
        </p:nvSpPr>
        <p:spPr>
          <a:xfrm>
            <a:off x="2049348" y="2200944"/>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Phon. Isolation</a:t>
            </a:r>
          </a:p>
        </p:txBody>
      </p:sp>
      <p:sp>
        <p:nvSpPr>
          <p:cNvPr id="5" name="Rectangle 4">
            <a:extLst>
              <a:ext uri="{FF2B5EF4-FFF2-40B4-BE49-F238E27FC236}">
                <a16:creationId xmlns:a16="http://schemas.microsoft.com/office/drawing/2014/main" id="{56159173-9A0A-E60B-634D-C2824472CB8C}"/>
              </a:ext>
            </a:extLst>
          </p:cNvPr>
          <p:cNvSpPr/>
          <p:nvPr/>
        </p:nvSpPr>
        <p:spPr>
          <a:xfrm>
            <a:off x="3019016" y="2214397"/>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Phon. Deletion</a:t>
            </a:r>
          </a:p>
        </p:txBody>
      </p:sp>
      <p:sp>
        <p:nvSpPr>
          <p:cNvPr id="6" name="Rectangle 5">
            <a:extLst>
              <a:ext uri="{FF2B5EF4-FFF2-40B4-BE49-F238E27FC236}">
                <a16:creationId xmlns:a16="http://schemas.microsoft.com/office/drawing/2014/main" id="{3C7DEFDE-9560-EF4D-389C-0E0BB34E6E41}"/>
              </a:ext>
            </a:extLst>
          </p:cNvPr>
          <p:cNvSpPr/>
          <p:nvPr/>
        </p:nvSpPr>
        <p:spPr>
          <a:xfrm>
            <a:off x="979811" y="4055844"/>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RAN Letters</a:t>
            </a:r>
          </a:p>
        </p:txBody>
      </p:sp>
      <p:sp>
        <p:nvSpPr>
          <p:cNvPr id="7" name="Rectangle 6">
            <a:extLst>
              <a:ext uri="{FF2B5EF4-FFF2-40B4-BE49-F238E27FC236}">
                <a16:creationId xmlns:a16="http://schemas.microsoft.com/office/drawing/2014/main" id="{DBD2B7FA-A0C6-7A58-BE85-FE8E57E751BE}"/>
              </a:ext>
            </a:extLst>
          </p:cNvPr>
          <p:cNvSpPr/>
          <p:nvPr/>
        </p:nvSpPr>
        <p:spPr>
          <a:xfrm>
            <a:off x="91129" y="4053719"/>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RAN Digits</a:t>
            </a:r>
          </a:p>
        </p:txBody>
      </p:sp>
      <p:sp>
        <p:nvSpPr>
          <p:cNvPr id="8" name="Rectangle 7">
            <a:extLst>
              <a:ext uri="{FF2B5EF4-FFF2-40B4-BE49-F238E27FC236}">
                <a16:creationId xmlns:a16="http://schemas.microsoft.com/office/drawing/2014/main" id="{BA572ACF-67BF-C979-A78A-3F7535936A8D}"/>
              </a:ext>
            </a:extLst>
          </p:cNvPr>
          <p:cNvSpPr/>
          <p:nvPr/>
        </p:nvSpPr>
        <p:spPr>
          <a:xfrm>
            <a:off x="943030" y="2845508"/>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RAN Colours</a:t>
            </a:r>
          </a:p>
        </p:txBody>
      </p:sp>
      <p:sp>
        <p:nvSpPr>
          <p:cNvPr id="9" name="Rectangle 8">
            <a:extLst>
              <a:ext uri="{FF2B5EF4-FFF2-40B4-BE49-F238E27FC236}">
                <a16:creationId xmlns:a16="http://schemas.microsoft.com/office/drawing/2014/main" id="{6C762D47-40D2-571E-CA6D-511F8F0A93F3}"/>
              </a:ext>
            </a:extLst>
          </p:cNvPr>
          <p:cNvSpPr/>
          <p:nvPr/>
        </p:nvSpPr>
        <p:spPr>
          <a:xfrm>
            <a:off x="123027" y="2845508"/>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RAN Objects</a:t>
            </a:r>
          </a:p>
        </p:txBody>
      </p:sp>
      <p:sp>
        <p:nvSpPr>
          <p:cNvPr id="10" name="Rectangle 9">
            <a:extLst>
              <a:ext uri="{FF2B5EF4-FFF2-40B4-BE49-F238E27FC236}">
                <a16:creationId xmlns:a16="http://schemas.microsoft.com/office/drawing/2014/main" id="{2B1FACEC-AF49-9F55-14F2-1018683C234D}"/>
              </a:ext>
            </a:extLst>
          </p:cNvPr>
          <p:cNvSpPr/>
          <p:nvPr/>
        </p:nvSpPr>
        <p:spPr>
          <a:xfrm>
            <a:off x="3988684" y="4657058"/>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LK Sounds</a:t>
            </a:r>
          </a:p>
        </p:txBody>
      </p:sp>
      <p:sp>
        <p:nvSpPr>
          <p:cNvPr id="12" name="Rectangle 11">
            <a:extLst>
              <a:ext uri="{FF2B5EF4-FFF2-40B4-BE49-F238E27FC236}">
                <a16:creationId xmlns:a16="http://schemas.microsoft.com/office/drawing/2014/main" id="{1476ECAE-D292-1F51-CED9-2857FE3B0682}"/>
              </a:ext>
            </a:extLst>
          </p:cNvPr>
          <p:cNvSpPr/>
          <p:nvPr/>
        </p:nvSpPr>
        <p:spPr>
          <a:xfrm>
            <a:off x="2235592" y="4664404"/>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LK Names</a:t>
            </a:r>
          </a:p>
        </p:txBody>
      </p:sp>
      <p:sp>
        <p:nvSpPr>
          <p:cNvPr id="14" name="Rectangle 13">
            <a:extLst>
              <a:ext uri="{FF2B5EF4-FFF2-40B4-BE49-F238E27FC236}">
                <a16:creationId xmlns:a16="http://schemas.microsoft.com/office/drawing/2014/main" id="{7C4C3429-35BF-9ACE-C459-9B8EB0BD3422}"/>
              </a:ext>
            </a:extLst>
          </p:cNvPr>
          <p:cNvSpPr/>
          <p:nvPr/>
        </p:nvSpPr>
        <p:spPr>
          <a:xfrm>
            <a:off x="6703787" y="4139128"/>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Word Spelling</a:t>
            </a:r>
          </a:p>
        </p:txBody>
      </p:sp>
      <p:sp>
        <p:nvSpPr>
          <p:cNvPr id="15" name="Rectangle 14">
            <a:extLst>
              <a:ext uri="{FF2B5EF4-FFF2-40B4-BE49-F238E27FC236}">
                <a16:creationId xmlns:a16="http://schemas.microsoft.com/office/drawing/2014/main" id="{70EAB6D7-DDED-83A2-52E9-41565408A657}"/>
              </a:ext>
            </a:extLst>
          </p:cNvPr>
          <p:cNvSpPr/>
          <p:nvPr/>
        </p:nvSpPr>
        <p:spPr>
          <a:xfrm>
            <a:off x="7993569" y="4139128"/>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P-Word Spelling</a:t>
            </a:r>
          </a:p>
        </p:txBody>
      </p:sp>
      <p:sp>
        <p:nvSpPr>
          <p:cNvPr id="16" name="Rectangle 15">
            <a:extLst>
              <a:ext uri="{FF2B5EF4-FFF2-40B4-BE49-F238E27FC236}">
                <a16:creationId xmlns:a16="http://schemas.microsoft.com/office/drawing/2014/main" id="{DBCC4983-D67D-E1EC-AD4B-1548D53E851F}"/>
              </a:ext>
            </a:extLst>
          </p:cNvPr>
          <p:cNvSpPr/>
          <p:nvPr/>
        </p:nvSpPr>
        <p:spPr>
          <a:xfrm>
            <a:off x="5520908" y="2607614"/>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OMR-Words</a:t>
            </a:r>
          </a:p>
        </p:txBody>
      </p:sp>
      <p:sp>
        <p:nvSpPr>
          <p:cNvPr id="17" name="Rectangle 16">
            <a:extLst>
              <a:ext uri="{FF2B5EF4-FFF2-40B4-BE49-F238E27FC236}">
                <a16:creationId xmlns:a16="http://schemas.microsoft.com/office/drawing/2014/main" id="{0CFB857B-5538-5A64-1FD9-6FAAD8562F11}"/>
              </a:ext>
            </a:extLst>
          </p:cNvPr>
          <p:cNvSpPr/>
          <p:nvPr/>
        </p:nvSpPr>
        <p:spPr>
          <a:xfrm>
            <a:off x="6703787" y="2604756"/>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OMR-</a:t>
            </a:r>
            <a:r>
              <a:rPr lang="en-GB" sz="675" b="1" dirty="0" err="1">
                <a:solidFill>
                  <a:schemeClr val="tx1"/>
                </a:solidFill>
                <a:effectLst>
                  <a:outerShdw blurRad="38100" dist="38100" dir="2700000" algn="tl">
                    <a:srgbClr val="000000">
                      <a:alpha val="43137"/>
                    </a:srgbClr>
                  </a:outerShdw>
                </a:effectLst>
              </a:rPr>
              <a:t>PWords</a:t>
            </a:r>
            <a:endParaRPr lang="en-GB" sz="675" b="1" dirty="0">
              <a:solidFill>
                <a:schemeClr val="tx1"/>
              </a:solidFill>
              <a:effectLst>
                <a:outerShdw blurRad="38100" dist="38100" dir="2700000" algn="tl">
                  <a:srgbClr val="000000">
                    <a:alpha val="43137"/>
                  </a:srgbClr>
                </a:outerShdw>
              </a:effectLst>
            </a:endParaRPr>
          </a:p>
        </p:txBody>
      </p:sp>
      <p:sp>
        <p:nvSpPr>
          <p:cNvPr id="18" name="Rectangle 17">
            <a:extLst>
              <a:ext uri="{FF2B5EF4-FFF2-40B4-BE49-F238E27FC236}">
                <a16:creationId xmlns:a16="http://schemas.microsoft.com/office/drawing/2014/main" id="{39FDB6D0-9380-44B2-43B0-4DCC0C633FA6}"/>
              </a:ext>
            </a:extLst>
          </p:cNvPr>
          <p:cNvSpPr/>
          <p:nvPr/>
        </p:nvSpPr>
        <p:spPr>
          <a:xfrm>
            <a:off x="7886666" y="2603460"/>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PWM</a:t>
            </a:r>
          </a:p>
        </p:txBody>
      </p:sp>
      <p:sp>
        <p:nvSpPr>
          <p:cNvPr id="19" name="Rectangle 18">
            <a:extLst>
              <a:ext uri="{FF2B5EF4-FFF2-40B4-BE49-F238E27FC236}">
                <a16:creationId xmlns:a16="http://schemas.microsoft.com/office/drawing/2014/main" id="{B286BDE1-5283-83AF-5C01-476593CF4A60}"/>
              </a:ext>
            </a:extLst>
          </p:cNvPr>
          <p:cNvSpPr/>
          <p:nvPr/>
        </p:nvSpPr>
        <p:spPr>
          <a:xfrm>
            <a:off x="5508847" y="4121432"/>
            <a:ext cx="660083" cy="291440"/>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Letter Writing</a:t>
            </a:r>
          </a:p>
        </p:txBody>
      </p:sp>
      <p:cxnSp>
        <p:nvCxnSpPr>
          <p:cNvPr id="21" name="Straight Arrow Connector 20">
            <a:extLst>
              <a:ext uri="{FF2B5EF4-FFF2-40B4-BE49-F238E27FC236}">
                <a16:creationId xmlns:a16="http://schemas.microsoft.com/office/drawing/2014/main" id="{E96B5B54-0600-1BE6-4CD8-6144F571B2BA}"/>
              </a:ext>
            </a:extLst>
          </p:cNvPr>
          <p:cNvCxnSpPr>
            <a:cxnSpLocks/>
            <a:stCxn id="4" idx="2"/>
            <a:endCxn id="129027" idx="1"/>
          </p:cNvCxnSpPr>
          <p:nvPr/>
        </p:nvCxnSpPr>
        <p:spPr>
          <a:xfrm>
            <a:off x="2379389" y="2492384"/>
            <a:ext cx="221715" cy="243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BCBEBDC-0D48-56B9-9B34-958D6347320B}"/>
              </a:ext>
            </a:extLst>
          </p:cNvPr>
          <p:cNvCxnSpPr>
            <a:cxnSpLocks/>
          </p:cNvCxnSpPr>
          <p:nvPr/>
        </p:nvCxnSpPr>
        <p:spPr>
          <a:xfrm>
            <a:off x="5850950" y="2881161"/>
            <a:ext cx="332883" cy="2620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45F90C1-7557-44F2-C825-639622076B23}"/>
              </a:ext>
            </a:extLst>
          </p:cNvPr>
          <p:cNvCxnSpPr>
            <a:cxnSpLocks/>
            <a:stCxn id="9" idx="2"/>
            <a:endCxn id="11" idx="1"/>
          </p:cNvCxnSpPr>
          <p:nvPr/>
        </p:nvCxnSpPr>
        <p:spPr>
          <a:xfrm>
            <a:off x="453068" y="3136948"/>
            <a:ext cx="208095" cy="2249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F3A704C-EA5A-7D8D-4AAA-0353FC1DF2E1}"/>
              </a:ext>
            </a:extLst>
          </p:cNvPr>
          <p:cNvCxnSpPr>
            <a:cxnSpLocks/>
            <a:endCxn id="129027" idx="7"/>
          </p:cNvCxnSpPr>
          <p:nvPr/>
        </p:nvCxnSpPr>
        <p:spPr>
          <a:xfrm flipH="1">
            <a:off x="4271432" y="2503620"/>
            <a:ext cx="68376" cy="2324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B1FDD98-6194-7FE1-8857-FF40BD527174}"/>
              </a:ext>
            </a:extLst>
          </p:cNvPr>
          <p:cNvCxnSpPr>
            <a:cxnSpLocks/>
            <a:endCxn id="129027" idx="0"/>
          </p:cNvCxnSpPr>
          <p:nvPr/>
        </p:nvCxnSpPr>
        <p:spPr>
          <a:xfrm>
            <a:off x="3340079" y="2492384"/>
            <a:ext cx="96189" cy="1622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082AD59-07B5-54BD-75B7-7E1130E5F41C}"/>
              </a:ext>
            </a:extLst>
          </p:cNvPr>
          <p:cNvCxnSpPr>
            <a:cxnSpLocks/>
            <a:stCxn id="17" idx="2"/>
            <a:endCxn id="129028" idx="0"/>
          </p:cNvCxnSpPr>
          <p:nvPr/>
        </p:nvCxnSpPr>
        <p:spPr>
          <a:xfrm>
            <a:off x="7033829" y="2896196"/>
            <a:ext cx="0" cy="247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86E712-AEE4-B3E1-E220-3AA579D6DF24}"/>
              </a:ext>
            </a:extLst>
          </p:cNvPr>
          <p:cNvCxnSpPr>
            <a:cxnSpLocks/>
          </p:cNvCxnSpPr>
          <p:nvPr/>
        </p:nvCxnSpPr>
        <p:spPr>
          <a:xfrm flipV="1">
            <a:off x="2637532" y="4553504"/>
            <a:ext cx="143798" cy="942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8345AC1-09E6-A9F5-7B3B-40B7F5EC409D}"/>
              </a:ext>
            </a:extLst>
          </p:cNvPr>
          <p:cNvCxnSpPr>
            <a:cxnSpLocks/>
          </p:cNvCxnSpPr>
          <p:nvPr/>
        </p:nvCxnSpPr>
        <p:spPr>
          <a:xfrm flipH="1">
            <a:off x="8101013" y="2897805"/>
            <a:ext cx="226035" cy="3128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0B33EA9-11DF-E2FF-54DC-DEB84D52F1CA}"/>
              </a:ext>
            </a:extLst>
          </p:cNvPr>
          <p:cNvCxnSpPr>
            <a:cxnSpLocks/>
            <a:endCxn id="11" idx="3"/>
          </p:cNvCxnSpPr>
          <p:nvPr/>
        </p:nvCxnSpPr>
        <p:spPr>
          <a:xfrm flipV="1">
            <a:off x="434252" y="3820146"/>
            <a:ext cx="226911" cy="1803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5D54369-7CC3-E389-77DC-2112F74E6BBA}"/>
              </a:ext>
            </a:extLst>
          </p:cNvPr>
          <p:cNvCxnSpPr>
            <a:cxnSpLocks/>
            <a:stCxn id="6" idx="0"/>
          </p:cNvCxnSpPr>
          <p:nvPr/>
        </p:nvCxnSpPr>
        <p:spPr>
          <a:xfrm flipH="1" flipV="1">
            <a:off x="1283845" y="3893420"/>
            <a:ext cx="26008" cy="1624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FF9C9CB-AE68-8975-13F6-10D90743FB57}"/>
              </a:ext>
            </a:extLst>
          </p:cNvPr>
          <p:cNvCxnSpPr>
            <a:cxnSpLocks/>
            <a:stCxn id="8" idx="2"/>
            <a:endCxn id="11" idx="0"/>
          </p:cNvCxnSpPr>
          <p:nvPr/>
        </p:nvCxnSpPr>
        <p:spPr>
          <a:xfrm>
            <a:off x="1273072" y="3136948"/>
            <a:ext cx="29373" cy="1300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A0851B7-8A07-8B99-B6BE-D98BDCB74AC9}"/>
              </a:ext>
            </a:extLst>
          </p:cNvPr>
          <p:cNvCxnSpPr>
            <a:cxnSpLocks/>
            <a:endCxn id="129029" idx="5"/>
          </p:cNvCxnSpPr>
          <p:nvPr/>
        </p:nvCxnSpPr>
        <p:spPr>
          <a:xfrm flipH="1" flipV="1">
            <a:off x="4246644" y="4548331"/>
            <a:ext cx="123470" cy="1160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B823529-3BD6-D56B-020A-14ACB30FFA97}"/>
              </a:ext>
            </a:extLst>
          </p:cNvPr>
          <p:cNvCxnSpPr>
            <a:cxnSpLocks/>
          </p:cNvCxnSpPr>
          <p:nvPr/>
        </p:nvCxnSpPr>
        <p:spPr>
          <a:xfrm flipV="1">
            <a:off x="5838889" y="3974632"/>
            <a:ext cx="262356" cy="1392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E50E166-B38D-EC8A-CC0A-739A03499D11}"/>
              </a:ext>
            </a:extLst>
          </p:cNvPr>
          <p:cNvCxnSpPr>
            <a:cxnSpLocks/>
            <a:stCxn id="14" idx="0"/>
            <a:endCxn id="129028" idx="4"/>
          </p:cNvCxnSpPr>
          <p:nvPr/>
        </p:nvCxnSpPr>
        <p:spPr>
          <a:xfrm flipV="1">
            <a:off x="7033829" y="4000500"/>
            <a:ext cx="0" cy="1386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13B56D2-289D-05EB-F7E8-55F45AD2B834}"/>
              </a:ext>
            </a:extLst>
          </p:cNvPr>
          <p:cNvCxnSpPr>
            <a:cxnSpLocks/>
            <a:stCxn id="15" idx="0"/>
          </p:cNvCxnSpPr>
          <p:nvPr/>
        </p:nvCxnSpPr>
        <p:spPr>
          <a:xfrm flipH="1" flipV="1">
            <a:off x="7993570" y="3959516"/>
            <a:ext cx="330041" cy="1796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967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2"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61DB-6042-7288-B300-C8106037BAE6}"/>
              </a:ext>
            </a:extLst>
          </p:cNvPr>
          <p:cNvSpPr>
            <a:spLocks noGrp="1"/>
          </p:cNvSpPr>
          <p:nvPr>
            <p:ph type="title"/>
          </p:nvPr>
        </p:nvSpPr>
        <p:spPr>
          <a:xfrm>
            <a:off x="1009443" y="332656"/>
            <a:ext cx="7125113" cy="924475"/>
          </a:xfrm>
        </p:spPr>
        <p:txBody>
          <a:bodyPr/>
          <a:lstStyle/>
          <a:p>
            <a:pPr algn="ctr"/>
            <a:r>
              <a:rPr lang="en-GB" sz="2400" b="1" dirty="0"/>
              <a:t>A first look at the longitudinal predictions of Reading in Portuguese</a:t>
            </a:r>
          </a:p>
        </p:txBody>
      </p:sp>
      <p:sp>
        <p:nvSpPr>
          <p:cNvPr id="3" name="TextBox 2">
            <a:extLst>
              <a:ext uri="{FF2B5EF4-FFF2-40B4-BE49-F238E27FC236}">
                <a16:creationId xmlns:a16="http://schemas.microsoft.com/office/drawing/2014/main" id="{36086026-274B-3A10-7351-42C7A9F9C073}"/>
              </a:ext>
            </a:extLst>
          </p:cNvPr>
          <p:cNvSpPr txBox="1"/>
          <p:nvPr/>
        </p:nvSpPr>
        <p:spPr>
          <a:xfrm>
            <a:off x="467544" y="1340768"/>
            <a:ext cx="8136904" cy="4801314"/>
          </a:xfrm>
          <a:prstGeom prst="rect">
            <a:avLst/>
          </a:prstGeom>
          <a:noFill/>
        </p:spPr>
        <p:txBody>
          <a:bodyPr wrap="square" rtlCol="0">
            <a:spAutoFit/>
          </a:bodyPr>
          <a:lstStyle/>
          <a:p>
            <a:pPr marL="285750" indent="-285750">
              <a:buFont typeface="Arial" panose="020B0604020202020204" pitchFamily="34" charset="0"/>
              <a:buChar char="•"/>
            </a:pPr>
            <a:r>
              <a:rPr lang="en-GB" dirty="0"/>
              <a:t>The large standardisation and validation study of literacy development in Portuguese is under way.  </a:t>
            </a:r>
          </a:p>
          <a:p>
            <a:pPr marL="285750" indent="-285750">
              <a:buFont typeface="Arial" panose="020B0604020202020204" pitchFamily="34" charset="0"/>
              <a:buChar char="•"/>
            </a:pPr>
            <a:r>
              <a:rPr lang="en-GB" dirty="0"/>
              <a:t>The study is conducted in multiple longitudinal waves with nationally representative samples of children in Kindergarten, Grade 1 and Grade 2.  </a:t>
            </a:r>
          </a:p>
          <a:p>
            <a:pPr marL="285750" indent="-285750">
              <a:buFont typeface="Arial" panose="020B0604020202020204" pitchFamily="34" charset="0"/>
              <a:buChar char="•"/>
            </a:pPr>
            <a:r>
              <a:rPr lang="en-GB" dirty="0"/>
              <a:t>In order to compare the results of the present study with the older ELDEL studies  of early reading and spelling, we need to await another year, when Kindergarteners will have reached Grade 1.</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Nevertheless, we were able to examine models predicting reading outcomes in slightly older children in Grades 1 and 2.  </a:t>
            </a:r>
          </a:p>
          <a:p>
            <a:endParaRPr lang="en-GB" dirty="0"/>
          </a:p>
          <a:p>
            <a:pPr marL="285750" indent="-285750">
              <a:buFont typeface="Arial" panose="020B0604020202020204" pitchFamily="34" charset="0"/>
              <a:buChar char="•"/>
            </a:pPr>
            <a:r>
              <a:rPr lang="en-GB" dirty="0"/>
              <a:t>Using similar cognitive reading-related measures as in our previous work, we estimated how the Triple Foundation Model predictors of Phoneme Awareness, Letter Knowledge and RAN predicted later reading. </a:t>
            </a:r>
          </a:p>
        </p:txBody>
      </p:sp>
    </p:spTree>
    <p:extLst>
      <p:ext uri="{BB962C8B-B14F-4D97-AF65-F5344CB8AC3E}">
        <p14:creationId xmlns:p14="http://schemas.microsoft.com/office/powerpoint/2010/main" val="2517296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414-E211-1B42-102F-06C07DE0FE00}"/>
            </a:ext>
          </a:extLst>
        </p:cNvPr>
        <p:cNvGrpSpPr/>
        <p:nvPr/>
      </p:nvGrpSpPr>
      <p:grpSpPr>
        <a:xfrm>
          <a:off x="0" y="0"/>
          <a:ext cx="0" cy="0"/>
          <a:chOff x="0" y="0"/>
          <a:chExt cx="0" cy="0"/>
        </a:xfrm>
      </p:grpSpPr>
      <p:sp>
        <p:nvSpPr>
          <p:cNvPr id="129026" name="Rectangle 2">
            <a:extLst>
              <a:ext uri="{FF2B5EF4-FFF2-40B4-BE49-F238E27FC236}">
                <a16:creationId xmlns:a16="http://schemas.microsoft.com/office/drawing/2014/main" id="{F95B251F-36AB-4E89-8FFA-421AAB814C5C}"/>
              </a:ext>
            </a:extLst>
          </p:cNvPr>
          <p:cNvSpPr>
            <a:spLocks noGrp="1" noChangeArrowheads="1"/>
          </p:cNvSpPr>
          <p:nvPr>
            <p:ph type="title"/>
          </p:nvPr>
        </p:nvSpPr>
        <p:spPr>
          <a:xfrm>
            <a:off x="261257" y="194684"/>
            <a:ext cx="8621485" cy="1393276"/>
          </a:xfrm>
        </p:spPr>
        <p:txBody>
          <a:bodyPr>
            <a:noAutofit/>
          </a:bodyPr>
          <a:lstStyle/>
          <a:p>
            <a:pPr algn="ctr"/>
            <a:r>
              <a:rPr lang="en-GB" sz="2400" b="1" dirty="0">
                <a:solidFill>
                  <a:schemeClr val="accent5">
                    <a:lumMod val="75000"/>
                  </a:schemeClr>
                </a:solidFill>
                <a:effectLst>
                  <a:outerShdw blurRad="38100" dist="38100" dir="2700000" algn="tl">
                    <a:srgbClr val="000000">
                      <a:alpha val="43137"/>
                    </a:srgbClr>
                  </a:outerShdw>
                </a:effectLst>
                <a:latin typeface="Arial Unicode MS" pitchFamily="34" charset="-128"/>
              </a:rPr>
              <a:t>Measures in the Portuguese Reading Foundations Study</a:t>
            </a:r>
            <a:br>
              <a:rPr lang="en-GB" sz="2400" b="1" dirty="0">
                <a:solidFill>
                  <a:schemeClr val="accent5">
                    <a:lumMod val="75000"/>
                  </a:schemeClr>
                </a:solidFill>
                <a:effectLst>
                  <a:outerShdw blurRad="38100" dist="38100" dir="2700000" algn="tl">
                    <a:srgbClr val="000000">
                      <a:alpha val="43137"/>
                    </a:srgbClr>
                  </a:outerShdw>
                </a:effectLst>
                <a:latin typeface="Arial Unicode MS" pitchFamily="34" charset="-128"/>
              </a:rPr>
            </a:br>
            <a:r>
              <a:rPr lang="en-GB" sz="2400" b="1" dirty="0">
                <a:solidFill>
                  <a:schemeClr val="accent5">
                    <a:lumMod val="75000"/>
                  </a:schemeClr>
                </a:solidFill>
                <a:effectLst>
                  <a:outerShdw blurRad="38100" dist="38100" dir="2700000" algn="tl">
                    <a:srgbClr val="000000">
                      <a:alpha val="43137"/>
                    </a:srgbClr>
                  </a:outerShdw>
                </a:effectLst>
                <a:latin typeface="Arial Unicode MS" pitchFamily="34" charset="-128"/>
              </a:rPr>
              <a:t>the foundations of alphabetic literacy</a:t>
            </a:r>
          </a:p>
        </p:txBody>
      </p:sp>
      <p:sp>
        <p:nvSpPr>
          <p:cNvPr id="129027" name="Oval 3">
            <a:extLst>
              <a:ext uri="{FF2B5EF4-FFF2-40B4-BE49-F238E27FC236}">
                <a16:creationId xmlns:a16="http://schemas.microsoft.com/office/drawing/2014/main" id="{4322958E-D6AB-2205-2D90-7F8845A54BB3}"/>
              </a:ext>
            </a:extLst>
          </p:cNvPr>
          <p:cNvSpPr>
            <a:spLocks noChangeArrowheads="1"/>
          </p:cNvSpPr>
          <p:nvPr/>
        </p:nvSpPr>
        <p:spPr bwMode="auto">
          <a:xfrm>
            <a:off x="2255168" y="2654611"/>
            <a:ext cx="2362200" cy="556022"/>
          </a:xfrm>
          <a:prstGeom prst="ellipse">
            <a:avLst/>
          </a:prstGeom>
          <a:solidFill>
            <a:schemeClr val="accent1">
              <a:lumMod val="20000"/>
              <a:lumOff val="80000"/>
            </a:schemeClr>
          </a:solidFill>
          <a:ln w="57150">
            <a:solidFill>
              <a:srgbClr val="CC3300"/>
            </a:solidFill>
            <a:round/>
            <a:headEnd/>
            <a:tailEnd/>
          </a:ln>
        </p:spPr>
        <p:txBody>
          <a:bodyPr/>
          <a:lstStyle/>
          <a:p>
            <a:pPr defTabSz="685800"/>
            <a:r>
              <a:rPr lang="en-US" sz="1350" b="1" dirty="0">
                <a:solidFill>
                  <a:prstClr val="black"/>
                </a:solidFill>
                <a:latin typeface="Arial Unicode MS" pitchFamily="34" charset="-128"/>
              </a:rPr>
              <a:t>PHONEME AWARENESS</a:t>
            </a:r>
          </a:p>
        </p:txBody>
      </p:sp>
      <p:sp>
        <p:nvSpPr>
          <p:cNvPr id="129028" name="Oval 4">
            <a:extLst>
              <a:ext uri="{FF2B5EF4-FFF2-40B4-BE49-F238E27FC236}">
                <a16:creationId xmlns:a16="http://schemas.microsoft.com/office/drawing/2014/main" id="{C21C600A-FB8A-A3CE-54B2-9B9DEBCC242A}"/>
              </a:ext>
            </a:extLst>
          </p:cNvPr>
          <p:cNvSpPr>
            <a:spLocks noChangeArrowheads="1"/>
          </p:cNvSpPr>
          <p:nvPr/>
        </p:nvSpPr>
        <p:spPr bwMode="auto">
          <a:xfrm>
            <a:off x="5076057" y="3143250"/>
            <a:ext cx="3915544" cy="857250"/>
          </a:xfrm>
          <a:prstGeom prst="ellipse">
            <a:avLst/>
          </a:prstGeom>
          <a:solidFill>
            <a:schemeClr val="accent1">
              <a:lumMod val="20000"/>
              <a:lumOff val="80000"/>
            </a:schemeClr>
          </a:solidFill>
          <a:ln w="57150">
            <a:solidFill>
              <a:srgbClr val="CC3300"/>
            </a:solidFill>
            <a:round/>
            <a:headEnd/>
            <a:tailEnd/>
          </a:ln>
        </p:spPr>
        <p:txBody>
          <a:bodyPr/>
          <a:lstStyle/>
          <a:p>
            <a:pPr defTabSz="685800"/>
            <a:endParaRPr lang="en-GB" sz="1500" b="1" dirty="0">
              <a:solidFill>
                <a:prstClr val="black"/>
              </a:solidFill>
              <a:latin typeface="Arial Unicode MS" pitchFamily="34" charset="-128"/>
            </a:endParaRPr>
          </a:p>
          <a:p>
            <a:pPr defTabSz="685800"/>
            <a:r>
              <a:rPr lang="en-GB" sz="1500" b="1" dirty="0">
                <a:solidFill>
                  <a:prstClr val="black"/>
                </a:solidFill>
                <a:latin typeface="Arial Unicode MS" pitchFamily="34" charset="-128"/>
              </a:rPr>
              <a:t>DECODING/ SPELLING</a:t>
            </a:r>
          </a:p>
        </p:txBody>
      </p:sp>
      <p:sp>
        <p:nvSpPr>
          <p:cNvPr id="129029" name="Oval 5">
            <a:extLst>
              <a:ext uri="{FF2B5EF4-FFF2-40B4-BE49-F238E27FC236}">
                <a16:creationId xmlns:a16="http://schemas.microsoft.com/office/drawing/2014/main" id="{9C717998-BBF2-4937-B8B0-7800129E1331}"/>
              </a:ext>
            </a:extLst>
          </p:cNvPr>
          <p:cNvSpPr>
            <a:spLocks noChangeArrowheads="1"/>
          </p:cNvSpPr>
          <p:nvPr/>
        </p:nvSpPr>
        <p:spPr bwMode="auto">
          <a:xfrm>
            <a:off x="2483768" y="3969061"/>
            <a:ext cx="2065338" cy="678656"/>
          </a:xfrm>
          <a:prstGeom prst="ellipse">
            <a:avLst/>
          </a:prstGeom>
          <a:solidFill>
            <a:schemeClr val="accent1">
              <a:lumMod val="20000"/>
              <a:lumOff val="80000"/>
            </a:schemeClr>
          </a:solidFill>
          <a:ln w="57150">
            <a:solidFill>
              <a:srgbClr val="CC3300"/>
            </a:solidFill>
            <a:round/>
            <a:headEnd/>
            <a:tailEnd/>
          </a:ln>
        </p:spPr>
        <p:txBody>
          <a:bodyPr/>
          <a:lstStyle/>
          <a:p>
            <a:pPr defTabSz="685800"/>
            <a:r>
              <a:rPr lang="en-US" sz="1350" b="1" dirty="0">
                <a:solidFill>
                  <a:prstClr val="black"/>
                </a:solidFill>
                <a:latin typeface="Arial Unicode MS" pitchFamily="34" charset="-128"/>
              </a:rPr>
              <a:t>LETTER KNOWLEDGE</a:t>
            </a:r>
          </a:p>
        </p:txBody>
      </p:sp>
      <p:sp>
        <p:nvSpPr>
          <p:cNvPr id="129030" name="Line 6">
            <a:extLst>
              <a:ext uri="{FF2B5EF4-FFF2-40B4-BE49-F238E27FC236}">
                <a16:creationId xmlns:a16="http://schemas.microsoft.com/office/drawing/2014/main" id="{68F03702-88D4-611E-B743-64CCB16E0B6B}"/>
              </a:ext>
            </a:extLst>
          </p:cNvPr>
          <p:cNvSpPr>
            <a:spLocks noChangeShapeType="1"/>
          </p:cNvSpPr>
          <p:nvPr/>
        </p:nvSpPr>
        <p:spPr bwMode="auto">
          <a:xfrm>
            <a:off x="3275856" y="3266983"/>
            <a:ext cx="9600" cy="734225"/>
          </a:xfrm>
          <a:prstGeom prst="line">
            <a:avLst/>
          </a:prstGeom>
          <a:noFill/>
          <a:ln w="57150">
            <a:solidFill>
              <a:srgbClr val="000000"/>
            </a:solidFill>
            <a:round/>
            <a:headEnd/>
            <a:tailEnd type="triangle" w="med" len="med"/>
          </a:ln>
        </p:spPr>
        <p:txBody>
          <a:bodyPr/>
          <a:lstStyle/>
          <a:p>
            <a:pPr defTabSz="685800"/>
            <a:endParaRPr lang="en-GB" sz="1350">
              <a:solidFill>
                <a:prstClr val="black"/>
              </a:solidFill>
              <a:latin typeface="Calibri" panose="020F0502020204030204"/>
            </a:endParaRPr>
          </a:p>
        </p:txBody>
      </p:sp>
      <p:sp>
        <p:nvSpPr>
          <p:cNvPr id="129031" name="Line 7">
            <a:extLst>
              <a:ext uri="{FF2B5EF4-FFF2-40B4-BE49-F238E27FC236}">
                <a16:creationId xmlns:a16="http://schemas.microsoft.com/office/drawing/2014/main" id="{69640C89-BBAB-78A6-52DB-792F4C8539C1}"/>
              </a:ext>
            </a:extLst>
          </p:cNvPr>
          <p:cNvSpPr>
            <a:spLocks noChangeShapeType="1"/>
          </p:cNvSpPr>
          <p:nvPr/>
        </p:nvSpPr>
        <p:spPr bwMode="auto">
          <a:xfrm flipH="1" flipV="1">
            <a:off x="3628356" y="3226110"/>
            <a:ext cx="9600" cy="742951"/>
          </a:xfrm>
          <a:prstGeom prst="line">
            <a:avLst/>
          </a:prstGeom>
          <a:noFill/>
          <a:ln w="57150">
            <a:solidFill>
              <a:srgbClr val="000000"/>
            </a:solidFill>
            <a:round/>
            <a:headEnd/>
            <a:tailEnd type="triangle" w="med" len="med"/>
          </a:ln>
        </p:spPr>
        <p:txBody>
          <a:bodyPr/>
          <a:lstStyle/>
          <a:p>
            <a:pPr defTabSz="685800"/>
            <a:endParaRPr lang="en-GB" sz="1350">
              <a:solidFill>
                <a:prstClr val="black"/>
              </a:solidFill>
              <a:latin typeface="Calibri" panose="020F0502020204030204"/>
            </a:endParaRPr>
          </a:p>
        </p:txBody>
      </p:sp>
      <p:sp>
        <p:nvSpPr>
          <p:cNvPr id="129032" name="Line 8">
            <a:extLst>
              <a:ext uri="{FF2B5EF4-FFF2-40B4-BE49-F238E27FC236}">
                <a16:creationId xmlns:a16="http://schemas.microsoft.com/office/drawing/2014/main" id="{B0772A4D-1857-623D-AD87-B4934BE84C79}"/>
              </a:ext>
            </a:extLst>
          </p:cNvPr>
          <p:cNvSpPr>
            <a:spLocks noChangeShapeType="1"/>
          </p:cNvSpPr>
          <p:nvPr/>
        </p:nvSpPr>
        <p:spPr bwMode="auto">
          <a:xfrm>
            <a:off x="4644008" y="2996952"/>
            <a:ext cx="533772" cy="489198"/>
          </a:xfrm>
          <a:prstGeom prst="line">
            <a:avLst/>
          </a:prstGeom>
          <a:noFill/>
          <a:ln w="76200">
            <a:solidFill>
              <a:srgbClr val="CC3300"/>
            </a:solidFill>
            <a:round/>
            <a:headEnd/>
            <a:tailEnd type="triangle" w="med" len="med"/>
          </a:ln>
        </p:spPr>
        <p:txBody>
          <a:bodyPr/>
          <a:lstStyle/>
          <a:p>
            <a:pPr defTabSz="685800"/>
            <a:endParaRPr lang="en-GB" sz="1350">
              <a:solidFill>
                <a:prstClr val="black"/>
              </a:solidFill>
              <a:latin typeface="Calibri" panose="020F0502020204030204"/>
            </a:endParaRPr>
          </a:p>
        </p:txBody>
      </p:sp>
      <p:sp>
        <p:nvSpPr>
          <p:cNvPr id="129033" name="Line 9">
            <a:extLst>
              <a:ext uri="{FF2B5EF4-FFF2-40B4-BE49-F238E27FC236}">
                <a16:creationId xmlns:a16="http://schemas.microsoft.com/office/drawing/2014/main" id="{7F4C5970-D271-EDCE-5680-C9533256D35D}"/>
              </a:ext>
            </a:extLst>
          </p:cNvPr>
          <p:cNvSpPr>
            <a:spLocks noChangeShapeType="1"/>
          </p:cNvSpPr>
          <p:nvPr/>
        </p:nvSpPr>
        <p:spPr bwMode="auto">
          <a:xfrm flipV="1">
            <a:off x="4572001" y="3714750"/>
            <a:ext cx="605780" cy="470334"/>
          </a:xfrm>
          <a:prstGeom prst="line">
            <a:avLst/>
          </a:prstGeom>
          <a:noFill/>
          <a:ln w="76200">
            <a:solidFill>
              <a:srgbClr val="CC3300"/>
            </a:solidFill>
            <a:round/>
            <a:headEnd/>
            <a:tailEnd type="triangle" w="med" len="med"/>
          </a:ln>
        </p:spPr>
        <p:txBody>
          <a:bodyPr/>
          <a:lstStyle/>
          <a:p>
            <a:pPr defTabSz="685800"/>
            <a:endParaRPr lang="en-GB" sz="1350">
              <a:solidFill>
                <a:prstClr val="black"/>
              </a:solidFill>
              <a:latin typeface="Calibri" panose="020F0502020204030204"/>
            </a:endParaRPr>
          </a:p>
        </p:txBody>
      </p:sp>
      <p:sp>
        <p:nvSpPr>
          <p:cNvPr id="129034" name="Rectangle 10">
            <a:extLst>
              <a:ext uri="{FF2B5EF4-FFF2-40B4-BE49-F238E27FC236}">
                <a16:creationId xmlns:a16="http://schemas.microsoft.com/office/drawing/2014/main" id="{CDA87FE7-974F-0E4B-2DAA-FBE0E3BFC383}"/>
              </a:ext>
            </a:extLst>
          </p:cNvPr>
          <p:cNvSpPr>
            <a:spLocks noChangeArrowheads="1"/>
          </p:cNvSpPr>
          <p:nvPr/>
        </p:nvSpPr>
        <p:spPr bwMode="auto">
          <a:xfrm>
            <a:off x="152401" y="5594077"/>
            <a:ext cx="8839200" cy="923330"/>
          </a:xfrm>
          <a:prstGeom prst="rect">
            <a:avLst/>
          </a:prstGeom>
          <a:noFill/>
          <a:ln w="9525">
            <a:noFill/>
            <a:miter lim="800000"/>
            <a:headEnd/>
            <a:tailEnd/>
          </a:ln>
          <a:effectLst/>
        </p:spPr>
        <p:txBody>
          <a:bodyPr>
            <a:spAutoFit/>
          </a:bodyPr>
          <a:lstStyle/>
          <a:p>
            <a:pPr defTabSz="685800"/>
            <a:r>
              <a:rPr lang="en-GB" dirty="0">
                <a:solidFill>
                  <a:prstClr val="black"/>
                </a:solidFill>
                <a:latin typeface="Calibri" panose="020F0502020204030204"/>
              </a:rPr>
              <a:t>Core precursors of word-level alphabetic literacy skills are awareness of phonemes, knowledge of letters, and the ability to name visual objects quickly. These are reciprocally related abilities that promote alphabetic literacy </a:t>
            </a:r>
            <a:r>
              <a:rPr lang="en-GB" sz="1500" dirty="0">
                <a:solidFill>
                  <a:prstClr val="black"/>
                </a:solidFill>
                <a:latin typeface="Calibri" panose="020F0502020204030204"/>
                <a:cs typeface="Times New Roman" pitchFamily="18" charset="0"/>
              </a:rPr>
              <a:t> </a:t>
            </a:r>
            <a:r>
              <a:rPr lang="en-GB" sz="1200" dirty="0">
                <a:solidFill>
                  <a:prstClr val="black"/>
                </a:solidFill>
                <a:latin typeface="Calibri" panose="020F0502020204030204"/>
                <a:cs typeface="Times New Roman" pitchFamily="18" charset="0"/>
              </a:rPr>
              <a:t>(e.g. Byrne, 1998; Caravolas &amp; Samara, 2015; Hulme et al., 2005).</a:t>
            </a:r>
            <a:endParaRPr lang="en-GB" sz="1500" dirty="0">
              <a:solidFill>
                <a:prstClr val="black"/>
              </a:solidFill>
              <a:latin typeface="Calibri" panose="020F0502020204030204"/>
              <a:cs typeface="Times New Roman" pitchFamily="18" charset="0"/>
            </a:endParaRPr>
          </a:p>
        </p:txBody>
      </p:sp>
      <p:cxnSp>
        <p:nvCxnSpPr>
          <p:cNvPr id="13" name="Curved Connector 12">
            <a:extLst>
              <a:ext uri="{FF2B5EF4-FFF2-40B4-BE49-F238E27FC236}">
                <a16:creationId xmlns:a16="http://schemas.microsoft.com/office/drawing/2014/main" id="{1ED3D02A-146B-BB3F-DC49-778BF74E2DA4}"/>
              </a:ext>
            </a:extLst>
          </p:cNvPr>
          <p:cNvCxnSpPr>
            <a:stCxn id="129027" idx="2"/>
            <a:endCxn id="129029" idx="2"/>
          </p:cNvCxnSpPr>
          <p:nvPr/>
        </p:nvCxnSpPr>
        <p:spPr bwMode="auto">
          <a:xfrm rot="10800000" flipH="1" flipV="1">
            <a:off x="2255168" y="2932622"/>
            <a:ext cx="228600" cy="1375767"/>
          </a:xfrm>
          <a:prstGeom prst="curvedConnector3">
            <a:avLst>
              <a:gd name="adj1" fmla="val -198113"/>
            </a:avLst>
          </a:prstGeom>
          <a:solidFill>
            <a:schemeClr val="accent1"/>
          </a:solidFill>
          <a:ln w="28575" cap="flat" cmpd="sng" algn="ctr">
            <a:solidFill>
              <a:schemeClr val="tx1"/>
            </a:solidFill>
            <a:prstDash val="solid"/>
            <a:round/>
            <a:headEnd type="arrow"/>
            <a:tailEnd type="arrow"/>
          </a:ln>
          <a:effectLst/>
        </p:spPr>
      </p:cxnSp>
      <p:sp>
        <p:nvSpPr>
          <p:cNvPr id="11" name="Oval 5">
            <a:extLst>
              <a:ext uri="{FF2B5EF4-FFF2-40B4-BE49-F238E27FC236}">
                <a16:creationId xmlns:a16="http://schemas.microsoft.com/office/drawing/2014/main" id="{A22E95B0-EC91-6894-9032-3E7887FCA2D0}"/>
              </a:ext>
            </a:extLst>
          </p:cNvPr>
          <p:cNvSpPr>
            <a:spLocks noChangeArrowheads="1"/>
          </p:cNvSpPr>
          <p:nvPr/>
        </p:nvSpPr>
        <p:spPr bwMode="auto">
          <a:xfrm>
            <a:off x="395536" y="3266983"/>
            <a:ext cx="1813818" cy="648071"/>
          </a:xfrm>
          <a:prstGeom prst="ellipse">
            <a:avLst/>
          </a:prstGeom>
          <a:solidFill>
            <a:schemeClr val="accent1">
              <a:lumMod val="20000"/>
              <a:lumOff val="80000"/>
            </a:schemeClr>
          </a:solidFill>
          <a:ln w="57150">
            <a:solidFill>
              <a:srgbClr val="CC3300"/>
            </a:solidFill>
            <a:round/>
            <a:headEnd/>
            <a:tailEnd/>
          </a:ln>
        </p:spPr>
        <p:txBody>
          <a:bodyPr/>
          <a:lstStyle/>
          <a:p>
            <a:pPr defTabSz="685800"/>
            <a:r>
              <a:rPr lang="en-GB" sz="1350" b="1" dirty="0">
                <a:solidFill>
                  <a:prstClr val="black"/>
                </a:solidFill>
                <a:latin typeface="Arial Unicode MS" pitchFamily="34" charset="-128"/>
              </a:rPr>
              <a:t>RAPID NAMING </a:t>
            </a:r>
            <a:endParaRPr lang="en-US" sz="1350" b="1" dirty="0">
              <a:solidFill>
                <a:prstClr val="black"/>
              </a:solidFill>
              <a:latin typeface="Arial Unicode MS" pitchFamily="34" charset="-128"/>
            </a:endParaRPr>
          </a:p>
        </p:txBody>
      </p:sp>
      <p:cxnSp>
        <p:nvCxnSpPr>
          <p:cNvPr id="3" name="Straight Arrow Connector 2">
            <a:extLst>
              <a:ext uri="{FF2B5EF4-FFF2-40B4-BE49-F238E27FC236}">
                <a16:creationId xmlns:a16="http://schemas.microsoft.com/office/drawing/2014/main" id="{A6764968-8D14-F89E-FEC4-DD7C15BD408A}"/>
              </a:ext>
            </a:extLst>
          </p:cNvPr>
          <p:cNvCxnSpPr>
            <a:stCxn id="11" idx="6"/>
            <a:endCxn id="129028" idx="2"/>
          </p:cNvCxnSpPr>
          <p:nvPr/>
        </p:nvCxnSpPr>
        <p:spPr>
          <a:xfrm flipV="1">
            <a:off x="2209354" y="3571875"/>
            <a:ext cx="2866703" cy="1914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3F02504-ABF8-B3F3-C406-5E95887827CC}"/>
              </a:ext>
            </a:extLst>
          </p:cNvPr>
          <p:cNvSpPr/>
          <p:nvPr/>
        </p:nvSpPr>
        <p:spPr>
          <a:xfrm>
            <a:off x="3988684" y="2240158"/>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Phon. Blending</a:t>
            </a:r>
          </a:p>
        </p:txBody>
      </p:sp>
      <p:sp>
        <p:nvSpPr>
          <p:cNvPr id="4" name="Rectangle 3">
            <a:extLst>
              <a:ext uri="{FF2B5EF4-FFF2-40B4-BE49-F238E27FC236}">
                <a16:creationId xmlns:a16="http://schemas.microsoft.com/office/drawing/2014/main" id="{A744BAB7-CDFE-A72D-275B-96946CBBB056}"/>
              </a:ext>
            </a:extLst>
          </p:cNvPr>
          <p:cNvSpPr/>
          <p:nvPr/>
        </p:nvSpPr>
        <p:spPr>
          <a:xfrm>
            <a:off x="2049348" y="2200944"/>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Phon. Isolation</a:t>
            </a:r>
          </a:p>
        </p:txBody>
      </p:sp>
      <p:sp>
        <p:nvSpPr>
          <p:cNvPr id="5" name="Rectangle 4">
            <a:extLst>
              <a:ext uri="{FF2B5EF4-FFF2-40B4-BE49-F238E27FC236}">
                <a16:creationId xmlns:a16="http://schemas.microsoft.com/office/drawing/2014/main" id="{BEFCCF07-13FC-1869-E7CF-745F8ACD83F3}"/>
              </a:ext>
            </a:extLst>
          </p:cNvPr>
          <p:cNvSpPr/>
          <p:nvPr/>
        </p:nvSpPr>
        <p:spPr>
          <a:xfrm>
            <a:off x="3019016" y="2214397"/>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Phon. Deletion</a:t>
            </a:r>
          </a:p>
        </p:txBody>
      </p:sp>
      <p:sp>
        <p:nvSpPr>
          <p:cNvPr id="6" name="Rectangle 5">
            <a:extLst>
              <a:ext uri="{FF2B5EF4-FFF2-40B4-BE49-F238E27FC236}">
                <a16:creationId xmlns:a16="http://schemas.microsoft.com/office/drawing/2014/main" id="{A5D1626F-A86A-BF3F-DB26-273D9B48B99D}"/>
              </a:ext>
            </a:extLst>
          </p:cNvPr>
          <p:cNvSpPr/>
          <p:nvPr/>
        </p:nvSpPr>
        <p:spPr>
          <a:xfrm>
            <a:off x="979811" y="4055844"/>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RAN Letters</a:t>
            </a:r>
          </a:p>
        </p:txBody>
      </p:sp>
      <p:sp>
        <p:nvSpPr>
          <p:cNvPr id="7" name="Rectangle 6">
            <a:extLst>
              <a:ext uri="{FF2B5EF4-FFF2-40B4-BE49-F238E27FC236}">
                <a16:creationId xmlns:a16="http://schemas.microsoft.com/office/drawing/2014/main" id="{5AA30173-8026-FBCB-5E72-198CD25CC14F}"/>
              </a:ext>
            </a:extLst>
          </p:cNvPr>
          <p:cNvSpPr/>
          <p:nvPr/>
        </p:nvSpPr>
        <p:spPr>
          <a:xfrm>
            <a:off x="91129" y="4053719"/>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RAN Digits</a:t>
            </a:r>
          </a:p>
        </p:txBody>
      </p:sp>
      <p:sp>
        <p:nvSpPr>
          <p:cNvPr id="9" name="Rectangle 8">
            <a:extLst>
              <a:ext uri="{FF2B5EF4-FFF2-40B4-BE49-F238E27FC236}">
                <a16:creationId xmlns:a16="http://schemas.microsoft.com/office/drawing/2014/main" id="{1DD7CF3B-C29C-9B88-CE33-DE58EB733B30}"/>
              </a:ext>
            </a:extLst>
          </p:cNvPr>
          <p:cNvSpPr/>
          <p:nvPr/>
        </p:nvSpPr>
        <p:spPr>
          <a:xfrm>
            <a:off x="123027" y="2845508"/>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RAN Objects</a:t>
            </a:r>
          </a:p>
        </p:txBody>
      </p:sp>
      <p:sp>
        <p:nvSpPr>
          <p:cNvPr id="10" name="Rectangle 9">
            <a:extLst>
              <a:ext uri="{FF2B5EF4-FFF2-40B4-BE49-F238E27FC236}">
                <a16:creationId xmlns:a16="http://schemas.microsoft.com/office/drawing/2014/main" id="{9D500C66-294B-F44C-FB3F-2583B09A0619}"/>
              </a:ext>
            </a:extLst>
          </p:cNvPr>
          <p:cNvSpPr/>
          <p:nvPr/>
        </p:nvSpPr>
        <p:spPr>
          <a:xfrm>
            <a:off x="3988684" y="4657058"/>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LK Sounds</a:t>
            </a:r>
          </a:p>
        </p:txBody>
      </p:sp>
      <p:sp>
        <p:nvSpPr>
          <p:cNvPr id="12" name="Rectangle 11">
            <a:extLst>
              <a:ext uri="{FF2B5EF4-FFF2-40B4-BE49-F238E27FC236}">
                <a16:creationId xmlns:a16="http://schemas.microsoft.com/office/drawing/2014/main" id="{31B74D2E-8751-C739-2E7C-60288993A658}"/>
              </a:ext>
            </a:extLst>
          </p:cNvPr>
          <p:cNvSpPr/>
          <p:nvPr/>
        </p:nvSpPr>
        <p:spPr>
          <a:xfrm>
            <a:off x="2235592" y="4664404"/>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LK Names</a:t>
            </a:r>
          </a:p>
        </p:txBody>
      </p:sp>
      <p:sp>
        <p:nvSpPr>
          <p:cNvPr id="14" name="Rectangle 13">
            <a:extLst>
              <a:ext uri="{FF2B5EF4-FFF2-40B4-BE49-F238E27FC236}">
                <a16:creationId xmlns:a16="http://schemas.microsoft.com/office/drawing/2014/main" id="{98274B8E-2F09-018C-9486-A3D050519004}"/>
              </a:ext>
            </a:extLst>
          </p:cNvPr>
          <p:cNvSpPr/>
          <p:nvPr/>
        </p:nvSpPr>
        <p:spPr>
          <a:xfrm>
            <a:off x="6703787" y="4139128"/>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Word Spelling</a:t>
            </a:r>
          </a:p>
        </p:txBody>
      </p:sp>
      <p:sp>
        <p:nvSpPr>
          <p:cNvPr id="15" name="Rectangle 14">
            <a:extLst>
              <a:ext uri="{FF2B5EF4-FFF2-40B4-BE49-F238E27FC236}">
                <a16:creationId xmlns:a16="http://schemas.microsoft.com/office/drawing/2014/main" id="{76086031-188F-129F-06B0-8622E45DF625}"/>
              </a:ext>
            </a:extLst>
          </p:cNvPr>
          <p:cNvSpPr/>
          <p:nvPr/>
        </p:nvSpPr>
        <p:spPr>
          <a:xfrm>
            <a:off x="7993569" y="4139128"/>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P-Word Spelling</a:t>
            </a:r>
          </a:p>
        </p:txBody>
      </p:sp>
      <p:sp>
        <p:nvSpPr>
          <p:cNvPr id="16" name="Rectangle 15">
            <a:extLst>
              <a:ext uri="{FF2B5EF4-FFF2-40B4-BE49-F238E27FC236}">
                <a16:creationId xmlns:a16="http://schemas.microsoft.com/office/drawing/2014/main" id="{D9161C46-6030-26F2-3D29-66F5C8266D26}"/>
              </a:ext>
            </a:extLst>
          </p:cNvPr>
          <p:cNvSpPr/>
          <p:nvPr/>
        </p:nvSpPr>
        <p:spPr>
          <a:xfrm>
            <a:off x="5520908" y="2607614"/>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OMR-Words</a:t>
            </a:r>
          </a:p>
        </p:txBody>
      </p:sp>
      <p:sp>
        <p:nvSpPr>
          <p:cNvPr id="17" name="Rectangle 16">
            <a:extLst>
              <a:ext uri="{FF2B5EF4-FFF2-40B4-BE49-F238E27FC236}">
                <a16:creationId xmlns:a16="http://schemas.microsoft.com/office/drawing/2014/main" id="{06001503-D359-1DDB-8521-2DFE18B8A0D6}"/>
              </a:ext>
            </a:extLst>
          </p:cNvPr>
          <p:cNvSpPr/>
          <p:nvPr/>
        </p:nvSpPr>
        <p:spPr>
          <a:xfrm>
            <a:off x="6703787" y="2604756"/>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OMR-</a:t>
            </a:r>
            <a:r>
              <a:rPr lang="en-GB" sz="675" b="1" dirty="0" err="1">
                <a:solidFill>
                  <a:schemeClr val="tx1"/>
                </a:solidFill>
                <a:effectLst>
                  <a:outerShdw blurRad="38100" dist="38100" dir="2700000" algn="tl">
                    <a:srgbClr val="000000">
                      <a:alpha val="43137"/>
                    </a:srgbClr>
                  </a:outerShdw>
                </a:effectLst>
              </a:rPr>
              <a:t>PWords</a:t>
            </a:r>
            <a:endParaRPr lang="en-GB" sz="675" b="1" dirty="0">
              <a:solidFill>
                <a:schemeClr val="tx1"/>
              </a:solidFill>
              <a:effectLst>
                <a:outerShdw blurRad="38100" dist="38100" dir="2700000" algn="tl">
                  <a:srgbClr val="000000">
                    <a:alpha val="43137"/>
                  </a:srgbClr>
                </a:outerShdw>
              </a:effectLst>
            </a:endParaRPr>
          </a:p>
        </p:txBody>
      </p:sp>
      <p:sp>
        <p:nvSpPr>
          <p:cNvPr id="18" name="Rectangle 17">
            <a:extLst>
              <a:ext uri="{FF2B5EF4-FFF2-40B4-BE49-F238E27FC236}">
                <a16:creationId xmlns:a16="http://schemas.microsoft.com/office/drawing/2014/main" id="{C93DE984-7938-C6D1-2D82-0877A4BB777E}"/>
              </a:ext>
            </a:extLst>
          </p:cNvPr>
          <p:cNvSpPr/>
          <p:nvPr/>
        </p:nvSpPr>
        <p:spPr>
          <a:xfrm>
            <a:off x="7886666" y="2603460"/>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PWM</a:t>
            </a:r>
          </a:p>
        </p:txBody>
      </p:sp>
      <p:sp>
        <p:nvSpPr>
          <p:cNvPr id="19" name="Rectangle 18">
            <a:extLst>
              <a:ext uri="{FF2B5EF4-FFF2-40B4-BE49-F238E27FC236}">
                <a16:creationId xmlns:a16="http://schemas.microsoft.com/office/drawing/2014/main" id="{4AB4DF4B-B700-BDDF-4000-7B27535A3533}"/>
              </a:ext>
            </a:extLst>
          </p:cNvPr>
          <p:cNvSpPr/>
          <p:nvPr/>
        </p:nvSpPr>
        <p:spPr>
          <a:xfrm>
            <a:off x="5508847" y="4121432"/>
            <a:ext cx="660083" cy="291440"/>
          </a:xfrm>
          <a:prstGeom prst="rect">
            <a:avLst/>
          </a:prstGeom>
          <a:solidFill>
            <a:schemeClr val="bg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b="1" dirty="0">
                <a:solidFill>
                  <a:schemeClr val="tx1"/>
                </a:solidFill>
                <a:effectLst>
                  <a:outerShdw blurRad="38100" dist="38100" dir="2700000" algn="tl">
                    <a:srgbClr val="000000">
                      <a:alpha val="43137"/>
                    </a:srgbClr>
                  </a:outerShdw>
                </a:effectLst>
              </a:rPr>
              <a:t>Letter Writing</a:t>
            </a:r>
          </a:p>
        </p:txBody>
      </p:sp>
      <p:cxnSp>
        <p:nvCxnSpPr>
          <p:cNvPr id="21" name="Straight Arrow Connector 20">
            <a:extLst>
              <a:ext uri="{FF2B5EF4-FFF2-40B4-BE49-F238E27FC236}">
                <a16:creationId xmlns:a16="http://schemas.microsoft.com/office/drawing/2014/main" id="{1F4FE7E2-5FEE-2FC4-D9B8-06A62CD4C0C0}"/>
              </a:ext>
            </a:extLst>
          </p:cNvPr>
          <p:cNvCxnSpPr>
            <a:cxnSpLocks/>
            <a:stCxn id="4" idx="2"/>
            <a:endCxn id="129027" idx="1"/>
          </p:cNvCxnSpPr>
          <p:nvPr/>
        </p:nvCxnSpPr>
        <p:spPr>
          <a:xfrm>
            <a:off x="2379389" y="2492384"/>
            <a:ext cx="221715" cy="243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C6AE139-3F6A-D03C-88F8-9483864753A0}"/>
              </a:ext>
            </a:extLst>
          </p:cNvPr>
          <p:cNvCxnSpPr>
            <a:cxnSpLocks/>
          </p:cNvCxnSpPr>
          <p:nvPr/>
        </p:nvCxnSpPr>
        <p:spPr>
          <a:xfrm>
            <a:off x="5850950" y="2881161"/>
            <a:ext cx="332883" cy="2620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B01C89-5052-3AA5-F497-9F231641CF30}"/>
              </a:ext>
            </a:extLst>
          </p:cNvPr>
          <p:cNvCxnSpPr>
            <a:cxnSpLocks/>
            <a:stCxn id="9" idx="2"/>
            <a:endCxn id="11" idx="1"/>
          </p:cNvCxnSpPr>
          <p:nvPr/>
        </p:nvCxnSpPr>
        <p:spPr>
          <a:xfrm>
            <a:off x="453068" y="3136948"/>
            <a:ext cx="208095" cy="2249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5E92F6-948E-0067-3A60-8FCDD4182054}"/>
              </a:ext>
            </a:extLst>
          </p:cNvPr>
          <p:cNvCxnSpPr>
            <a:cxnSpLocks/>
            <a:endCxn id="129027" idx="7"/>
          </p:cNvCxnSpPr>
          <p:nvPr/>
        </p:nvCxnSpPr>
        <p:spPr>
          <a:xfrm flipH="1">
            <a:off x="4271432" y="2503620"/>
            <a:ext cx="68376" cy="2324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6C611DC-EA71-239A-E5E8-0C4AD227B7B3}"/>
              </a:ext>
            </a:extLst>
          </p:cNvPr>
          <p:cNvCxnSpPr>
            <a:cxnSpLocks/>
            <a:endCxn id="129027" idx="0"/>
          </p:cNvCxnSpPr>
          <p:nvPr/>
        </p:nvCxnSpPr>
        <p:spPr>
          <a:xfrm>
            <a:off x="3340079" y="2492384"/>
            <a:ext cx="96189" cy="1622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CB3140A-2090-6535-D847-044C02E114E1}"/>
              </a:ext>
            </a:extLst>
          </p:cNvPr>
          <p:cNvCxnSpPr>
            <a:cxnSpLocks/>
            <a:stCxn id="17" idx="2"/>
            <a:endCxn id="129028" idx="0"/>
          </p:cNvCxnSpPr>
          <p:nvPr/>
        </p:nvCxnSpPr>
        <p:spPr>
          <a:xfrm>
            <a:off x="7033829" y="2896196"/>
            <a:ext cx="0" cy="247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2D80407-E433-82E2-D17E-1B1E34E4CA16}"/>
              </a:ext>
            </a:extLst>
          </p:cNvPr>
          <p:cNvCxnSpPr>
            <a:cxnSpLocks/>
          </p:cNvCxnSpPr>
          <p:nvPr/>
        </p:nvCxnSpPr>
        <p:spPr>
          <a:xfrm flipV="1">
            <a:off x="2637532" y="4553504"/>
            <a:ext cx="143798" cy="942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DB25324-4457-C0CC-7CF6-7E3322AA1B85}"/>
              </a:ext>
            </a:extLst>
          </p:cNvPr>
          <p:cNvCxnSpPr>
            <a:cxnSpLocks/>
          </p:cNvCxnSpPr>
          <p:nvPr/>
        </p:nvCxnSpPr>
        <p:spPr>
          <a:xfrm flipH="1">
            <a:off x="8101013" y="2897805"/>
            <a:ext cx="226035" cy="3128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5B0AE9B-98FE-AFF3-E316-C7A3E79CF084}"/>
              </a:ext>
            </a:extLst>
          </p:cNvPr>
          <p:cNvCxnSpPr>
            <a:cxnSpLocks/>
            <a:endCxn id="11" idx="3"/>
          </p:cNvCxnSpPr>
          <p:nvPr/>
        </p:nvCxnSpPr>
        <p:spPr>
          <a:xfrm flipV="1">
            <a:off x="434252" y="3820146"/>
            <a:ext cx="226911" cy="1803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E834C07-4F8E-A7C1-97AB-A6A05A00A4A3}"/>
              </a:ext>
            </a:extLst>
          </p:cNvPr>
          <p:cNvCxnSpPr>
            <a:cxnSpLocks/>
            <a:stCxn id="6" idx="0"/>
          </p:cNvCxnSpPr>
          <p:nvPr/>
        </p:nvCxnSpPr>
        <p:spPr>
          <a:xfrm flipH="1" flipV="1">
            <a:off x="1283845" y="3893420"/>
            <a:ext cx="26008" cy="1624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D4B290C-7EF7-4E71-C5DD-0FE46891E1FB}"/>
              </a:ext>
            </a:extLst>
          </p:cNvPr>
          <p:cNvCxnSpPr>
            <a:cxnSpLocks/>
            <a:endCxn id="129029" idx="5"/>
          </p:cNvCxnSpPr>
          <p:nvPr/>
        </p:nvCxnSpPr>
        <p:spPr>
          <a:xfrm flipH="1" flipV="1">
            <a:off x="4246644" y="4548331"/>
            <a:ext cx="123470" cy="1160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7228B35-2B68-59E6-3DDB-FB3C45D5A5C9}"/>
              </a:ext>
            </a:extLst>
          </p:cNvPr>
          <p:cNvCxnSpPr>
            <a:cxnSpLocks/>
          </p:cNvCxnSpPr>
          <p:nvPr/>
        </p:nvCxnSpPr>
        <p:spPr>
          <a:xfrm flipV="1">
            <a:off x="5838889" y="3974632"/>
            <a:ext cx="262356" cy="1392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5E7CA5C-A225-8B49-DC49-9879C36727D8}"/>
              </a:ext>
            </a:extLst>
          </p:cNvPr>
          <p:cNvCxnSpPr>
            <a:cxnSpLocks/>
            <a:stCxn id="14" idx="0"/>
            <a:endCxn id="129028" idx="4"/>
          </p:cNvCxnSpPr>
          <p:nvPr/>
        </p:nvCxnSpPr>
        <p:spPr>
          <a:xfrm flipV="1">
            <a:off x="7033829" y="4000500"/>
            <a:ext cx="0" cy="1386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40E44F9-6932-6707-EE1E-AA0FDCFC24FB}"/>
              </a:ext>
            </a:extLst>
          </p:cNvPr>
          <p:cNvCxnSpPr>
            <a:cxnSpLocks/>
            <a:stCxn id="15" idx="0"/>
          </p:cNvCxnSpPr>
          <p:nvPr/>
        </p:nvCxnSpPr>
        <p:spPr>
          <a:xfrm flipH="1" flipV="1">
            <a:off x="7993570" y="3959516"/>
            <a:ext cx="330041" cy="1796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771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animBg="1"/>
      <p:bldP spid="10" grpId="0" animBg="1"/>
      <p:bldP spid="12" grpId="0" animBg="1"/>
      <p:bldP spid="14" grpId="0" animBg="1"/>
      <p:bldP spid="15"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57E9-7DD3-C79D-2BBF-7ADE2276CC97}"/>
              </a:ext>
            </a:extLst>
          </p:cNvPr>
          <p:cNvSpPr>
            <a:spLocks noGrp="1"/>
          </p:cNvSpPr>
          <p:nvPr>
            <p:ph type="title"/>
          </p:nvPr>
        </p:nvSpPr>
        <p:spPr>
          <a:xfrm>
            <a:off x="1009443" y="404664"/>
            <a:ext cx="7125113" cy="924475"/>
          </a:xfrm>
        </p:spPr>
        <p:txBody>
          <a:bodyPr/>
          <a:lstStyle/>
          <a:p>
            <a:pPr algn="ctr"/>
            <a:br>
              <a:rPr lang="en-GB" sz="2400" dirty="0"/>
            </a:br>
            <a:r>
              <a:rPr lang="en-GB" sz="2400" dirty="0">
                <a:latin typeface="Arial Rounded MT Bold" panose="020F0704030504030204" pitchFamily="34" charset="0"/>
              </a:rPr>
              <a:t>Path model predicting growth at the end of Grade 1 from measures at the start of Grade 1. </a:t>
            </a:r>
            <a:br>
              <a:rPr lang="en-GB" sz="2400" dirty="0"/>
            </a:br>
            <a:r>
              <a:rPr lang="en-GB" sz="2400" dirty="0"/>
              <a:t> </a:t>
            </a:r>
          </a:p>
        </p:txBody>
      </p:sp>
      <p:sp>
        <p:nvSpPr>
          <p:cNvPr id="4" name="TextBox 75">
            <a:extLst>
              <a:ext uri="{FF2B5EF4-FFF2-40B4-BE49-F238E27FC236}">
                <a16:creationId xmlns:a16="http://schemas.microsoft.com/office/drawing/2014/main" id="{147010A0-D92A-E6A9-3D47-B30A601163E8}"/>
              </a:ext>
            </a:extLst>
          </p:cNvPr>
          <p:cNvSpPr txBox="1">
            <a:spLocks noChangeArrowheads="1"/>
          </p:cNvSpPr>
          <p:nvPr/>
        </p:nvSpPr>
        <p:spPr bwMode="auto">
          <a:xfrm>
            <a:off x="323850" y="6092825"/>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altLang="en-US" sz="1400" dirty="0"/>
              <a:t>Model fit: </a:t>
            </a:r>
            <a:r>
              <a:rPr lang="en-GB" altLang="en-US" sz="1400" i="1" dirty="0"/>
              <a:t>χ</a:t>
            </a:r>
            <a:r>
              <a:rPr lang="en-GB" altLang="en-US" sz="1400" baseline="30000" dirty="0"/>
              <a:t>2</a:t>
            </a:r>
            <a:r>
              <a:rPr lang="en-GB" altLang="en-US" sz="1400" dirty="0"/>
              <a:t> (63, </a:t>
            </a:r>
            <a:r>
              <a:rPr lang="en-GB" altLang="en-US" sz="1400" i="1" dirty="0"/>
              <a:t>N </a:t>
            </a:r>
            <a:r>
              <a:rPr lang="en-GB" altLang="en-US" sz="1400" dirty="0"/>
              <a:t>= 290) = 65.39, </a:t>
            </a:r>
            <a:r>
              <a:rPr lang="en-GB" altLang="en-US" sz="1400" i="1" dirty="0"/>
              <a:t>p</a:t>
            </a:r>
            <a:r>
              <a:rPr lang="en-GB" altLang="en-US" sz="1400" dirty="0"/>
              <a:t> &lt; .000, CFI =1.00, TLI =1.00, </a:t>
            </a:r>
          </a:p>
          <a:p>
            <a:pPr algn="ctr"/>
            <a:r>
              <a:rPr lang="en-GB" altLang="en-US" sz="1400" dirty="0"/>
              <a:t>RMSEA = .000 [.000-.000], SRMR =.000</a:t>
            </a:r>
          </a:p>
        </p:txBody>
      </p:sp>
      <p:grpSp>
        <p:nvGrpSpPr>
          <p:cNvPr id="45" name="Group 74">
            <a:extLst>
              <a:ext uri="{FF2B5EF4-FFF2-40B4-BE49-F238E27FC236}">
                <a16:creationId xmlns:a16="http://schemas.microsoft.com/office/drawing/2014/main" id="{DE29F23D-260C-CB82-3668-5505AA87C7E4}"/>
              </a:ext>
            </a:extLst>
          </p:cNvPr>
          <p:cNvGrpSpPr>
            <a:grpSpLocks/>
          </p:cNvGrpSpPr>
          <p:nvPr/>
        </p:nvGrpSpPr>
        <p:grpSpPr bwMode="auto">
          <a:xfrm>
            <a:off x="827584" y="1376383"/>
            <a:ext cx="7222343" cy="4378965"/>
            <a:chOff x="2189459" y="2038177"/>
            <a:chExt cx="3880391" cy="2398379"/>
          </a:xfrm>
        </p:grpSpPr>
        <p:sp>
          <p:nvSpPr>
            <p:cNvPr id="46" name="Rectangle 2">
              <a:extLst>
                <a:ext uri="{FF2B5EF4-FFF2-40B4-BE49-F238E27FC236}">
                  <a16:creationId xmlns:a16="http://schemas.microsoft.com/office/drawing/2014/main" id="{6FFF1CDB-ECD4-C3EA-8C7D-061A7227102F}"/>
                </a:ext>
              </a:extLst>
            </p:cNvPr>
            <p:cNvSpPr>
              <a:spLocks noChangeAspect="1" noChangeArrowheads="1"/>
            </p:cNvSpPr>
            <p:nvPr/>
          </p:nvSpPr>
          <p:spPr bwMode="auto">
            <a:xfrm>
              <a:off x="3068042" y="2038177"/>
              <a:ext cx="639986" cy="334859"/>
            </a:xfrm>
            <a:prstGeom prst="rect">
              <a:avLst/>
            </a:prstGeom>
            <a:solidFill>
              <a:schemeClr val="tx2">
                <a:lumMod val="40000"/>
                <a:lumOff val="60000"/>
              </a:schemeClr>
            </a:solidFill>
            <a:ln w="15875">
              <a:solidFill>
                <a:srgbClr val="000000"/>
              </a:solidFill>
              <a:miter lim="800000"/>
              <a:headEnd/>
              <a:tailEnd/>
            </a:ln>
          </p:spPr>
          <p:txBody>
            <a:bodyPr lIns="43200" tIns="36576" rIns="14400" bIns="36576"/>
            <a:lstStyle/>
            <a:p>
              <a:pPr eaLnBrk="1" hangingPunct="1">
                <a:spcAft>
                  <a:spcPts val="1000"/>
                </a:spcAft>
                <a:defRPr/>
              </a:pPr>
              <a:r>
                <a:rPr lang="en-GB" sz="1400" dirty="0" err="1">
                  <a:latin typeface="Calibri" pitchFamily="34" charset="0"/>
                  <a:cs typeface="Arial" pitchFamily="34" charset="0"/>
                </a:rPr>
                <a:t>Reading</a:t>
              </a:r>
              <a:r>
                <a:rPr lang="en-GB" sz="1400" baseline="-25000" dirty="0" err="1">
                  <a:latin typeface="Calibri" pitchFamily="34" charset="0"/>
                  <a:cs typeface="Arial" pitchFamily="34" charset="0"/>
                </a:rPr>
                <a:t>b</a:t>
              </a:r>
              <a:endParaRPr lang="en-US" sz="3600" baseline="-25000" dirty="0">
                <a:cs typeface="Arial" pitchFamily="34" charset="0"/>
              </a:endParaRPr>
            </a:p>
          </p:txBody>
        </p:sp>
        <p:sp>
          <p:nvSpPr>
            <p:cNvPr id="47" name="Rectangle 3">
              <a:extLst>
                <a:ext uri="{FF2B5EF4-FFF2-40B4-BE49-F238E27FC236}">
                  <a16:creationId xmlns:a16="http://schemas.microsoft.com/office/drawing/2014/main" id="{ABC81648-CB26-71DD-5BBE-1E87E2256B1D}"/>
                </a:ext>
              </a:extLst>
            </p:cNvPr>
            <p:cNvSpPr>
              <a:spLocks noChangeAspect="1" noChangeArrowheads="1"/>
            </p:cNvSpPr>
            <p:nvPr/>
          </p:nvSpPr>
          <p:spPr bwMode="auto">
            <a:xfrm>
              <a:off x="3068042" y="3406032"/>
              <a:ext cx="639986" cy="336094"/>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en-GB" sz="1400">
                  <a:latin typeface="Calibri" pitchFamily="34" charset="0"/>
                  <a:cs typeface="Arial" pitchFamily="34" charset="0"/>
                </a:rPr>
                <a:t>Letter Knowledge</a:t>
              </a:r>
              <a:endParaRPr lang="en-US" sz="3600">
                <a:cs typeface="Arial" pitchFamily="34" charset="0"/>
              </a:endParaRPr>
            </a:p>
          </p:txBody>
        </p:sp>
        <p:sp>
          <p:nvSpPr>
            <p:cNvPr id="48" name="Rectangle 4">
              <a:extLst>
                <a:ext uri="{FF2B5EF4-FFF2-40B4-BE49-F238E27FC236}">
                  <a16:creationId xmlns:a16="http://schemas.microsoft.com/office/drawing/2014/main" id="{020D2CB8-67DA-4577-0F7C-EEF96B21B63B}"/>
                </a:ext>
              </a:extLst>
            </p:cNvPr>
            <p:cNvSpPr>
              <a:spLocks noChangeAspect="1" noChangeArrowheads="1"/>
            </p:cNvSpPr>
            <p:nvPr/>
          </p:nvSpPr>
          <p:spPr bwMode="auto">
            <a:xfrm>
              <a:off x="3068042" y="2722722"/>
              <a:ext cx="639986" cy="334859"/>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en-GB" sz="1400" dirty="0">
                  <a:latin typeface="Calibri" pitchFamily="34" charset="0"/>
                  <a:cs typeface="Arial" pitchFamily="34" charset="0"/>
                </a:rPr>
                <a:t>Phoneme Awareness</a:t>
              </a:r>
              <a:endParaRPr lang="en-US" sz="3600" dirty="0">
                <a:cs typeface="Arial" pitchFamily="34" charset="0"/>
              </a:endParaRPr>
            </a:p>
          </p:txBody>
        </p:sp>
        <p:sp>
          <p:nvSpPr>
            <p:cNvPr id="50" name="Rectangle 6">
              <a:extLst>
                <a:ext uri="{FF2B5EF4-FFF2-40B4-BE49-F238E27FC236}">
                  <a16:creationId xmlns:a16="http://schemas.microsoft.com/office/drawing/2014/main" id="{4C3DFDFF-98B9-1452-33A8-B75AB116C097}"/>
                </a:ext>
              </a:extLst>
            </p:cNvPr>
            <p:cNvSpPr>
              <a:spLocks noChangeAspect="1" noChangeArrowheads="1"/>
            </p:cNvSpPr>
            <p:nvPr/>
          </p:nvSpPr>
          <p:spPr bwMode="auto">
            <a:xfrm>
              <a:off x="3068042" y="4100462"/>
              <a:ext cx="639986" cy="336094"/>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nb-NO" sz="1400">
                  <a:latin typeface="Calibri" pitchFamily="34" charset="0"/>
                  <a:cs typeface="Arial" pitchFamily="34" charset="0"/>
                </a:rPr>
                <a:t>RAN</a:t>
              </a:r>
              <a:endParaRPr lang="en-US" sz="3600">
                <a:cs typeface="Arial" pitchFamily="34" charset="0"/>
              </a:endParaRPr>
            </a:p>
          </p:txBody>
        </p:sp>
        <p:sp>
          <p:nvSpPr>
            <p:cNvPr id="51" name="Rectangle 7">
              <a:extLst>
                <a:ext uri="{FF2B5EF4-FFF2-40B4-BE49-F238E27FC236}">
                  <a16:creationId xmlns:a16="http://schemas.microsoft.com/office/drawing/2014/main" id="{7DA53654-9372-773C-F9DF-B56ACC48AE8B}"/>
                </a:ext>
              </a:extLst>
            </p:cNvPr>
            <p:cNvSpPr>
              <a:spLocks noChangeAspect="1" noChangeArrowheads="1"/>
            </p:cNvSpPr>
            <p:nvPr/>
          </p:nvSpPr>
          <p:spPr bwMode="auto">
            <a:xfrm>
              <a:off x="5277941" y="3406602"/>
              <a:ext cx="641350" cy="334962"/>
            </a:xfrm>
            <a:prstGeom prst="rect">
              <a:avLst/>
            </a:prstGeom>
            <a:solidFill>
              <a:schemeClr val="tx2"/>
            </a:solidFill>
            <a:ln w="38100">
              <a:solidFill>
                <a:srgbClr val="FFC000"/>
              </a:solidFill>
              <a:miter lim="800000"/>
              <a:headEnd/>
              <a:tailEnd/>
            </a:ln>
          </p:spPr>
          <p:txBody>
            <a:bodyPr lIns="43200" tIns="36576" rIns="14400" bIns="36576"/>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en-GB" altLang="en-US" dirty="0" err="1">
                  <a:solidFill>
                    <a:srgbClr val="FFC000"/>
                  </a:solidFill>
                  <a:latin typeface="Calibri" pitchFamily="34" charset="0"/>
                  <a:cs typeface="Arial" pitchFamily="34" charset="0"/>
                </a:rPr>
                <a:t>Reading</a:t>
              </a:r>
              <a:r>
                <a:rPr lang="en-GB" altLang="en-US" baseline="-25000" dirty="0" err="1">
                  <a:solidFill>
                    <a:srgbClr val="FFC000"/>
                  </a:solidFill>
                  <a:latin typeface="Calibri" pitchFamily="34" charset="0"/>
                  <a:cs typeface="Arial" pitchFamily="34" charset="0"/>
                </a:rPr>
                <a:t>e</a:t>
              </a:r>
              <a:endParaRPr lang="en-US" altLang="en-US" baseline="-25000" dirty="0">
                <a:solidFill>
                  <a:srgbClr val="FFC000"/>
                </a:solidFill>
                <a:cs typeface="Arial" pitchFamily="34" charset="0"/>
              </a:endParaRPr>
            </a:p>
          </p:txBody>
        </p:sp>
        <p:cxnSp>
          <p:nvCxnSpPr>
            <p:cNvPr id="52" name="AutoShape 8">
              <a:extLst>
                <a:ext uri="{FF2B5EF4-FFF2-40B4-BE49-F238E27FC236}">
                  <a16:creationId xmlns:a16="http://schemas.microsoft.com/office/drawing/2014/main" id="{4616261F-991C-57D2-47F5-4043385F2B64}"/>
                </a:ext>
              </a:extLst>
            </p:cNvPr>
            <p:cNvCxnSpPr>
              <a:cxnSpLocks noChangeAspect="1" noChangeShapeType="1"/>
            </p:cNvCxnSpPr>
            <p:nvPr/>
          </p:nvCxnSpPr>
          <p:spPr bwMode="auto">
            <a:xfrm>
              <a:off x="3707904" y="2204864"/>
              <a:ext cx="1570037" cy="1370013"/>
            </a:xfrm>
            <a:prstGeom prst="straightConnector1">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3" name="AutoShape 9">
              <a:extLst>
                <a:ext uri="{FF2B5EF4-FFF2-40B4-BE49-F238E27FC236}">
                  <a16:creationId xmlns:a16="http://schemas.microsoft.com/office/drawing/2014/main" id="{B82F36CC-04E7-3EC0-867A-58084EDEE1E3}"/>
                </a:ext>
              </a:extLst>
            </p:cNvPr>
            <p:cNvCxnSpPr>
              <a:cxnSpLocks noChangeAspect="1" noChangeShapeType="1"/>
            </p:cNvCxnSpPr>
            <p:nvPr/>
          </p:nvCxnSpPr>
          <p:spPr bwMode="auto">
            <a:xfrm>
              <a:off x="3707904" y="2889077"/>
              <a:ext cx="1570037" cy="685800"/>
            </a:xfrm>
            <a:prstGeom prst="straightConnector1">
              <a:avLst/>
            </a:prstGeom>
            <a:noFill/>
            <a:ln w="57150">
              <a:solidFill>
                <a:srgbClr val="FF7C80"/>
              </a:solidFill>
              <a:prstDash val="dashDot"/>
              <a:round/>
              <a:headEnd/>
              <a:tailEnd type="triangle" w="med" len="med"/>
            </a:ln>
            <a:extLst>
              <a:ext uri="{909E8E84-426E-40DD-AFC4-6F175D3DCCD1}">
                <a14:hiddenFill xmlns:a14="http://schemas.microsoft.com/office/drawing/2010/main">
                  <a:noFill/>
                </a14:hiddenFill>
              </a:ext>
            </a:extLst>
          </p:spPr>
        </p:cxnSp>
        <p:cxnSp>
          <p:nvCxnSpPr>
            <p:cNvPr id="54" name="AutoShape 10">
              <a:extLst>
                <a:ext uri="{FF2B5EF4-FFF2-40B4-BE49-F238E27FC236}">
                  <a16:creationId xmlns:a16="http://schemas.microsoft.com/office/drawing/2014/main" id="{31ADA04B-A651-3BDD-909A-89002A42C1EC}"/>
                </a:ext>
              </a:extLst>
            </p:cNvPr>
            <p:cNvCxnSpPr>
              <a:cxnSpLocks noChangeAspect="1" noChangeShapeType="1"/>
            </p:cNvCxnSpPr>
            <p:nvPr/>
          </p:nvCxnSpPr>
          <p:spPr bwMode="auto">
            <a:xfrm>
              <a:off x="3707904" y="3574877"/>
              <a:ext cx="1570037" cy="1587"/>
            </a:xfrm>
            <a:prstGeom prst="straightConnector1">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55" name="AutoShape 11">
              <a:extLst>
                <a:ext uri="{FF2B5EF4-FFF2-40B4-BE49-F238E27FC236}">
                  <a16:creationId xmlns:a16="http://schemas.microsoft.com/office/drawing/2014/main" id="{9F47D074-15DA-DC49-7A19-765B024F96B7}"/>
                </a:ext>
              </a:extLst>
            </p:cNvPr>
            <p:cNvCxnSpPr>
              <a:cxnSpLocks noChangeAspect="1" noChangeShapeType="1"/>
            </p:cNvCxnSpPr>
            <p:nvPr/>
          </p:nvCxnSpPr>
          <p:spPr bwMode="auto">
            <a:xfrm flipV="1">
              <a:off x="3707904" y="3574877"/>
              <a:ext cx="1570037" cy="693737"/>
            </a:xfrm>
            <a:prstGeom prst="straightConnector1">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58" name="AutoShape 14">
              <a:extLst>
                <a:ext uri="{FF2B5EF4-FFF2-40B4-BE49-F238E27FC236}">
                  <a16:creationId xmlns:a16="http://schemas.microsoft.com/office/drawing/2014/main" id="{360C743C-5385-AF6E-CBF2-0DA41FB062F9}"/>
                </a:ext>
              </a:extLst>
            </p:cNvPr>
            <p:cNvCxnSpPr>
              <a:cxnSpLocks noChangeAspect="1" noChangeShapeType="1"/>
            </p:cNvCxnSpPr>
            <p:nvPr/>
          </p:nvCxnSpPr>
          <p:spPr bwMode="auto">
            <a:xfrm rot="10800000" flipH="1">
              <a:off x="3068141" y="2889077"/>
              <a:ext cx="1588" cy="1379537"/>
            </a:xfrm>
            <a:prstGeom prst="curvedConnector3">
              <a:avLst>
                <a:gd name="adj1" fmla="val -15500005"/>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9" name="AutoShape 15">
              <a:extLst>
                <a:ext uri="{FF2B5EF4-FFF2-40B4-BE49-F238E27FC236}">
                  <a16:creationId xmlns:a16="http://schemas.microsoft.com/office/drawing/2014/main" id="{753B8F87-C63A-85F4-18F3-F9776B763B6D}"/>
                </a:ext>
              </a:extLst>
            </p:cNvPr>
            <p:cNvCxnSpPr>
              <a:cxnSpLocks noChangeAspect="1" noChangeShapeType="1"/>
            </p:cNvCxnSpPr>
            <p:nvPr/>
          </p:nvCxnSpPr>
          <p:spPr bwMode="auto">
            <a:xfrm rot="10800000" flipH="1">
              <a:off x="3068141" y="2204864"/>
              <a:ext cx="1588" cy="1370013"/>
            </a:xfrm>
            <a:prstGeom prst="curvedConnector3">
              <a:avLst>
                <a:gd name="adj1" fmla="val -13500005"/>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1" name="AutoShape 17">
              <a:extLst>
                <a:ext uri="{FF2B5EF4-FFF2-40B4-BE49-F238E27FC236}">
                  <a16:creationId xmlns:a16="http://schemas.microsoft.com/office/drawing/2014/main" id="{EAE6BA80-F6F2-68F9-0982-E310C9C641B9}"/>
                </a:ext>
              </a:extLst>
            </p:cNvPr>
            <p:cNvCxnSpPr>
              <a:cxnSpLocks noChangeAspect="1" noChangeShapeType="1"/>
            </p:cNvCxnSpPr>
            <p:nvPr/>
          </p:nvCxnSpPr>
          <p:spPr bwMode="auto">
            <a:xfrm rot="10800000" flipH="1">
              <a:off x="3068141" y="2204864"/>
              <a:ext cx="1588" cy="2063750"/>
            </a:xfrm>
            <a:prstGeom prst="curvedConnector3">
              <a:avLst>
                <a:gd name="adj1" fmla="val -42000014"/>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4" name="AutoShape 20">
              <a:extLst>
                <a:ext uri="{FF2B5EF4-FFF2-40B4-BE49-F238E27FC236}">
                  <a16:creationId xmlns:a16="http://schemas.microsoft.com/office/drawing/2014/main" id="{F2947874-D3AA-1996-4C9E-F87714ABCA29}"/>
                </a:ext>
              </a:extLst>
            </p:cNvPr>
            <p:cNvCxnSpPr>
              <a:cxnSpLocks noChangeAspect="1" noChangeShapeType="1"/>
            </p:cNvCxnSpPr>
            <p:nvPr/>
          </p:nvCxnSpPr>
          <p:spPr bwMode="auto">
            <a:xfrm flipV="1">
              <a:off x="3388816" y="3741564"/>
              <a:ext cx="1588" cy="358775"/>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5" name="AutoShape 21">
              <a:extLst>
                <a:ext uri="{FF2B5EF4-FFF2-40B4-BE49-F238E27FC236}">
                  <a16:creationId xmlns:a16="http://schemas.microsoft.com/office/drawing/2014/main" id="{3C964814-EE2E-F7FC-430A-170295C4D631}"/>
                </a:ext>
              </a:extLst>
            </p:cNvPr>
            <p:cNvCxnSpPr>
              <a:cxnSpLocks noChangeAspect="1" noChangeShapeType="1"/>
            </p:cNvCxnSpPr>
            <p:nvPr/>
          </p:nvCxnSpPr>
          <p:spPr bwMode="auto">
            <a:xfrm flipV="1">
              <a:off x="3390404" y="3057352"/>
              <a:ext cx="1587" cy="349250"/>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6" name="AutoShape 22">
              <a:extLst>
                <a:ext uri="{FF2B5EF4-FFF2-40B4-BE49-F238E27FC236}">
                  <a16:creationId xmlns:a16="http://schemas.microsoft.com/office/drawing/2014/main" id="{0D95A4A9-4BED-DCE7-FE4B-A4864B9753B7}"/>
                </a:ext>
              </a:extLst>
            </p:cNvPr>
            <p:cNvCxnSpPr>
              <a:cxnSpLocks noChangeAspect="1" noChangeShapeType="1"/>
            </p:cNvCxnSpPr>
            <p:nvPr/>
          </p:nvCxnSpPr>
          <p:spPr bwMode="auto">
            <a:xfrm flipV="1">
              <a:off x="3388816" y="2373139"/>
              <a:ext cx="1588" cy="349250"/>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69" name="Text Box 25">
              <a:extLst>
                <a:ext uri="{FF2B5EF4-FFF2-40B4-BE49-F238E27FC236}">
                  <a16:creationId xmlns:a16="http://schemas.microsoft.com/office/drawing/2014/main" id="{C1CC09F7-2AE7-F3EA-DBE7-D4C606788E07}"/>
                </a:ext>
              </a:extLst>
            </p:cNvPr>
            <p:cNvSpPr txBox="1">
              <a:spLocks noChangeAspect="1" noChangeArrowheads="1"/>
            </p:cNvSpPr>
            <p:nvPr/>
          </p:nvSpPr>
          <p:spPr bwMode="auto">
            <a:xfrm>
              <a:off x="4090491" y="2373037"/>
              <a:ext cx="342900" cy="169862"/>
            </a:xfrm>
            <a:prstGeom prst="rect">
              <a:avLst/>
            </a:prstGeom>
            <a:solidFill>
              <a:srgbClr val="FFFFFF"/>
            </a:solidFill>
            <a:ln w="15875">
              <a:solidFill>
                <a:schemeClr val="tx1"/>
              </a:solidFill>
              <a:miter lim="800000"/>
              <a:headEnd/>
              <a:tailEnd/>
            </a:ln>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dirty="0">
                  <a:latin typeface="Calibri" pitchFamily="34" charset="0"/>
                  <a:cs typeface="Arial" pitchFamily="34" charset="0"/>
                </a:rPr>
                <a:t>.37**</a:t>
              </a:r>
              <a:endParaRPr lang="en-US" altLang="en-US" sz="3600" dirty="0">
                <a:cs typeface="Arial" pitchFamily="34" charset="0"/>
              </a:endParaRPr>
            </a:p>
          </p:txBody>
        </p:sp>
        <p:sp>
          <p:nvSpPr>
            <p:cNvPr id="70" name="Text Box 26">
              <a:extLst>
                <a:ext uri="{FF2B5EF4-FFF2-40B4-BE49-F238E27FC236}">
                  <a16:creationId xmlns:a16="http://schemas.microsoft.com/office/drawing/2014/main" id="{2BC32468-5BE3-F749-F42D-A672F0C73205}"/>
                </a:ext>
              </a:extLst>
            </p:cNvPr>
            <p:cNvSpPr txBox="1">
              <a:spLocks noChangeAspect="1" noChangeArrowheads="1"/>
            </p:cNvSpPr>
            <p:nvPr/>
          </p:nvSpPr>
          <p:spPr bwMode="auto">
            <a:xfrm>
              <a:off x="4090491" y="2889077"/>
              <a:ext cx="34290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dirty="0">
                  <a:latin typeface="Calibri" pitchFamily="34" charset="0"/>
                  <a:cs typeface="Arial" pitchFamily="34" charset="0"/>
                </a:rPr>
                <a:t>.024</a:t>
              </a:r>
              <a:endParaRPr lang="en-US" altLang="en-US" sz="3600" dirty="0">
                <a:cs typeface="Arial" pitchFamily="34" charset="0"/>
              </a:endParaRPr>
            </a:p>
          </p:txBody>
        </p:sp>
        <p:sp>
          <p:nvSpPr>
            <p:cNvPr id="71" name="Text Box 27">
              <a:extLst>
                <a:ext uri="{FF2B5EF4-FFF2-40B4-BE49-F238E27FC236}">
                  <a16:creationId xmlns:a16="http://schemas.microsoft.com/office/drawing/2014/main" id="{1ACB55FD-25E7-C884-FEB4-FE59FD86761D}"/>
                </a:ext>
              </a:extLst>
            </p:cNvPr>
            <p:cNvSpPr txBox="1">
              <a:spLocks noChangeAspect="1" noChangeArrowheads="1"/>
            </p:cNvSpPr>
            <p:nvPr/>
          </p:nvSpPr>
          <p:spPr bwMode="auto">
            <a:xfrm>
              <a:off x="4020641" y="3405014"/>
              <a:ext cx="342900" cy="16986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dirty="0">
                  <a:latin typeface="Calibri" pitchFamily="34" charset="0"/>
                  <a:cs typeface="Arial" pitchFamily="34" charset="0"/>
                </a:rPr>
                <a:t>.33**</a:t>
              </a:r>
              <a:endParaRPr lang="en-US" altLang="en-US" sz="3600" dirty="0">
                <a:cs typeface="Arial" pitchFamily="34" charset="0"/>
              </a:endParaRPr>
            </a:p>
          </p:txBody>
        </p:sp>
        <p:sp>
          <p:nvSpPr>
            <p:cNvPr id="72" name="Text Box 28">
              <a:extLst>
                <a:ext uri="{FF2B5EF4-FFF2-40B4-BE49-F238E27FC236}">
                  <a16:creationId xmlns:a16="http://schemas.microsoft.com/office/drawing/2014/main" id="{F87092D4-6340-E918-DD43-021BD87243D6}"/>
                </a:ext>
              </a:extLst>
            </p:cNvPr>
            <p:cNvSpPr txBox="1">
              <a:spLocks noChangeAspect="1" noChangeArrowheads="1"/>
            </p:cNvSpPr>
            <p:nvPr/>
          </p:nvSpPr>
          <p:spPr bwMode="auto">
            <a:xfrm>
              <a:off x="4090491" y="3871739"/>
              <a:ext cx="34290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dirty="0">
                  <a:latin typeface="Calibri" pitchFamily="34" charset="0"/>
                  <a:cs typeface="Arial" pitchFamily="34" charset="0"/>
                </a:rPr>
                <a:t>-.22**</a:t>
              </a:r>
              <a:endParaRPr lang="en-US" altLang="en-US" sz="3600" dirty="0">
                <a:cs typeface="Arial" pitchFamily="34" charset="0"/>
              </a:endParaRPr>
            </a:p>
          </p:txBody>
        </p:sp>
        <p:sp>
          <p:nvSpPr>
            <p:cNvPr id="75" name="Text Box 31">
              <a:extLst>
                <a:ext uri="{FF2B5EF4-FFF2-40B4-BE49-F238E27FC236}">
                  <a16:creationId xmlns:a16="http://schemas.microsoft.com/office/drawing/2014/main" id="{00E11BA8-2FCF-D62B-4823-01BFB4E53666}"/>
                </a:ext>
              </a:extLst>
            </p:cNvPr>
            <p:cNvSpPr txBox="1">
              <a:spLocks noChangeAspect="1" noChangeArrowheads="1"/>
            </p:cNvSpPr>
            <p:nvPr/>
          </p:nvSpPr>
          <p:spPr bwMode="auto">
            <a:xfrm>
              <a:off x="2189459" y="3152601"/>
              <a:ext cx="344488"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-.24**</a:t>
              </a:r>
              <a:endParaRPr lang="en-US" altLang="en-US" dirty="0">
                <a:cs typeface="Arial" pitchFamily="34" charset="0"/>
              </a:endParaRPr>
            </a:p>
          </p:txBody>
        </p:sp>
        <p:sp>
          <p:nvSpPr>
            <p:cNvPr id="76" name="Text Box 32">
              <a:extLst>
                <a:ext uri="{FF2B5EF4-FFF2-40B4-BE49-F238E27FC236}">
                  <a16:creationId xmlns:a16="http://schemas.microsoft.com/office/drawing/2014/main" id="{53BDEA40-B246-79E0-4A53-0B5EB3791633}"/>
                </a:ext>
              </a:extLst>
            </p:cNvPr>
            <p:cNvSpPr txBox="1">
              <a:spLocks noChangeAspect="1" noChangeArrowheads="1"/>
            </p:cNvSpPr>
            <p:nvPr/>
          </p:nvSpPr>
          <p:spPr bwMode="auto">
            <a:xfrm>
              <a:off x="3045916" y="2444577"/>
              <a:ext cx="420688" cy="2079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  .54**</a:t>
              </a:r>
              <a:endParaRPr lang="en-US" altLang="en-US" dirty="0">
                <a:cs typeface="Arial" pitchFamily="34" charset="0"/>
              </a:endParaRPr>
            </a:p>
          </p:txBody>
        </p:sp>
        <p:sp>
          <p:nvSpPr>
            <p:cNvPr id="77" name="Text Box 33">
              <a:extLst>
                <a:ext uri="{FF2B5EF4-FFF2-40B4-BE49-F238E27FC236}">
                  <a16:creationId xmlns:a16="http://schemas.microsoft.com/office/drawing/2014/main" id="{C5827C6F-C958-EDF6-213E-C2CFA221F44A}"/>
                </a:ext>
              </a:extLst>
            </p:cNvPr>
            <p:cNvSpPr txBox="1">
              <a:spLocks noChangeAspect="1" noChangeArrowheads="1"/>
            </p:cNvSpPr>
            <p:nvPr/>
          </p:nvSpPr>
          <p:spPr bwMode="auto">
            <a:xfrm>
              <a:off x="3045916" y="3124027"/>
              <a:ext cx="420688" cy="2079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  .66**</a:t>
              </a:r>
              <a:endParaRPr lang="en-US" altLang="en-US" dirty="0">
                <a:cs typeface="Arial" pitchFamily="34" charset="0"/>
              </a:endParaRPr>
            </a:p>
          </p:txBody>
        </p:sp>
        <p:sp>
          <p:nvSpPr>
            <p:cNvPr id="78" name="Text Box 34">
              <a:extLst>
                <a:ext uri="{FF2B5EF4-FFF2-40B4-BE49-F238E27FC236}">
                  <a16:creationId xmlns:a16="http://schemas.microsoft.com/office/drawing/2014/main" id="{25610800-C348-C067-8374-FD1832D5844B}"/>
                </a:ext>
              </a:extLst>
            </p:cNvPr>
            <p:cNvSpPr txBox="1">
              <a:spLocks noChangeAspect="1" noChangeArrowheads="1"/>
            </p:cNvSpPr>
            <p:nvPr/>
          </p:nvSpPr>
          <p:spPr bwMode="auto">
            <a:xfrm>
              <a:off x="2976066" y="3871739"/>
              <a:ext cx="41275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   -.32**</a:t>
              </a:r>
              <a:endParaRPr lang="en-US" altLang="en-US" dirty="0">
                <a:cs typeface="Arial" pitchFamily="34" charset="0"/>
              </a:endParaRPr>
            </a:p>
          </p:txBody>
        </p:sp>
        <p:sp>
          <p:nvSpPr>
            <p:cNvPr id="80" name="Text Box 36">
              <a:extLst>
                <a:ext uri="{FF2B5EF4-FFF2-40B4-BE49-F238E27FC236}">
                  <a16:creationId xmlns:a16="http://schemas.microsoft.com/office/drawing/2014/main" id="{6A4B1EAD-FB63-EB39-7C0A-CFDC942E33A8}"/>
                </a:ext>
              </a:extLst>
            </p:cNvPr>
            <p:cNvSpPr txBox="1">
              <a:spLocks noChangeAspect="1" noChangeArrowheads="1"/>
            </p:cNvSpPr>
            <p:nvPr/>
          </p:nvSpPr>
          <p:spPr bwMode="auto">
            <a:xfrm>
              <a:off x="2604492" y="2722389"/>
              <a:ext cx="342900" cy="16668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 .59**</a:t>
              </a:r>
              <a:endParaRPr lang="en-US" altLang="en-US" dirty="0">
                <a:cs typeface="Arial" pitchFamily="34" charset="0"/>
              </a:endParaRPr>
            </a:p>
          </p:txBody>
        </p:sp>
        <p:sp>
          <p:nvSpPr>
            <p:cNvPr id="81" name="Text Box 37">
              <a:extLst>
                <a:ext uri="{FF2B5EF4-FFF2-40B4-BE49-F238E27FC236}">
                  <a16:creationId xmlns:a16="http://schemas.microsoft.com/office/drawing/2014/main" id="{0FB1549E-40F6-1B7C-8252-AB354F383CF2}"/>
                </a:ext>
              </a:extLst>
            </p:cNvPr>
            <p:cNvSpPr txBox="1">
              <a:spLocks noChangeAspect="1" noChangeArrowheads="1"/>
            </p:cNvSpPr>
            <p:nvPr/>
          </p:nvSpPr>
          <p:spPr bwMode="auto">
            <a:xfrm>
              <a:off x="2590592" y="3503404"/>
              <a:ext cx="342900" cy="16668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-.27**</a:t>
              </a:r>
              <a:endParaRPr lang="en-US" altLang="en-US" dirty="0">
                <a:cs typeface="Arial" pitchFamily="34" charset="0"/>
              </a:endParaRPr>
            </a:p>
          </p:txBody>
        </p:sp>
        <p:sp>
          <p:nvSpPr>
            <p:cNvPr id="84" name="Text Box 40">
              <a:extLst>
                <a:ext uri="{FF2B5EF4-FFF2-40B4-BE49-F238E27FC236}">
                  <a16:creationId xmlns:a16="http://schemas.microsoft.com/office/drawing/2014/main" id="{248C4B29-950B-7116-FDD9-A7BB5068B1E9}"/>
                </a:ext>
              </a:extLst>
            </p:cNvPr>
            <p:cNvSpPr txBox="1">
              <a:spLocks noChangeAspect="1" noChangeArrowheads="1"/>
            </p:cNvSpPr>
            <p:nvPr/>
          </p:nvSpPr>
          <p:spPr bwMode="auto">
            <a:xfrm>
              <a:off x="5519241" y="2069643"/>
              <a:ext cx="550609" cy="559745"/>
            </a:xfrm>
            <a:prstGeom prst="rect">
              <a:avLst/>
            </a:prstGeom>
            <a:solidFill>
              <a:schemeClr val="tx2">
                <a:lumMod val="40000"/>
                <a:lumOff val="60000"/>
              </a:schemeClr>
            </a:solidFill>
            <a:ln w="15875">
              <a:solidFill>
                <a:schemeClr val="tx1"/>
              </a:solidFill>
              <a:miter lim="800000"/>
              <a:headEnd/>
              <a:tailEnd/>
            </a:ln>
          </p:spPr>
          <p:txBody>
            <a:bodyPr lIns="14400" tIns="14400" rIns="14400" bIns="14400"/>
            <a:lstStyle/>
            <a:p>
              <a:pPr algn="ctr" eaLnBrk="1" hangingPunct="1">
                <a:spcAft>
                  <a:spcPts val="1000"/>
                </a:spcAft>
                <a:defRPr/>
              </a:pPr>
              <a:endParaRPr lang="en-GB" i="1" dirty="0">
                <a:latin typeface="Calibri" pitchFamily="34" charset="0"/>
                <a:cs typeface="Arial" pitchFamily="34" charset="0"/>
              </a:endParaRPr>
            </a:p>
            <a:p>
              <a:pPr algn="ctr" eaLnBrk="1" hangingPunct="1">
                <a:spcAft>
                  <a:spcPts val="1000"/>
                </a:spcAft>
                <a:defRPr/>
              </a:pPr>
              <a:r>
                <a:rPr lang="en-GB" i="1" dirty="0">
                  <a:latin typeface="Calibri" pitchFamily="34" charset="0"/>
                  <a:cs typeface="Arial" pitchFamily="34" charset="0"/>
                </a:rPr>
                <a:t>R</a:t>
              </a:r>
              <a:r>
                <a:rPr lang="en-GB" i="1" baseline="30000" dirty="0">
                  <a:latin typeface="Calibri" pitchFamily="34" charset="0"/>
                  <a:cs typeface="Arial" pitchFamily="34" charset="0"/>
                </a:rPr>
                <a:t>2</a:t>
              </a:r>
              <a:r>
                <a:rPr lang="en-GB" dirty="0">
                  <a:latin typeface="Calibri" pitchFamily="34" charset="0"/>
                  <a:cs typeface="Arial" pitchFamily="34" charset="0"/>
                </a:rPr>
                <a:t> = .55</a:t>
              </a:r>
              <a:endParaRPr lang="en-US" sz="4400" dirty="0">
                <a:cs typeface="Arial" pitchFamily="34" charset="0"/>
              </a:endParaRPr>
            </a:p>
          </p:txBody>
        </p:sp>
      </p:grpSp>
      <p:sp>
        <p:nvSpPr>
          <p:cNvPr id="3" name="TextBox 2">
            <a:extLst>
              <a:ext uri="{FF2B5EF4-FFF2-40B4-BE49-F238E27FC236}">
                <a16:creationId xmlns:a16="http://schemas.microsoft.com/office/drawing/2014/main" id="{3E47A8BA-90BF-CF59-5F31-37800D2EFB6E}"/>
              </a:ext>
            </a:extLst>
          </p:cNvPr>
          <p:cNvSpPr txBox="1"/>
          <p:nvPr/>
        </p:nvSpPr>
        <p:spPr>
          <a:xfrm>
            <a:off x="6516216" y="4639336"/>
            <a:ext cx="2627784" cy="1815882"/>
          </a:xfrm>
          <a:prstGeom prst="rect">
            <a:avLst/>
          </a:prstGeom>
          <a:noFill/>
          <a:ln w="28575">
            <a:solidFill>
              <a:srgbClr val="FF0000"/>
            </a:solidFill>
          </a:ln>
        </p:spPr>
        <p:txBody>
          <a:bodyPr wrap="square" rtlCol="0">
            <a:spAutoFit/>
          </a:bodyPr>
          <a:lstStyle/>
          <a:p>
            <a:pPr lvl="1"/>
            <a:r>
              <a:rPr lang="en-GB" sz="1600" dirty="0"/>
              <a:t>Grade 1 Results compatible with the TFM model. PA a strong correlate of LK and Reading, but not a unique predictor.</a:t>
            </a:r>
          </a:p>
        </p:txBody>
      </p:sp>
    </p:spTree>
    <p:extLst>
      <p:ext uri="{BB962C8B-B14F-4D97-AF65-F5344CB8AC3E}">
        <p14:creationId xmlns:p14="http://schemas.microsoft.com/office/powerpoint/2010/main" val="2098292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666AE-B3F1-E8F3-929A-D50A52840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90FF2-E71E-7874-32F3-7C362FD64D8B}"/>
              </a:ext>
            </a:extLst>
          </p:cNvPr>
          <p:cNvSpPr>
            <a:spLocks noGrp="1"/>
          </p:cNvSpPr>
          <p:nvPr>
            <p:ph type="title"/>
          </p:nvPr>
        </p:nvSpPr>
        <p:spPr>
          <a:xfrm>
            <a:off x="1009443" y="404664"/>
            <a:ext cx="7125113" cy="924475"/>
          </a:xfrm>
        </p:spPr>
        <p:txBody>
          <a:bodyPr/>
          <a:lstStyle/>
          <a:p>
            <a:pPr algn="ctr"/>
            <a:br>
              <a:rPr lang="en-GB" sz="2400" dirty="0"/>
            </a:br>
            <a:r>
              <a:rPr lang="en-GB" sz="2400" dirty="0">
                <a:latin typeface="Arial Rounded MT Bold" panose="020F0704030504030204" pitchFamily="34" charset="0"/>
              </a:rPr>
              <a:t>Path model predicting growth at the end of Grade 2 from measures at the start of Grade 2. </a:t>
            </a:r>
            <a:br>
              <a:rPr lang="en-GB" sz="2400" dirty="0"/>
            </a:br>
            <a:r>
              <a:rPr lang="en-GB" sz="2400" dirty="0"/>
              <a:t> </a:t>
            </a:r>
          </a:p>
        </p:txBody>
      </p:sp>
      <p:sp>
        <p:nvSpPr>
          <p:cNvPr id="4" name="TextBox 75">
            <a:extLst>
              <a:ext uri="{FF2B5EF4-FFF2-40B4-BE49-F238E27FC236}">
                <a16:creationId xmlns:a16="http://schemas.microsoft.com/office/drawing/2014/main" id="{EB0524A3-43B8-738C-4955-767EC1E106B4}"/>
              </a:ext>
            </a:extLst>
          </p:cNvPr>
          <p:cNvSpPr txBox="1">
            <a:spLocks noChangeArrowheads="1"/>
          </p:cNvSpPr>
          <p:nvPr/>
        </p:nvSpPr>
        <p:spPr bwMode="auto">
          <a:xfrm>
            <a:off x="323850" y="6092825"/>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altLang="en-US" sz="1400" dirty="0"/>
              <a:t>Model fit: </a:t>
            </a:r>
            <a:r>
              <a:rPr lang="en-GB" altLang="en-US" sz="1400" i="1" dirty="0"/>
              <a:t>χ</a:t>
            </a:r>
            <a:r>
              <a:rPr lang="en-GB" altLang="en-US" sz="1400" baseline="30000" dirty="0"/>
              <a:t>2</a:t>
            </a:r>
            <a:r>
              <a:rPr lang="en-GB" altLang="en-US" sz="1400" dirty="0"/>
              <a:t> (63, </a:t>
            </a:r>
            <a:r>
              <a:rPr lang="en-GB" altLang="en-US" sz="1400" i="1" dirty="0"/>
              <a:t>N </a:t>
            </a:r>
            <a:r>
              <a:rPr lang="en-GB" altLang="en-US" sz="1400" dirty="0"/>
              <a:t>= 245) = 39.54, </a:t>
            </a:r>
            <a:r>
              <a:rPr lang="en-GB" altLang="en-US" sz="1400" i="1" dirty="0"/>
              <a:t>p</a:t>
            </a:r>
            <a:r>
              <a:rPr lang="en-GB" altLang="en-US" sz="1400" dirty="0"/>
              <a:t> &lt; .000, CFI =1.00, TLI =1.00, </a:t>
            </a:r>
          </a:p>
          <a:p>
            <a:pPr algn="ctr"/>
            <a:r>
              <a:rPr lang="en-GB" altLang="en-US" sz="1400" dirty="0"/>
              <a:t>RMSEA = .000 [.000-.000], SRMR =.000</a:t>
            </a:r>
          </a:p>
        </p:txBody>
      </p:sp>
      <p:grpSp>
        <p:nvGrpSpPr>
          <p:cNvPr id="45" name="Group 74">
            <a:extLst>
              <a:ext uri="{FF2B5EF4-FFF2-40B4-BE49-F238E27FC236}">
                <a16:creationId xmlns:a16="http://schemas.microsoft.com/office/drawing/2014/main" id="{79B38C78-C0D4-BDFC-80A0-FE013CA14F41}"/>
              </a:ext>
            </a:extLst>
          </p:cNvPr>
          <p:cNvGrpSpPr>
            <a:grpSpLocks/>
          </p:cNvGrpSpPr>
          <p:nvPr/>
        </p:nvGrpSpPr>
        <p:grpSpPr bwMode="auto">
          <a:xfrm>
            <a:off x="827584" y="1361576"/>
            <a:ext cx="7306972" cy="4378965"/>
            <a:chOff x="2189459" y="2038177"/>
            <a:chExt cx="3925860" cy="2398379"/>
          </a:xfrm>
        </p:grpSpPr>
        <p:sp>
          <p:nvSpPr>
            <p:cNvPr id="46" name="Rectangle 2">
              <a:extLst>
                <a:ext uri="{FF2B5EF4-FFF2-40B4-BE49-F238E27FC236}">
                  <a16:creationId xmlns:a16="http://schemas.microsoft.com/office/drawing/2014/main" id="{02B55521-F4DB-C015-B76C-F192341161CB}"/>
                </a:ext>
              </a:extLst>
            </p:cNvPr>
            <p:cNvSpPr>
              <a:spLocks noChangeAspect="1" noChangeArrowheads="1"/>
            </p:cNvSpPr>
            <p:nvPr/>
          </p:nvSpPr>
          <p:spPr bwMode="auto">
            <a:xfrm>
              <a:off x="3068042" y="2038177"/>
              <a:ext cx="639986" cy="334859"/>
            </a:xfrm>
            <a:prstGeom prst="rect">
              <a:avLst/>
            </a:prstGeom>
            <a:solidFill>
              <a:schemeClr val="tx2">
                <a:lumMod val="40000"/>
                <a:lumOff val="60000"/>
              </a:schemeClr>
            </a:solidFill>
            <a:ln w="15875">
              <a:solidFill>
                <a:srgbClr val="000000"/>
              </a:solidFill>
              <a:miter lim="800000"/>
              <a:headEnd/>
              <a:tailEnd/>
            </a:ln>
          </p:spPr>
          <p:txBody>
            <a:bodyPr lIns="43200" tIns="36576" rIns="14400" bIns="36576"/>
            <a:lstStyle/>
            <a:p>
              <a:pPr eaLnBrk="1" hangingPunct="1">
                <a:spcAft>
                  <a:spcPts val="1000"/>
                </a:spcAft>
                <a:defRPr/>
              </a:pPr>
              <a:r>
                <a:rPr lang="en-GB" sz="1400" dirty="0" err="1">
                  <a:latin typeface="Calibri" pitchFamily="34" charset="0"/>
                  <a:cs typeface="Arial" pitchFamily="34" charset="0"/>
                </a:rPr>
                <a:t>Reading</a:t>
              </a:r>
              <a:r>
                <a:rPr lang="en-GB" sz="1400" baseline="-25000" dirty="0" err="1">
                  <a:latin typeface="Calibri" pitchFamily="34" charset="0"/>
                  <a:cs typeface="Arial" pitchFamily="34" charset="0"/>
                </a:rPr>
                <a:t>b</a:t>
              </a:r>
              <a:endParaRPr lang="en-US" sz="3600" baseline="-25000" dirty="0">
                <a:cs typeface="Arial" pitchFamily="34" charset="0"/>
              </a:endParaRPr>
            </a:p>
          </p:txBody>
        </p:sp>
        <p:sp>
          <p:nvSpPr>
            <p:cNvPr id="47" name="Rectangle 3">
              <a:extLst>
                <a:ext uri="{FF2B5EF4-FFF2-40B4-BE49-F238E27FC236}">
                  <a16:creationId xmlns:a16="http://schemas.microsoft.com/office/drawing/2014/main" id="{354D98F9-5C22-E777-7D83-F8B8DFD05183}"/>
                </a:ext>
              </a:extLst>
            </p:cNvPr>
            <p:cNvSpPr>
              <a:spLocks noChangeAspect="1" noChangeArrowheads="1"/>
            </p:cNvSpPr>
            <p:nvPr/>
          </p:nvSpPr>
          <p:spPr bwMode="auto">
            <a:xfrm>
              <a:off x="3068042" y="3406032"/>
              <a:ext cx="639986" cy="336094"/>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en-GB" sz="1400">
                  <a:latin typeface="Calibri" pitchFamily="34" charset="0"/>
                  <a:cs typeface="Arial" pitchFamily="34" charset="0"/>
                </a:rPr>
                <a:t>Letter Knowledge</a:t>
              </a:r>
              <a:endParaRPr lang="en-US" sz="3600">
                <a:cs typeface="Arial" pitchFamily="34" charset="0"/>
              </a:endParaRPr>
            </a:p>
          </p:txBody>
        </p:sp>
        <p:sp>
          <p:nvSpPr>
            <p:cNvPr id="48" name="Rectangle 4">
              <a:extLst>
                <a:ext uri="{FF2B5EF4-FFF2-40B4-BE49-F238E27FC236}">
                  <a16:creationId xmlns:a16="http://schemas.microsoft.com/office/drawing/2014/main" id="{7608ABEF-E1FA-5DBD-983C-D6CE1D22309D}"/>
                </a:ext>
              </a:extLst>
            </p:cNvPr>
            <p:cNvSpPr>
              <a:spLocks noChangeAspect="1" noChangeArrowheads="1"/>
            </p:cNvSpPr>
            <p:nvPr/>
          </p:nvSpPr>
          <p:spPr bwMode="auto">
            <a:xfrm>
              <a:off x="3068042" y="2722722"/>
              <a:ext cx="639986" cy="334859"/>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en-GB" sz="1400" dirty="0">
                  <a:latin typeface="Calibri" pitchFamily="34" charset="0"/>
                  <a:cs typeface="Arial" pitchFamily="34" charset="0"/>
                </a:rPr>
                <a:t>Phoneme Awareness</a:t>
              </a:r>
              <a:endParaRPr lang="en-US" sz="3600" dirty="0">
                <a:cs typeface="Arial" pitchFamily="34" charset="0"/>
              </a:endParaRPr>
            </a:p>
          </p:txBody>
        </p:sp>
        <p:sp>
          <p:nvSpPr>
            <p:cNvPr id="50" name="Rectangle 6">
              <a:extLst>
                <a:ext uri="{FF2B5EF4-FFF2-40B4-BE49-F238E27FC236}">
                  <a16:creationId xmlns:a16="http://schemas.microsoft.com/office/drawing/2014/main" id="{3E59CE60-2AC8-47B0-DDA3-E7A10D2305A4}"/>
                </a:ext>
              </a:extLst>
            </p:cNvPr>
            <p:cNvSpPr>
              <a:spLocks noChangeAspect="1" noChangeArrowheads="1"/>
            </p:cNvSpPr>
            <p:nvPr/>
          </p:nvSpPr>
          <p:spPr bwMode="auto">
            <a:xfrm>
              <a:off x="3068042" y="4100462"/>
              <a:ext cx="639986" cy="336094"/>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nb-NO" sz="1400">
                  <a:latin typeface="Calibri" pitchFamily="34" charset="0"/>
                  <a:cs typeface="Arial" pitchFamily="34" charset="0"/>
                </a:rPr>
                <a:t>RAN</a:t>
              </a:r>
              <a:endParaRPr lang="en-US" sz="3600">
                <a:cs typeface="Arial" pitchFamily="34" charset="0"/>
              </a:endParaRPr>
            </a:p>
          </p:txBody>
        </p:sp>
        <p:sp>
          <p:nvSpPr>
            <p:cNvPr id="51" name="Rectangle 7">
              <a:extLst>
                <a:ext uri="{FF2B5EF4-FFF2-40B4-BE49-F238E27FC236}">
                  <a16:creationId xmlns:a16="http://schemas.microsoft.com/office/drawing/2014/main" id="{B11EEEDB-80D4-EB22-78F1-A64DD6E32007}"/>
                </a:ext>
              </a:extLst>
            </p:cNvPr>
            <p:cNvSpPr>
              <a:spLocks noChangeAspect="1" noChangeArrowheads="1"/>
            </p:cNvSpPr>
            <p:nvPr/>
          </p:nvSpPr>
          <p:spPr bwMode="auto">
            <a:xfrm>
              <a:off x="5277941" y="3406602"/>
              <a:ext cx="641350" cy="334962"/>
            </a:xfrm>
            <a:prstGeom prst="rect">
              <a:avLst/>
            </a:prstGeom>
            <a:solidFill>
              <a:schemeClr val="tx2"/>
            </a:solidFill>
            <a:ln w="38100">
              <a:solidFill>
                <a:srgbClr val="FFC000"/>
              </a:solidFill>
              <a:miter lim="800000"/>
              <a:headEnd/>
              <a:tailEnd/>
            </a:ln>
          </p:spPr>
          <p:txBody>
            <a:bodyPr lIns="43200" tIns="36576" rIns="14400" bIns="36576"/>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en-GB" altLang="en-US" dirty="0" err="1">
                  <a:solidFill>
                    <a:srgbClr val="FFC000"/>
                  </a:solidFill>
                  <a:latin typeface="Calibri" pitchFamily="34" charset="0"/>
                  <a:cs typeface="Arial" pitchFamily="34" charset="0"/>
                </a:rPr>
                <a:t>Reading</a:t>
              </a:r>
              <a:r>
                <a:rPr lang="en-GB" altLang="en-US" baseline="-25000" dirty="0" err="1">
                  <a:solidFill>
                    <a:srgbClr val="FFC000"/>
                  </a:solidFill>
                  <a:latin typeface="Calibri" pitchFamily="34" charset="0"/>
                  <a:cs typeface="Arial" pitchFamily="34" charset="0"/>
                </a:rPr>
                <a:t>e</a:t>
              </a:r>
              <a:endParaRPr lang="en-US" altLang="en-US" baseline="-25000" dirty="0">
                <a:solidFill>
                  <a:srgbClr val="FFC000"/>
                </a:solidFill>
                <a:cs typeface="Arial" pitchFamily="34" charset="0"/>
              </a:endParaRPr>
            </a:p>
          </p:txBody>
        </p:sp>
        <p:cxnSp>
          <p:nvCxnSpPr>
            <p:cNvPr id="52" name="AutoShape 8">
              <a:extLst>
                <a:ext uri="{FF2B5EF4-FFF2-40B4-BE49-F238E27FC236}">
                  <a16:creationId xmlns:a16="http://schemas.microsoft.com/office/drawing/2014/main" id="{1878EC8D-056D-9F03-FE06-A127098BAE89}"/>
                </a:ext>
              </a:extLst>
            </p:cNvPr>
            <p:cNvCxnSpPr>
              <a:cxnSpLocks noChangeAspect="1" noChangeShapeType="1"/>
            </p:cNvCxnSpPr>
            <p:nvPr/>
          </p:nvCxnSpPr>
          <p:spPr bwMode="auto">
            <a:xfrm>
              <a:off x="3707904" y="2204864"/>
              <a:ext cx="1570037" cy="1370013"/>
            </a:xfrm>
            <a:prstGeom prst="straightConnector1">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3" name="AutoShape 9">
              <a:extLst>
                <a:ext uri="{FF2B5EF4-FFF2-40B4-BE49-F238E27FC236}">
                  <a16:creationId xmlns:a16="http://schemas.microsoft.com/office/drawing/2014/main" id="{77AA4955-8B6B-CC8F-9A72-271D6D185A8B}"/>
                </a:ext>
              </a:extLst>
            </p:cNvPr>
            <p:cNvCxnSpPr>
              <a:cxnSpLocks noChangeAspect="1" noChangeShapeType="1"/>
            </p:cNvCxnSpPr>
            <p:nvPr/>
          </p:nvCxnSpPr>
          <p:spPr bwMode="auto">
            <a:xfrm>
              <a:off x="3707904" y="2889077"/>
              <a:ext cx="1570037" cy="685800"/>
            </a:xfrm>
            <a:prstGeom prst="straightConnector1">
              <a:avLst/>
            </a:prstGeom>
            <a:noFill/>
            <a:ln w="57150">
              <a:solidFill>
                <a:srgbClr val="FF7C80"/>
              </a:solidFill>
              <a:prstDash val="dashDot"/>
              <a:round/>
              <a:headEnd/>
              <a:tailEnd type="triangle" w="med" len="med"/>
            </a:ln>
            <a:extLst>
              <a:ext uri="{909E8E84-426E-40DD-AFC4-6F175D3DCCD1}">
                <a14:hiddenFill xmlns:a14="http://schemas.microsoft.com/office/drawing/2010/main">
                  <a:noFill/>
                </a14:hiddenFill>
              </a:ext>
            </a:extLst>
          </p:spPr>
        </p:cxnSp>
        <p:cxnSp>
          <p:nvCxnSpPr>
            <p:cNvPr id="54" name="AutoShape 10">
              <a:extLst>
                <a:ext uri="{FF2B5EF4-FFF2-40B4-BE49-F238E27FC236}">
                  <a16:creationId xmlns:a16="http://schemas.microsoft.com/office/drawing/2014/main" id="{F21FCE25-AA60-A307-477A-CF1BD3E5053C}"/>
                </a:ext>
              </a:extLst>
            </p:cNvPr>
            <p:cNvCxnSpPr>
              <a:cxnSpLocks noChangeAspect="1" noChangeShapeType="1"/>
            </p:cNvCxnSpPr>
            <p:nvPr/>
          </p:nvCxnSpPr>
          <p:spPr bwMode="auto">
            <a:xfrm>
              <a:off x="3707904" y="3574877"/>
              <a:ext cx="1570037" cy="1587"/>
            </a:xfrm>
            <a:prstGeom prst="straightConnector1">
              <a:avLst/>
            </a:prstGeom>
            <a:noFill/>
            <a:ln w="57150">
              <a:solidFill>
                <a:srgbClr val="FF7C80"/>
              </a:solidFill>
              <a:prstDash val="dashDot"/>
              <a:round/>
              <a:headEnd/>
              <a:tailEnd type="triangle" w="med" len="med"/>
            </a:ln>
            <a:extLst>
              <a:ext uri="{909E8E84-426E-40DD-AFC4-6F175D3DCCD1}">
                <a14:hiddenFill xmlns:a14="http://schemas.microsoft.com/office/drawing/2010/main">
                  <a:noFill/>
                </a14:hiddenFill>
              </a:ext>
            </a:extLst>
          </p:spPr>
        </p:cxnSp>
        <p:cxnSp>
          <p:nvCxnSpPr>
            <p:cNvPr id="55" name="AutoShape 11">
              <a:extLst>
                <a:ext uri="{FF2B5EF4-FFF2-40B4-BE49-F238E27FC236}">
                  <a16:creationId xmlns:a16="http://schemas.microsoft.com/office/drawing/2014/main" id="{13CF5DDF-F71F-732C-7BB7-26ACD109171F}"/>
                </a:ext>
              </a:extLst>
            </p:cNvPr>
            <p:cNvCxnSpPr>
              <a:cxnSpLocks noChangeAspect="1" noChangeShapeType="1"/>
            </p:cNvCxnSpPr>
            <p:nvPr/>
          </p:nvCxnSpPr>
          <p:spPr bwMode="auto">
            <a:xfrm flipV="1">
              <a:off x="3707904" y="3574877"/>
              <a:ext cx="1570037" cy="693737"/>
            </a:xfrm>
            <a:prstGeom prst="straightConnector1">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58" name="AutoShape 14">
              <a:extLst>
                <a:ext uri="{FF2B5EF4-FFF2-40B4-BE49-F238E27FC236}">
                  <a16:creationId xmlns:a16="http://schemas.microsoft.com/office/drawing/2014/main" id="{380A6A9F-5E4D-7ADD-D951-1FA3859BDAED}"/>
                </a:ext>
              </a:extLst>
            </p:cNvPr>
            <p:cNvCxnSpPr>
              <a:cxnSpLocks noChangeAspect="1" noChangeShapeType="1"/>
            </p:cNvCxnSpPr>
            <p:nvPr/>
          </p:nvCxnSpPr>
          <p:spPr bwMode="auto">
            <a:xfrm rot="10800000" flipH="1">
              <a:off x="3068141" y="2889077"/>
              <a:ext cx="1588" cy="1379537"/>
            </a:xfrm>
            <a:prstGeom prst="curvedConnector3">
              <a:avLst>
                <a:gd name="adj1" fmla="val -15500005"/>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9" name="AutoShape 15">
              <a:extLst>
                <a:ext uri="{FF2B5EF4-FFF2-40B4-BE49-F238E27FC236}">
                  <a16:creationId xmlns:a16="http://schemas.microsoft.com/office/drawing/2014/main" id="{6D2E76C7-7377-96FA-9DBD-7B768CC82287}"/>
                </a:ext>
              </a:extLst>
            </p:cNvPr>
            <p:cNvCxnSpPr>
              <a:cxnSpLocks noChangeAspect="1" noChangeShapeType="1"/>
            </p:cNvCxnSpPr>
            <p:nvPr/>
          </p:nvCxnSpPr>
          <p:spPr bwMode="auto">
            <a:xfrm rot="10800000" flipH="1">
              <a:off x="3068141" y="2204864"/>
              <a:ext cx="1588" cy="1370013"/>
            </a:xfrm>
            <a:prstGeom prst="curvedConnector3">
              <a:avLst>
                <a:gd name="adj1" fmla="val -13500005"/>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1" name="AutoShape 17">
              <a:extLst>
                <a:ext uri="{FF2B5EF4-FFF2-40B4-BE49-F238E27FC236}">
                  <a16:creationId xmlns:a16="http://schemas.microsoft.com/office/drawing/2014/main" id="{3F0AF0DB-69BA-44A3-0145-2A6FF96D2BA4}"/>
                </a:ext>
              </a:extLst>
            </p:cNvPr>
            <p:cNvCxnSpPr>
              <a:cxnSpLocks noChangeAspect="1" noChangeShapeType="1"/>
            </p:cNvCxnSpPr>
            <p:nvPr/>
          </p:nvCxnSpPr>
          <p:spPr bwMode="auto">
            <a:xfrm rot="10800000" flipH="1">
              <a:off x="3068141" y="2204864"/>
              <a:ext cx="1588" cy="2063750"/>
            </a:xfrm>
            <a:prstGeom prst="curvedConnector3">
              <a:avLst>
                <a:gd name="adj1" fmla="val -42000014"/>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4" name="AutoShape 20">
              <a:extLst>
                <a:ext uri="{FF2B5EF4-FFF2-40B4-BE49-F238E27FC236}">
                  <a16:creationId xmlns:a16="http://schemas.microsoft.com/office/drawing/2014/main" id="{6AD790BC-CB54-DC0D-04F7-FE9C370726CE}"/>
                </a:ext>
              </a:extLst>
            </p:cNvPr>
            <p:cNvCxnSpPr>
              <a:cxnSpLocks noChangeAspect="1" noChangeShapeType="1"/>
            </p:cNvCxnSpPr>
            <p:nvPr/>
          </p:nvCxnSpPr>
          <p:spPr bwMode="auto">
            <a:xfrm flipV="1">
              <a:off x="3388816" y="3741564"/>
              <a:ext cx="1588" cy="358775"/>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5" name="AutoShape 21">
              <a:extLst>
                <a:ext uri="{FF2B5EF4-FFF2-40B4-BE49-F238E27FC236}">
                  <a16:creationId xmlns:a16="http://schemas.microsoft.com/office/drawing/2014/main" id="{979B0026-222B-30BE-36D2-3CEB0C12CB16}"/>
                </a:ext>
              </a:extLst>
            </p:cNvPr>
            <p:cNvCxnSpPr>
              <a:cxnSpLocks noChangeAspect="1" noChangeShapeType="1"/>
            </p:cNvCxnSpPr>
            <p:nvPr/>
          </p:nvCxnSpPr>
          <p:spPr bwMode="auto">
            <a:xfrm flipV="1">
              <a:off x="3390404" y="3057352"/>
              <a:ext cx="1587" cy="349250"/>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66" name="AutoShape 22">
              <a:extLst>
                <a:ext uri="{FF2B5EF4-FFF2-40B4-BE49-F238E27FC236}">
                  <a16:creationId xmlns:a16="http://schemas.microsoft.com/office/drawing/2014/main" id="{146D33E1-E3AC-5139-6FAC-3789CF0506E6}"/>
                </a:ext>
              </a:extLst>
            </p:cNvPr>
            <p:cNvCxnSpPr>
              <a:cxnSpLocks noChangeAspect="1" noChangeShapeType="1"/>
            </p:cNvCxnSpPr>
            <p:nvPr/>
          </p:nvCxnSpPr>
          <p:spPr bwMode="auto">
            <a:xfrm flipV="1">
              <a:off x="3388816" y="2373139"/>
              <a:ext cx="1588" cy="349250"/>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69" name="Text Box 25">
              <a:extLst>
                <a:ext uri="{FF2B5EF4-FFF2-40B4-BE49-F238E27FC236}">
                  <a16:creationId xmlns:a16="http://schemas.microsoft.com/office/drawing/2014/main" id="{58B47D5C-5ABF-31DC-4426-7B2EFD1A68DC}"/>
                </a:ext>
              </a:extLst>
            </p:cNvPr>
            <p:cNvSpPr txBox="1">
              <a:spLocks noChangeAspect="1" noChangeArrowheads="1"/>
            </p:cNvSpPr>
            <p:nvPr/>
          </p:nvSpPr>
          <p:spPr bwMode="auto">
            <a:xfrm>
              <a:off x="4090491" y="2373037"/>
              <a:ext cx="342900" cy="169862"/>
            </a:xfrm>
            <a:prstGeom prst="rect">
              <a:avLst/>
            </a:prstGeom>
            <a:solidFill>
              <a:srgbClr val="FFFFFF"/>
            </a:solidFill>
            <a:ln w="15875">
              <a:solidFill>
                <a:schemeClr val="tx1"/>
              </a:solidFill>
              <a:miter lim="800000"/>
              <a:headEnd/>
              <a:tailEnd/>
            </a:ln>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dirty="0">
                  <a:latin typeface="Calibri" pitchFamily="34" charset="0"/>
                  <a:cs typeface="Arial" pitchFamily="34" charset="0"/>
                </a:rPr>
                <a:t>.50**</a:t>
              </a:r>
              <a:endParaRPr lang="en-US" altLang="en-US" sz="3600" dirty="0">
                <a:cs typeface="Arial" pitchFamily="34" charset="0"/>
              </a:endParaRPr>
            </a:p>
          </p:txBody>
        </p:sp>
        <p:sp>
          <p:nvSpPr>
            <p:cNvPr id="70" name="Text Box 26">
              <a:extLst>
                <a:ext uri="{FF2B5EF4-FFF2-40B4-BE49-F238E27FC236}">
                  <a16:creationId xmlns:a16="http://schemas.microsoft.com/office/drawing/2014/main" id="{DA7EE586-0D42-DE1C-4DDD-5F8966A87DBA}"/>
                </a:ext>
              </a:extLst>
            </p:cNvPr>
            <p:cNvSpPr txBox="1">
              <a:spLocks noChangeAspect="1" noChangeArrowheads="1"/>
            </p:cNvSpPr>
            <p:nvPr/>
          </p:nvSpPr>
          <p:spPr bwMode="auto">
            <a:xfrm>
              <a:off x="4090491" y="2889077"/>
              <a:ext cx="34290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dirty="0">
                  <a:latin typeface="Calibri" pitchFamily="34" charset="0"/>
                  <a:cs typeface="Arial" pitchFamily="34" charset="0"/>
                </a:rPr>
                <a:t>.13</a:t>
              </a:r>
              <a:endParaRPr lang="en-US" altLang="en-US" sz="3600" dirty="0">
                <a:cs typeface="Arial" pitchFamily="34" charset="0"/>
              </a:endParaRPr>
            </a:p>
          </p:txBody>
        </p:sp>
        <p:sp>
          <p:nvSpPr>
            <p:cNvPr id="71" name="Text Box 27">
              <a:extLst>
                <a:ext uri="{FF2B5EF4-FFF2-40B4-BE49-F238E27FC236}">
                  <a16:creationId xmlns:a16="http://schemas.microsoft.com/office/drawing/2014/main" id="{4C8E41C7-F317-A55D-2F19-9E16E816AC84}"/>
                </a:ext>
              </a:extLst>
            </p:cNvPr>
            <p:cNvSpPr txBox="1">
              <a:spLocks noChangeAspect="1" noChangeArrowheads="1"/>
            </p:cNvSpPr>
            <p:nvPr/>
          </p:nvSpPr>
          <p:spPr bwMode="auto">
            <a:xfrm>
              <a:off x="4020641" y="3405014"/>
              <a:ext cx="342900" cy="16986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dirty="0">
                  <a:latin typeface="Calibri" pitchFamily="34" charset="0"/>
                  <a:cs typeface="Arial" pitchFamily="34" charset="0"/>
                </a:rPr>
                <a:t>.02**</a:t>
              </a:r>
              <a:endParaRPr lang="en-US" altLang="en-US" sz="3600" dirty="0">
                <a:cs typeface="Arial" pitchFamily="34" charset="0"/>
              </a:endParaRPr>
            </a:p>
          </p:txBody>
        </p:sp>
        <p:sp>
          <p:nvSpPr>
            <p:cNvPr id="72" name="Text Box 28">
              <a:extLst>
                <a:ext uri="{FF2B5EF4-FFF2-40B4-BE49-F238E27FC236}">
                  <a16:creationId xmlns:a16="http://schemas.microsoft.com/office/drawing/2014/main" id="{BAE48BBB-EE15-C9F8-2DA9-CBD8D0110EC2}"/>
                </a:ext>
              </a:extLst>
            </p:cNvPr>
            <p:cNvSpPr txBox="1">
              <a:spLocks noChangeAspect="1" noChangeArrowheads="1"/>
            </p:cNvSpPr>
            <p:nvPr/>
          </p:nvSpPr>
          <p:spPr bwMode="auto">
            <a:xfrm>
              <a:off x="4090491" y="3871739"/>
              <a:ext cx="34290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dirty="0">
                  <a:latin typeface="Calibri" pitchFamily="34" charset="0"/>
                  <a:cs typeface="Arial" pitchFamily="34" charset="0"/>
                </a:rPr>
                <a:t>-.27**</a:t>
              </a:r>
              <a:endParaRPr lang="en-US" altLang="en-US" sz="3600" dirty="0">
                <a:cs typeface="Arial" pitchFamily="34" charset="0"/>
              </a:endParaRPr>
            </a:p>
          </p:txBody>
        </p:sp>
        <p:sp>
          <p:nvSpPr>
            <p:cNvPr id="75" name="Text Box 31">
              <a:extLst>
                <a:ext uri="{FF2B5EF4-FFF2-40B4-BE49-F238E27FC236}">
                  <a16:creationId xmlns:a16="http://schemas.microsoft.com/office/drawing/2014/main" id="{69A0402A-9D23-B5F0-CD19-7BAE668C5EDD}"/>
                </a:ext>
              </a:extLst>
            </p:cNvPr>
            <p:cNvSpPr txBox="1">
              <a:spLocks noChangeAspect="1" noChangeArrowheads="1"/>
            </p:cNvSpPr>
            <p:nvPr/>
          </p:nvSpPr>
          <p:spPr bwMode="auto">
            <a:xfrm>
              <a:off x="2189459" y="3152601"/>
              <a:ext cx="344488"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-.58**</a:t>
              </a:r>
              <a:endParaRPr lang="en-US" altLang="en-US" dirty="0">
                <a:cs typeface="Arial" pitchFamily="34" charset="0"/>
              </a:endParaRPr>
            </a:p>
          </p:txBody>
        </p:sp>
        <p:sp>
          <p:nvSpPr>
            <p:cNvPr id="76" name="Text Box 32">
              <a:extLst>
                <a:ext uri="{FF2B5EF4-FFF2-40B4-BE49-F238E27FC236}">
                  <a16:creationId xmlns:a16="http://schemas.microsoft.com/office/drawing/2014/main" id="{A2617C29-B022-EFF1-8430-CDB0D9607046}"/>
                </a:ext>
              </a:extLst>
            </p:cNvPr>
            <p:cNvSpPr txBox="1">
              <a:spLocks noChangeAspect="1" noChangeArrowheads="1"/>
            </p:cNvSpPr>
            <p:nvPr/>
          </p:nvSpPr>
          <p:spPr bwMode="auto">
            <a:xfrm>
              <a:off x="3045916" y="2444577"/>
              <a:ext cx="420688" cy="2079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  .51**</a:t>
              </a:r>
              <a:endParaRPr lang="en-US" altLang="en-US" dirty="0">
                <a:cs typeface="Arial" pitchFamily="34" charset="0"/>
              </a:endParaRPr>
            </a:p>
          </p:txBody>
        </p:sp>
        <p:sp>
          <p:nvSpPr>
            <p:cNvPr id="77" name="Text Box 33">
              <a:extLst>
                <a:ext uri="{FF2B5EF4-FFF2-40B4-BE49-F238E27FC236}">
                  <a16:creationId xmlns:a16="http://schemas.microsoft.com/office/drawing/2014/main" id="{C0BC44F9-34A0-73F1-3262-47062F3B935A}"/>
                </a:ext>
              </a:extLst>
            </p:cNvPr>
            <p:cNvSpPr txBox="1">
              <a:spLocks noChangeAspect="1" noChangeArrowheads="1"/>
            </p:cNvSpPr>
            <p:nvPr/>
          </p:nvSpPr>
          <p:spPr bwMode="auto">
            <a:xfrm>
              <a:off x="3045916" y="3124027"/>
              <a:ext cx="420688" cy="2079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  .58**</a:t>
              </a:r>
              <a:endParaRPr lang="en-US" altLang="en-US" dirty="0">
                <a:cs typeface="Arial" pitchFamily="34" charset="0"/>
              </a:endParaRPr>
            </a:p>
          </p:txBody>
        </p:sp>
        <p:sp>
          <p:nvSpPr>
            <p:cNvPr id="78" name="Text Box 34">
              <a:extLst>
                <a:ext uri="{FF2B5EF4-FFF2-40B4-BE49-F238E27FC236}">
                  <a16:creationId xmlns:a16="http://schemas.microsoft.com/office/drawing/2014/main" id="{1F8925DB-08F3-24A2-69D9-02359FABB634}"/>
                </a:ext>
              </a:extLst>
            </p:cNvPr>
            <p:cNvSpPr txBox="1">
              <a:spLocks noChangeAspect="1" noChangeArrowheads="1"/>
            </p:cNvSpPr>
            <p:nvPr/>
          </p:nvSpPr>
          <p:spPr bwMode="auto">
            <a:xfrm>
              <a:off x="2976066" y="3871739"/>
              <a:ext cx="41275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   -.35**</a:t>
              </a:r>
              <a:endParaRPr lang="en-US" altLang="en-US" dirty="0">
                <a:cs typeface="Arial" pitchFamily="34" charset="0"/>
              </a:endParaRPr>
            </a:p>
          </p:txBody>
        </p:sp>
        <p:sp>
          <p:nvSpPr>
            <p:cNvPr id="80" name="Text Box 36">
              <a:extLst>
                <a:ext uri="{FF2B5EF4-FFF2-40B4-BE49-F238E27FC236}">
                  <a16:creationId xmlns:a16="http://schemas.microsoft.com/office/drawing/2014/main" id="{EBD74F99-470D-BC0A-513B-B52A1D85B521}"/>
                </a:ext>
              </a:extLst>
            </p:cNvPr>
            <p:cNvSpPr txBox="1">
              <a:spLocks noChangeAspect="1" noChangeArrowheads="1"/>
            </p:cNvSpPr>
            <p:nvPr/>
          </p:nvSpPr>
          <p:spPr bwMode="auto">
            <a:xfrm>
              <a:off x="2604492" y="2722389"/>
              <a:ext cx="342900" cy="16668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 .48**</a:t>
              </a:r>
              <a:endParaRPr lang="en-US" altLang="en-US" dirty="0">
                <a:cs typeface="Arial" pitchFamily="34" charset="0"/>
              </a:endParaRPr>
            </a:p>
          </p:txBody>
        </p:sp>
        <p:sp>
          <p:nvSpPr>
            <p:cNvPr id="81" name="Text Box 37">
              <a:extLst>
                <a:ext uri="{FF2B5EF4-FFF2-40B4-BE49-F238E27FC236}">
                  <a16:creationId xmlns:a16="http://schemas.microsoft.com/office/drawing/2014/main" id="{21C59C39-F741-7A62-D505-60BC9B1238E4}"/>
                </a:ext>
              </a:extLst>
            </p:cNvPr>
            <p:cNvSpPr txBox="1">
              <a:spLocks noChangeAspect="1" noChangeArrowheads="1"/>
            </p:cNvSpPr>
            <p:nvPr/>
          </p:nvSpPr>
          <p:spPr bwMode="auto">
            <a:xfrm>
              <a:off x="2590592" y="3503404"/>
              <a:ext cx="342900" cy="16668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dirty="0">
                  <a:latin typeface="Calibri" pitchFamily="34" charset="0"/>
                  <a:cs typeface="Arial" pitchFamily="34" charset="0"/>
                </a:rPr>
                <a:t>-.35**</a:t>
              </a:r>
              <a:endParaRPr lang="en-US" altLang="en-US" dirty="0">
                <a:cs typeface="Arial" pitchFamily="34" charset="0"/>
              </a:endParaRPr>
            </a:p>
          </p:txBody>
        </p:sp>
        <p:sp>
          <p:nvSpPr>
            <p:cNvPr id="84" name="Text Box 40">
              <a:extLst>
                <a:ext uri="{FF2B5EF4-FFF2-40B4-BE49-F238E27FC236}">
                  <a16:creationId xmlns:a16="http://schemas.microsoft.com/office/drawing/2014/main" id="{8AD84509-FE62-1F9F-D274-C4D78D3BF187}"/>
                </a:ext>
              </a:extLst>
            </p:cNvPr>
            <p:cNvSpPr txBox="1">
              <a:spLocks noChangeAspect="1" noChangeArrowheads="1"/>
            </p:cNvSpPr>
            <p:nvPr/>
          </p:nvSpPr>
          <p:spPr bwMode="auto">
            <a:xfrm>
              <a:off x="5564710" y="2101428"/>
              <a:ext cx="550609" cy="559745"/>
            </a:xfrm>
            <a:prstGeom prst="rect">
              <a:avLst/>
            </a:prstGeom>
            <a:solidFill>
              <a:schemeClr val="tx2">
                <a:lumMod val="40000"/>
                <a:lumOff val="60000"/>
              </a:schemeClr>
            </a:solidFill>
            <a:ln w="15875">
              <a:solidFill>
                <a:schemeClr val="tx1"/>
              </a:solidFill>
              <a:miter lim="800000"/>
              <a:headEnd/>
              <a:tailEnd/>
            </a:ln>
          </p:spPr>
          <p:txBody>
            <a:bodyPr lIns="14400" tIns="14400" rIns="14400" bIns="14400"/>
            <a:lstStyle/>
            <a:p>
              <a:pPr algn="ctr" eaLnBrk="1" hangingPunct="1">
                <a:spcAft>
                  <a:spcPts val="1000"/>
                </a:spcAft>
                <a:defRPr/>
              </a:pPr>
              <a:endParaRPr lang="en-GB" i="1" dirty="0">
                <a:latin typeface="Calibri" pitchFamily="34" charset="0"/>
                <a:cs typeface="Arial" pitchFamily="34" charset="0"/>
              </a:endParaRPr>
            </a:p>
            <a:p>
              <a:pPr algn="ctr" eaLnBrk="1" hangingPunct="1">
                <a:spcAft>
                  <a:spcPts val="1000"/>
                </a:spcAft>
                <a:defRPr/>
              </a:pPr>
              <a:r>
                <a:rPr lang="en-GB" i="1" dirty="0">
                  <a:latin typeface="Calibri" pitchFamily="34" charset="0"/>
                  <a:cs typeface="Arial" pitchFamily="34" charset="0"/>
                </a:rPr>
                <a:t>R</a:t>
              </a:r>
              <a:r>
                <a:rPr lang="en-GB" i="1" baseline="30000" dirty="0">
                  <a:latin typeface="Calibri" pitchFamily="34" charset="0"/>
                  <a:cs typeface="Arial" pitchFamily="34" charset="0"/>
                </a:rPr>
                <a:t>2</a:t>
              </a:r>
              <a:r>
                <a:rPr lang="en-GB" dirty="0">
                  <a:latin typeface="Calibri" pitchFamily="34" charset="0"/>
                  <a:cs typeface="Arial" pitchFamily="34" charset="0"/>
                </a:rPr>
                <a:t> = .60</a:t>
              </a:r>
              <a:endParaRPr lang="en-US" sz="4400" dirty="0">
                <a:cs typeface="Arial" pitchFamily="34" charset="0"/>
              </a:endParaRPr>
            </a:p>
          </p:txBody>
        </p:sp>
      </p:grpSp>
      <p:sp>
        <p:nvSpPr>
          <p:cNvPr id="3" name="TextBox 2">
            <a:extLst>
              <a:ext uri="{FF2B5EF4-FFF2-40B4-BE49-F238E27FC236}">
                <a16:creationId xmlns:a16="http://schemas.microsoft.com/office/drawing/2014/main" id="{6B6FD811-D645-634D-8294-99468EFE1398}"/>
              </a:ext>
            </a:extLst>
          </p:cNvPr>
          <p:cNvSpPr txBox="1"/>
          <p:nvPr/>
        </p:nvSpPr>
        <p:spPr>
          <a:xfrm>
            <a:off x="6575993" y="4589726"/>
            <a:ext cx="2568007" cy="1384995"/>
          </a:xfrm>
          <a:prstGeom prst="rect">
            <a:avLst/>
          </a:prstGeom>
          <a:noFill/>
          <a:ln w="28575">
            <a:solidFill>
              <a:srgbClr val="FF0000"/>
            </a:solidFill>
          </a:ln>
        </p:spPr>
        <p:txBody>
          <a:bodyPr wrap="square" rtlCol="0">
            <a:spAutoFit/>
          </a:bodyPr>
          <a:lstStyle/>
          <a:p>
            <a:pPr lvl="1"/>
            <a:r>
              <a:rPr lang="en-GB" sz="1400" dirty="0"/>
              <a:t>Grade 2 Results compatible with previous findings. RAN remains the only unique predictor of later reading. </a:t>
            </a:r>
          </a:p>
        </p:txBody>
      </p:sp>
    </p:spTree>
    <p:extLst>
      <p:ext uri="{BB962C8B-B14F-4D97-AF65-F5344CB8AC3E}">
        <p14:creationId xmlns:p14="http://schemas.microsoft.com/office/powerpoint/2010/main" val="283440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2F28-6F08-3254-E55F-A18A0A0902F8}"/>
              </a:ext>
            </a:extLst>
          </p:cNvPr>
          <p:cNvSpPr>
            <a:spLocks noGrp="1"/>
          </p:cNvSpPr>
          <p:nvPr>
            <p:ph type="title"/>
          </p:nvPr>
        </p:nvSpPr>
        <p:spPr>
          <a:xfrm>
            <a:off x="1009443" y="370929"/>
            <a:ext cx="7125113" cy="377012"/>
          </a:xfrm>
        </p:spPr>
        <p:txBody>
          <a:bodyPr/>
          <a:lstStyle/>
          <a:p>
            <a:br>
              <a:rPr lang="en-GB" sz="2400" dirty="0"/>
            </a:br>
            <a:endParaRPr lang="en-GB" sz="2400" dirty="0"/>
          </a:p>
        </p:txBody>
      </p:sp>
      <p:sp>
        <p:nvSpPr>
          <p:cNvPr id="3" name="Content Placeholder 2">
            <a:extLst>
              <a:ext uri="{FF2B5EF4-FFF2-40B4-BE49-F238E27FC236}">
                <a16:creationId xmlns:a16="http://schemas.microsoft.com/office/drawing/2014/main" id="{4B6595E4-5060-3D1E-6367-A5028FB30338}"/>
              </a:ext>
            </a:extLst>
          </p:cNvPr>
          <p:cNvSpPr>
            <a:spLocks noGrp="1"/>
          </p:cNvSpPr>
          <p:nvPr>
            <p:ph idx="1"/>
          </p:nvPr>
        </p:nvSpPr>
        <p:spPr>
          <a:xfrm>
            <a:off x="539552" y="426843"/>
            <a:ext cx="8028892" cy="5544615"/>
          </a:xfrm>
        </p:spPr>
        <p:txBody>
          <a:bodyPr>
            <a:normAutofit fontScale="92500" lnSpcReduction="10000"/>
          </a:bodyPr>
          <a:lstStyle/>
          <a:p>
            <a:pPr marL="0" indent="0">
              <a:buNone/>
            </a:pPr>
            <a:endParaRPr lang="en-GB" dirty="0"/>
          </a:p>
          <a:p>
            <a:pPr marL="0" indent="0">
              <a:buNone/>
            </a:pPr>
            <a:endParaRPr lang="en-GB" dirty="0"/>
          </a:p>
          <a:p>
            <a:pPr marL="0" indent="0">
              <a:buNone/>
            </a:pPr>
            <a:endParaRPr lang="en-GB" dirty="0"/>
          </a:p>
          <a:p>
            <a:r>
              <a:rPr lang="en-GB" b="1" dirty="0"/>
              <a:t>Framework</a:t>
            </a:r>
            <a:r>
              <a:rPr lang="en-GB" dirty="0"/>
              <a:t>: </a:t>
            </a:r>
          </a:p>
          <a:p>
            <a:pPr lvl="1">
              <a:buFont typeface="Wingdings" panose="05000000000000000000" pitchFamily="2" charset="2"/>
              <a:buChar char="v"/>
            </a:pPr>
            <a:r>
              <a:rPr lang="en-GB" dirty="0"/>
              <a:t>Cross-linguistic perspective on foundational literacy development</a:t>
            </a:r>
          </a:p>
          <a:p>
            <a:pPr lvl="1">
              <a:buFont typeface="Wingdings" panose="05000000000000000000" pitchFamily="2" charset="2"/>
              <a:buChar char="v"/>
            </a:pPr>
            <a:r>
              <a:rPr lang="en-GB" dirty="0"/>
              <a:t>Triple Foundation Model (TFM) as theoretical framework</a:t>
            </a:r>
          </a:p>
          <a:p>
            <a:r>
              <a:rPr lang="en-GB" b="1" dirty="0"/>
              <a:t>Aims</a:t>
            </a:r>
            <a:r>
              <a:rPr lang="en-GB" dirty="0"/>
              <a:t>:</a:t>
            </a:r>
          </a:p>
          <a:p>
            <a:pPr lvl="1">
              <a:buFont typeface="Wingdings" panose="05000000000000000000" pitchFamily="2" charset="2"/>
              <a:buChar char="v"/>
            </a:pPr>
            <a:r>
              <a:rPr lang="en-GB" dirty="0"/>
              <a:t>Consider possible generalizations about cognitive foundations of literacy across languages, over time – empirical studies</a:t>
            </a:r>
          </a:p>
          <a:p>
            <a:pPr lvl="2"/>
            <a:r>
              <a:rPr lang="en-GB" dirty="0"/>
              <a:t>Key cross-linguistic studies from the ELDEL project</a:t>
            </a:r>
          </a:p>
          <a:p>
            <a:r>
              <a:rPr lang="en-GB" dirty="0"/>
              <a:t>Following a chronological sequence of events, I will then focus on an evidence-based </a:t>
            </a:r>
            <a:r>
              <a:rPr lang="en-GB" b="1" dirty="0"/>
              <a:t>application</a:t>
            </a:r>
            <a:r>
              <a:rPr lang="en-GB" dirty="0"/>
              <a:t> arising from the ELDEL research</a:t>
            </a:r>
          </a:p>
          <a:p>
            <a:pPr lvl="1"/>
            <a:r>
              <a:rPr lang="en-GB" b="1" dirty="0"/>
              <a:t>MABEL</a:t>
            </a:r>
            <a:r>
              <a:rPr lang="en-GB" dirty="0"/>
              <a:t> – Multilanguage Assessment Battery of Early Literacy - extensions to additional languages, notably Portuguese</a:t>
            </a:r>
          </a:p>
          <a:p>
            <a:pPr lvl="2"/>
            <a:r>
              <a:rPr lang="en-GB" sz="1700" b="1" dirty="0"/>
              <a:t>New results from Portuguese LER Project</a:t>
            </a:r>
            <a:endParaRPr lang="en-GB" sz="1700" dirty="0"/>
          </a:p>
          <a:p>
            <a:pPr lvl="1"/>
            <a:r>
              <a:rPr lang="en-GB" b="1" dirty="0"/>
              <a:t>Mini MABEL </a:t>
            </a:r>
            <a:r>
              <a:rPr lang="en-GB" dirty="0"/>
              <a:t>– proof of concept and pilot data assessing a multilanguage screening tool</a:t>
            </a:r>
          </a:p>
          <a:p>
            <a:pPr lvl="1"/>
            <a:endParaRPr lang="en-GB" dirty="0"/>
          </a:p>
          <a:p>
            <a:pPr lvl="1"/>
            <a:endParaRPr lang="en-GB" dirty="0"/>
          </a:p>
          <a:p>
            <a:pPr lvl="1"/>
            <a:endParaRPr lang="en-GB" dirty="0"/>
          </a:p>
          <a:p>
            <a:pPr lvl="1"/>
            <a:endParaRPr lang="en-GB" dirty="0"/>
          </a:p>
          <a:p>
            <a:pPr lvl="1"/>
            <a:endParaRPr lang="en-GB" dirty="0"/>
          </a:p>
          <a:p>
            <a:pPr lvl="1"/>
            <a:endParaRPr lang="en-GB" dirty="0"/>
          </a:p>
        </p:txBody>
      </p:sp>
      <p:sp>
        <p:nvSpPr>
          <p:cNvPr id="4" name="Rectangle 3">
            <a:extLst>
              <a:ext uri="{FF2B5EF4-FFF2-40B4-BE49-F238E27FC236}">
                <a16:creationId xmlns:a16="http://schemas.microsoft.com/office/drawing/2014/main" id="{DA6514D8-EF91-3F19-E2FC-21C4541BC534}"/>
              </a:ext>
            </a:extLst>
          </p:cNvPr>
          <p:cNvSpPr/>
          <p:nvPr/>
        </p:nvSpPr>
        <p:spPr>
          <a:xfrm>
            <a:off x="539552" y="5733256"/>
            <a:ext cx="8280920" cy="648072"/>
          </a:xfrm>
          <a:prstGeom prst="rect">
            <a:avLst/>
          </a:prstGeom>
          <a:solidFill>
            <a:srgbClr val="FBE4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Arrow Connector 4">
            <a:extLst>
              <a:ext uri="{FF2B5EF4-FFF2-40B4-BE49-F238E27FC236}">
                <a16:creationId xmlns:a16="http://schemas.microsoft.com/office/drawing/2014/main" id="{14E826A2-B536-EDA5-AF48-095D93E1B192}"/>
              </a:ext>
            </a:extLst>
          </p:cNvPr>
          <p:cNvCxnSpPr/>
          <p:nvPr/>
        </p:nvCxnSpPr>
        <p:spPr>
          <a:xfrm>
            <a:off x="827584" y="6165304"/>
            <a:ext cx="763284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7872EFD-00CB-CCE7-4B23-2037B6E0D814}"/>
              </a:ext>
            </a:extLst>
          </p:cNvPr>
          <p:cNvSpPr/>
          <p:nvPr/>
        </p:nvSpPr>
        <p:spPr>
          <a:xfrm rot="19213338">
            <a:off x="896516" y="5533347"/>
            <a:ext cx="1224136" cy="360032"/>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ELDEL Project 2008-2012</a:t>
            </a:r>
          </a:p>
        </p:txBody>
      </p:sp>
      <p:sp>
        <p:nvSpPr>
          <p:cNvPr id="7" name="Rectangle 6">
            <a:extLst>
              <a:ext uri="{FF2B5EF4-FFF2-40B4-BE49-F238E27FC236}">
                <a16:creationId xmlns:a16="http://schemas.microsoft.com/office/drawing/2014/main" id="{28C7A092-9589-3192-A46C-2CFB35F5F1B2}"/>
              </a:ext>
            </a:extLst>
          </p:cNvPr>
          <p:cNvSpPr/>
          <p:nvPr/>
        </p:nvSpPr>
        <p:spPr>
          <a:xfrm rot="19376297">
            <a:off x="4006428" y="5552994"/>
            <a:ext cx="1347168" cy="360032"/>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MABEL  Project 2018- present</a:t>
            </a:r>
          </a:p>
        </p:txBody>
      </p:sp>
      <p:sp>
        <p:nvSpPr>
          <p:cNvPr id="8" name="Rectangle 7">
            <a:extLst>
              <a:ext uri="{FF2B5EF4-FFF2-40B4-BE49-F238E27FC236}">
                <a16:creationId xmlns:a16="http://schemas.microsoft.com/office/drawing/2014/main" id="{A4C04FC0-273A-2BFF-FA8E-3CAEB3B17AA9}"/>
              </a:ext>
            </a:extLst>
          </p:cNvPr>
          <p:cNvSpPr/>
          <p:nvPr/>
        </p:nvSpPr>
        <p:spPr>
          <a:xfrm rot="19376297">
            <a:off x="6639455" y="5476702"/>
            <a:ext cx="1638544" cy="360032"/>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Mini MABEL  Project 2024- present</a:t>
            </a:r>
          </a:p>
        </p:txBody>
      </p:sp>
      <p:pic>
        <p:nvPicPr>
          <p:cNvPr id="9" name="Picture 8">
            <a:extLst>
              <a:ext uri="{FF2B5EF4-FFF2-40B4-BE49-F238E27FC236}">
                <a16:creationId xmlns:a16="http://schemas.microsoft.com/office/drawing/2014/main" id="{ED2074F4-893B-0702-0937-C54CFA71A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461" y="5157192"/>
            <a:ext cx="600486" cy="600486"/>
          </a:xfrm>
          <a:prstGeom prst="rect">
            <a:avLst/>
          </a:prstGeom>
        </p:spPr>
      </p:pic>
      <p:pic>
        <p:nvPicPr>
          <p:cNvPr id="10" name="Picture 9">
            <a:extLst>
              <a:ext uri="{FF2B5EF4-FFF2-40B4-BE49-F238E27FC236}">
                <a16:creationId xmlns:a16="http://schemas.microsoft.com/office/drawing/2014/main" id="{96971765-5CBF-16A2-01BE-73329A545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244" y="5204839"/>
            <a:ext cx="842782" cy="506986"/>
          </a:xfrm>
          <a:prstGeom prst="rect">
            <a:avLst/>
          </a:prstGeom>
          <a:ln w="28575">
            <a:solidFill>
              <a:srgbClr val="FFFF00"/>
            </a:solidFill>
          </a:ln>
        </p:spPr>
      </p:pic>
      <p:pic>
        <p:nvPicPr>
          <p:cNvPr id="11" name="Picture 2">
            <a:extLst>
              <a:ext uri="{FF2B5EF4-FFF2-40B4-BE49-F238E27FC236}">
                <a16:creationId xmlns:a16="http://schemas.microsoft.com/office/drawing/2014/main" id="{D6B30B30-357E-7398-A87F-4685E47BC4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5132524"/>
            <a:ext cx="600486" cy="60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863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1555-85A4-DFE8-C417-CA4232F2ED0F}"/>
              </a:ext>
            </a:extLst>
          </p:cNvPr>
          <p:cNvSpPr>
            <a:spLocks noGrp="1"/>
          </p:cNvSpPr>
          <p:nvPr>
            <p:ph type="title"/>
          </p:nvPr>
        </p:nvSpPr>
        <p:spPr>
          <a:xfrm>
            <a:off x="467544" y="188640"/>
            <a:ext cx="8064896" cy="924475"/>
          </a:xfrm>
        </p:spPr>
        <p:txBody>
          <a:bodyPr/>
          <a:lstStyle/>
          <a:p>
            <a:pPr algn="ctr"/>
            <a:r>
              <a:rPr lang="en-GB" sz="2400" b="1" dirty="0">
                <a:effectLst>
                  <a:outerShdw blurRad="38100" dist="38100" dir="2700000" algn="tl">
                    <a:srgbClr val="000000">
                      <a:alpha val="43137"/>
                    </a:srgbClr>
                  </a:outerShdw>
                </a:effectLst>
              </a:rPr>
              <a:t>Summary of the Portuguese Results to Date</a:t>
            </a:r>
          </a:p>
        </p:txBody>
      </p:sp>
      <p:sp>
        <p:nvSpPr>
          <p:cNvPr id="3" name="Content Placeholder 2">
            <a:extLst>
              <a:ext uri="{FF2B5EF4-FFF2-40B4-BE49-F238E27FC236}">
                <a16:creationId xmlns:a16="http://schemas.microsoft.com/office/drawing/2014/main" id="{A0AFB117-B16F-1FB0-7CE2-1CFA85608950}"/>
              </a:ext>
            </a:extLst>
          </p:cNvPr>
          <p:cNvSpPr>
            <a:spLocks noGrp="1"/>
          </p:cNvSpPr>
          <p:nvPr>
            <p:ph idx="1"/>
          </p:nvPr>
        </p:nvSpPr>
        <p:spPr>
          <a:xfrm>
            <a:off x="395536" y="980728"/>
            <a:ext cx="8136904" cy="5472608"/>
          </a:xfrm>
        </p:spPr>
        <p:txBody>
          <a:bodyPr>
            <a:normAutofit fontScale="92500" lnSpcReduction="20000"/>
          </a:bodyPr>
          <a:lstStyle/>
          <a:p>
            <a:pPr lvl="1"/>
            <a:r>
              <a:rPr lang="en-GB" dirty="0"/>
              <a:t>Grade 1 Results are compatible with the TFM model, such that:</a:t>
            </a:r>
          </a:p>
          <a:p>
            <a:pPr lvl="2"/>
            <a:r>
              <a:rPr lang="en-GB" dirty="0"/>
              <a:t>All proximal core skills were strongly associated with end-of grade reading outcomes (</a:t>
            </a:r>
            <a:r>
              <a:rPr lang="en-GB" b="1" i="1" dirty="0" err="1"/>
              <a:t>r</a:t>
            </a:r>
            <a:r>
              <a:rPr lang="en-GB" dirty="0" err="1"/>
              <a:t>s</a:t>
            </a:r>
            <a:r>
              <a:rPr lang="en-GB" dirty="0"/>
              <a:t> = -.42 (RAN)  up to </a:t>
            </a:r>
            <a:r>
              <a:rPr lang="en-GB" b="1" i="1" dirty="0" err="1"/>
              <a:t>r</a:t>
            </a:r>
            <a:r>
              <a:rPr lang="en-GB" dirty="0" err="1"/>
              <a:t>s</a:t>
            </a:r>
            <a:r>
              <a:rPr lang="en-GB" dirty="0"/>
              <a:t> = .65).</a:t>
            </a:r>
          </a:p>
          <a:p>
            <a:pPr lvl="2"/>
            <a:r>
              <a:rPr lang="en-GB" dirty="0"/>
              <a:t>By Grade 1, individual variation in start-of-year Phoneme Awareness was already subsumed by concurrent reading, and Letter Knowledge</a:t>
            </a:r>
          </a:p>
          <a:p>
            <a:pPr lvl="3"/>
            <a:r>
              <a:rPr lang="en-GB" dirty="0"/>
              <a:t>Thus did not emerge as a unique predictor in this model (cf. Caravolas et al. 2001; Caravolas et al., 2019, and others)</a:t>
            </a:r>
          </a:p>
          <a:p>
            <a:pPr lvl="2"/>
            <a:r>
              <a:rPr lang="en-GB" dirty="0"/>
              <a:t>Letter Knowledge and RAN emerged as unique longitudinal predictors, over and above the autoregressive effect of start-of-year variations in reading. </a:t>
            </a:r>
          </a:p>
          <a:p>
            <a:pPr lvl="1"/>
            <a:r>
              <a:rPr lang="en-GB" dirty="0"/>
              <a:t>Grade 2 Results are compatible with the TFM and other research on more advanced foundational stage, such that:</a:t>
            </a:r>
          </a:p>
          <a:p>
            <a:pPr lvl="2"/>
            <a:r>
              <a:rPr lang="en-GB" dirty="0"/>
              <a:t>All proximal core skills were moderately-strongly associated with end-of grade reading outcomes (</a:t>
            </a:r>
            <a:r>
              <a:rPr lang="en-GB" b="1" i="1" dirty="0" err="1"/>
              <a:t>r</a:t>
            </a:r>
            <a:r>
              <a:rPr lang="en-GB" dirty="0" err="1"/>
              <a:t>s</a:t>
            </a:r>
            <a:r>
              <a:rPr lang="en-GB" dirty="0"/>
              <a:t> = .43 up to </a:t>
            </a:r>
            <a:r>
              <a:rPr lang="en-GB" b="1" i="1" dirty="0" err="1"/>
              <a:t>r</a:t>
            </a:r>
            <a:r>
              <a:rPr lang="en-GB" dirty="0" err="1"/>
              <a:t>s</a:t>
            </a:r>
            <a:r>
              <a:rPr lang="en-GB" dirty="0"/>
              <a:t> = -.61 (RAN) ).</a:t>
            </a:r>
          </a:p>
          <a:p>
            <a:pPr lvl="2"/>
            <a:r>
              <a:rPr lang="en-GB" dirty="0"/>
              <a:t>The autoregressive correlation was very high (</a:t>
            </a:r>
            <a:r>
              <a:rPr lang="en-GB" b="1" i="1" dirty="0"/>
              <a:t>r</a:t>
            </a:r>
            <a:r>
              <a:rPr lang="en-GB" dirty="0"/>
              <a:t> = .73).</a:t>
            </a:r>
          </a:p>
          <a:p>
            <a:pPr lvl="2"/>
            <a:r>
              <a:rPr lang="en-GB" dirty="0"/>
              <a:t>By Grade 2, individual variations in start-of-year Phoneme Awareness and Letter Knowledge were already subsumed by concurrent reading skills</a:t>
            </a:r>
          </a:p>
          <a:p>
            <a:pPr lvl="2"/>
            <a:r>
              <a:rPr lang="en-GB" dirty="0"/>
              <a:t>RAN emerged as a unique longitudinal predictors, over and above the autoregressive effect of start-of-year variations in reading (cf. Araujo, 2011; Caravolas et al., 2013). </a:t>
            </a:r>
          </a:p>
          <a:p>
            <a:r>
              <a:rPr lang="en-GB" b="1" dirty="0"/>
              <a:t>The LER results for Portuguese, to date,  are largely compatible with findings from other languages</a:t>
            </a:r>
          </a:p>
          <a:p>
            <a:pPr lvl="1"/>
            <a:r>
              <a:rPr lang="en-GB" dirty="0"/>
              <a:t>We await the Kindergarten data for a more complete account of foundational literacy development. </a:t>
            </a:r>
            <a:r>
              <a:rPr lang="en-GB" sz="1900" dirty="0">
                <a:solidFill>
                  <a:srgbClr val="FF0000"/>
                </a:solidFill>
                <a:sym typeface="Wingdings" panose="05000000000000000000" pitchFamily="2" charset="2"/>
              </a:rPr>
              <a:t></a:t>
            </a:r>
            <a:endParaRPr lang="en-GB" sz="1900" dirty="0">
              <a:solidFill>
                <a:srgbClr val="FF0000"/>
              </a:solidFill>
            </a:endParaRPr>
          </a:p>
        </p:txBody>
      </p:sp>
    </p:spTree>
    <p:extLst>
      <p:ext uri="{BB962C8B-B14F-4D97-AF65-F5344CB8AC3E}">
        <p14:creationId xmlns:p14="http://schemas.microsoft.com/office/powerpoint/2010/main" val="2621496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D3CD-11C2-BB60-0699-1B2796F8ADDA}"/>
              </a:ext>
            </a:extLst>
          </p:cNvPr>
          <p:cNvSpPr>
            <a:spLocks noGrp="1"/>
          </p:cNvSpPr>
          <p:nvPr>
            <p:ph type="ctrTitle"/>
          </p:nvPr>
        </p:nvSpPr>
        <p:spPr>
          <a:xfrm>
            <a:off x="1022221" y="2276872"/>
            <a:ext cx="7117180" cy="2520280"/>
          </a:xfrm>
        </p:spPr>
        <p:txBody>
          <a:bodyPr>
            <a:normAutofit/>
          </a:bodyPr>
          <a:lstStyle/>
          <a:p>
            <a:r>
              <a:rPr lang="en-GB" dirty="0"/>
              <a:t>Mini MABEL</a:t>
            </a:r>
            <a:br>
              <a:rPr lang="en-GB" dirty="0"/>
            </a:br>
            <a:r>
              <a:rPr lang="en-GB" dirty="0"/>
              <a:t>A classroom Screener </a:t>
            </a:r>
            <a:br>
              <a:rPr lang="en-GB" dirty="0"/>
            </a:br>
            <a:r>
              <a:rPr lang="en-GB" dirty="0"/>
              <a:t>(in development)</a:t>
            </a:r>
          </a:p>
        </p:txBody>
      </p:sp>
      <p:pic>
        <p:nvPicPr>
          <p:cNvPr id="5" name="Picture 4">
            <a:extLst>
              <a:ext uri="{FF2B5EF4-FFF2-40B4-BE49-F238E27FC236}">
                <a16:creationId xmlns:a16="http://schemas.microsoft.com/office/drawing/2014/main" id="{DD73CF30-2B1C-F6DB-FCAB-E69A0DFCF7A2}"/>
              </a:ext>
            </a:extLst>
          </p:cNvPr>
          <p:cNvPicPr>
            <a:picLocks noChangeAspect="1"/>
          </p:cNvPicPr>
          <p:nvPr/>
        </p:nvPicPr>
        <p:blipFill>
          <a:blip r:embed="rId3"/>
          <a:stretch>
            <a:fillRect/>
          </a:stretch>
        </p:blipFill>
        <p:spPr>
          <a:xfrm>
            <a:off x="6156176" y="1747948"/>
            <a:ext cx="2402494" cy="1485360"/>
          </a:xfrm>
          <a:prstGeom prst="rect">
            <a:avLst/>
          </a:prstGeom>
        </p:spPr>
      </p:pic>
      <p:sp>
        <p:nvSpPr>
          <p:cNvPr id="6" name="TextBox 5">
            <a:extLst>
              <a:ext uri="{FF2B5EF4-FFF2-40B4-BE49-F238E27FC236}">
                <a16:creationId xmlns:a16="http://schemas.microsoft.com/office/drawing/2014/main" id="{DD3FEF46-E6E9-5FB5-841D-15F9271A188D}"/>
              </a:ext>
            </a:extLst>
          </p:cNvPr>
          <p:cNvSpPr txBox="1"/>
          <p:nvPr/>
        </p:nvSpPr>
        <p:spPr>
          <a:xfrm>
            <a:off x="899592" y="1556792"/>
            <a:ext cx="4824537" cy="369332"/>
          </a:xfrm>
          <a:prstGeom prst="rect">
            <a:avLst/>
          </a:prstGeom>
          <a:noFill/>
        </p:spPr>
        <p:txBody>
          <a:bodyPr wrap="square" rtlCol="0">
            <a:spAutoFit/>
          </a:bodyPr>
          <a:lstStyle/>
          <a:p>
            <a:r>
              <a:rPr lang="en-GB" dirty="0"/>
              <a:t>Further Application Developments</a:t>
            </a:r>
          </a:p>
        </p:txBody>
      </p:sp>
    </p:spTree>
    <p:extLst>
      <p:ext uri="{BB962C8B-B14F-4D97-AF65-F5344CB8AC3E}">
        <p14:creationId xmlns:p14="http://schemas.microsoft.com/office/powerpoint/2010/main" val="2113221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7330" y="1174832"/>
            <a:ext cx="8309341" cy="5206496"/>
          </a:xfrm>
          <a:prstGeom prst="rect">
            <a:avLst/>
          </a:prstGeom>
        </p:spPr>
      </p:pic>
      <p:pic>
        <p:nvPicPr>
          <p:cNvPr id="4" name="Picture 3">
            <a:extLst>
              <a:ext uri="{FF2B5EF4-FFF2-40B4-BE49-F238E27FC236}">
                <a16:creationId xmlns:a16="http://schemas.microsoft.com/office/drawing/2014/main" id="{7F72C9C1-3E7B-4F76-A4CD-2396383EE14E}"/>
              </a:ext>
            </a:extLst>
          </p:cNvPr>
          <p:cNvPicPr>
            <a:picLocks noChangeAspect="1"/>
          </p:cNvPicPr>
          <p:nvPr/>
        </p:nvPicPr>
        <p:blipFill>
          <a:blip r:embed="rId4"/>
          <a:stretch>
            <a:fillRect/>
          </a:stretch>
        </p:blipFill>
        <p:spPr>
          <a:xfrm>
            <a:off x="7380312" y="0"/>
            <a:ext cx="1706906" cy="1052736"/>
          </a:xfrm>
          <a:prstGeom prst="rect">
            <a:avLst/>
          </a:prstGeom>
        </p:spPr>
      </p:pic>
      <p:pic>
        <p:nvPicPr>
          <p:cNvPr id="5" name="Picture 4">
            <a:extLst>
              <a:ext uri="{FF2B5EF4-FFF2-40B4-BE49-F238E27FC236}">
                <a16:creationId xmlns:a16="http://schemas.microsoft.com/office/drawing/2014/main" id="{F39F8EA3-B376-CFFE-9864-3C9F03D9C802}"/>
              </a:ext>
            </a:extLst>
          </p:cNvPr>
          <p:cNvPicPr>
            <a:picLocks noChangeAspect="1"/>
          </p:cNvPicPr>
          <p:nvPr/>
        </p:nvPicPr>
        <p:blipFill>
          <a:blip r:embed="rId5"/>
          <a:stretch>
            <a:fillRect/>
          </a:stretch>
        </p:blipFill>
        <p:spPr>
          <a:xfrm>
            <a:off x="611560" y="2348880"/>
            <a:ext cx="7920880" cy="4309526"/>
          </a:xfrm>
          <a:prstGeom prst="rect">
            <a:avLst/>
          </a:prstGeom>
        </p:spPr>
      </p:pic>
    </p:spTree>
    <p:extLst>
      <p:ext uri="{BB962C8B-B14F-4D97-AF65-F5344CB8AC3E}">
        <p14:creationId xmlns:p14="http://schemas.microsoft.com/office/powerpoint/2010/main" val="157180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7DEC3AEC-3F51-6F0A-C2EC-83F93DB47190}"/>
              </a:ext>
            </a:extLst>
          </p:cNvPr>
          <p:cNvSpPr txBox="1">
            <a:spLocks/>
          </p:cNvSpPr>
          <p:nvPr/>
        </p:nvSpPr>
        <p:spPr>
          <a:xfrm>
            <a:off x="629842" y="2118122"/>
            <a:ext cx="3868340" cy="61793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a:t>English</a:t>
            </a:r>
            <a:endParaRPr lang="en-GB" sz="1800" dirty="0"/>
          </a:p>
        </p:txBody>
      </p:sp>
      <p:pic>
        <p:nvPicPr>
          <p:cNvPr id="5" name="Content Placeholder 8">
            <a:extLst>
              <a:ext uri="{FF2B5EF4-FFF2-40B4-BE49-F238E27FC236}">
                <a16:creationId xmlns:a16="http://schemas.microsoft.com/office/drawing/2014/main" id="{238362D0-D80A-9102-C344-E254572DE92B}"/>
              </a:ext>
            </a:extLst>
          </p:cNvPr>
          <p:cNvPicPr>
            <a:picLocks noChangeAspect="1"/>
          </p:cNvPicPr>
          <p:nvPr/>
        </p:nvPicPr>
        <p:blipFill>
          <a:blip r:embed="rId3"/>
          <a:stretch>
            <a:fillRect/>
          </a:stretch>
        </p:blipFill>
        <p:spPr>
          <a:xfrm>
            <a:off x="2205642" y="2940264"/>
            <a:ext cx="767131" cy="1287563"/>
          </a:xfrm>
          <a:prstGeom prst="rect">
            <a:avLst/>
          </a:prstGeom>
          <a:ln w="57150">
            <a:solidFill>
              <a:srgbClr val="C00000"/>
            </a:solidFill>
          </a:ln>
        </p:spPr>
      </p:pic>
      <p:sp>
        <p:nvSpPr>
          <p:cNvPr id="6" name="Text Placeholder 6">
            <a:extLst>
              <a:ext uri="{FF2B5EF4-FFF2-40B4-BE49-F238E27FC236}">
                <a16:creationId xmlns:a16="http://schemas.microsoft.com/office/drawing/2014/main" id="{E2B1A14E-9A14-96F5-3330-A7F15C129AFB}"/>
              </a:ext>
            </a:extLst>
          </p:cNvPr>
          <p:cNvSpPr txBox="1">
            <a:spLocks/>
          </p:cNvSpPr>
          <p:nvPr/>
        </p:nvSpPr>
        <p:spPr>
          <a:xfrm>
            <a:off x="4629150" y="2118122"/>
            <a:ext cx="3887391" cy="617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100" dirty="0"/>
              <a:t>Welsh</a:t>
            </a:r>
          </a:p>
        </p:txBody>
      </p:sp>
      <p:pic>
        <p:nvPicPr>
          <p:cNvPr id="7" name="Content Placeholder 13">
            <a:extLst>
              <a:ext uri="{FF2B5EF4-FFF2-40B4-BE49-F238E27FC236}">
                <a16:creationId xmlns:a16="http://schemas.microsoft.com/office/drawing/2014/main" id="{716168F6-6C99-95CC-C82A-6B4C087AB910}"/>
              </a:ext>
            </a:extLst>
          </p:cNvPr>
          <p:cNvPicPr>
            <a:picLocks noChangeAspect="1"/>
          </p:cNvPicPr>
          <p:nvPr/>
        </p:nvPicPr>
        <p:blipFill>
          <a:blip r:embed="rId4"/>
          <a:stretch>
            <a:fillRect/>
          </a:stretch>
        </p:blipFill>
        <p:spPr>
          <a:xfrm>
            <a:off x="6124246" y="2940263"/>
            <a:ext cx="740604" cy="1287563"/>
          </a:xfrm>
          <a:prstGeom prst="rect">
            <a:avLst/>
          </a:prstGeom>
          <a:ln w="57150">
            <a:solidFill>
              <a:srgbClr val="C00000"/>
            </a:solidFill>
          </a:ln>
        </p:spPr>
      </p:pic>
      <p:pic>
        <p:nvPicPr>
          <p:cNvPr id="8" name="Picture 7">
            <a:extLst>
              <a:ext uri="{FF2B5EF4-FFF2-40B4-BE49-F238E27FC236}">
                <a16:creationId xmlns:a16="http://schemas.microsoft.com/office/drawing/2014/main" id="{ED173BA8-4927-C3F3-693D-FFD2BBFE14A9}"/>
              </a:ext>
            </a:extLst>
          </p:cNvPr>
          <p:cNvPicPr>
            <a:picLocks noChangeAspect="1"/>
          </p:cNvPicPr>
          <p:nvPr/>
        </p:nvPicPr>
        <p:blipFill>
          <a:blip r:embed="rId5"/>
          <a:stretch>
            <a:fillRect/>
          </a:stretch>
        </p:blipFill>
        <p:spPr>
          <a:xfrm>
            <a:off x="963427" y="2947855"/>
            <a:ext cx="789260" cy="1287563"/>
          </a:xfrm>
          <a:prstGeom prst="rect">
            <a:avLst/>
          </a:prstGeom>
          <a:ln w="57150">
            <a:solidFill>
              <a:srgbClr val="C00000"/>
            </a:solidFill>
          </a:ln>
        </p:spPr>
      </p:pic>
      <p:pic>
        <p:nvPicPr>
          <p:cNvPr id="9" name="Picture 8">
            <a:extLst>
              <a:ext uri="{FF2B5EF4-FFF2-40B4-BE49-F238E27FC236}">
                <a16:creationId xmlns:a16="http://schemas.microsoft.com/office/drawing/2014/main" id="{B3452AC7-97BC-45EC-4D76-B6A548228CFC}"/>
              </a:ext>
            </a:extLst>
          </p:cNvPr>
          <p:cNvPicPr>
            <a:picLocks noChangeAspect="1"/>
          </p:cNvPicPr>
          <p:nvPr/>
        </p:nvPicPr>
        <p:blipFill>
          <a:blip r:embed="rId6"/>
          <a:stretch>
            <a:fillRect/>
          </a:stretch>
        </p:blipFill>
        <p:spPr>
          <a:xfrm>
            <a:off x="3425728" y="2940263"/>
            <a:ext cx="749128" cy="1287563"/>
          </a:xfrm>
          <a:prstGeom prst="rect">
            <a:avLst/>
          </a:prstGeom>
          <a:ln w="57150">
            <a:solidFill>
              <a:srgbClr val="C00000"/>
            </a:solidFill>
          </a:ln>
        </p:spPr>
      </p:pic>
      <p:pic>
        <p:nvPicPr>
          <p:cNvPr id="10" name="Picture 9">
            <a:extLst>
              <a:ext uri="{FF2B5EF4-FFF2-40B4-BE49-F238E27FC236}">
                <a16:creationId xmlns:a16="http://schemas.microsoft.com/office/drawing/2014/main" id="{B4DC8C56-AD48-8793-7D03-F6C514B939C6}"/>
              </a:ext>
            </a:extLst>
          </p:cNvPr>
          <p:cNvPicPr>
            <a:picLocks noChangeAspect="1"/>
          </p:cNvPicPr>
          <p:nvPr/>
        </p:nvPicPr>
        <p:blipFill>
          <a:blip r:embed="rId7"/>
          <a:stretch>
            <a:fillRect/>
          </a:stretch>
        </p:blipFill>
        <p:spPr>
          <a:xfrm>
            <a:off x="1331313" y="4400593"/>
            <a:ext cx="783296" cy="1287563"/>
          </a:xfrm>
          <a:prstGeom prst="rect">
            <a:avLst/>
          </a:prstGeom>
          <a:ln w="57150">
            <a:solidFill>
              <a:srgbClr val="C00000"/>
            </a:solidFill>
          </a:ln>
        </p:spPr>
      </p:pic>
      <p:pic>
        <p:nvPicPr>
          <p:cNvPr id="11" name="Picture 10">
            <a:extLst>
              <a:ext uri="{FF2B5EF4-FFF2-40B4-BE49-F238E27FC236}">
                <a16:creationId xmlns:a16="http://schemas.microsoft.com/office/drawing/2014/main" id="{C697CC89-90B9-9E66-E316-8F6828146C9C}"/>
              </a:ext>
            </a:extLst>
          </p:cNvPr>
          <p:cNvPicPr>
            <a:picLocks noChangeAspect="1"/>
          </p:cNvPicPr>
          <p:nvPr/>
        </p:nvPicPr>
        <p:blipFill>
          <a:blip r:embed="rId8"/>
          <a:stretch>
            <a:fillRect/>
          </a:stretch>
        </p:blipFill>
        <p:spPr>
          <a:xfrm>
            <a:off x="2852993" y="4400593"/>
            <a:ext cx="752372" cy="1287563"/>
          </a:xfrm>
          <a:prstGeom prst="rect">
            <a:avLst/>
          </a:prstGeom>
          <a:ln w="57150">
            <a:solidFill>
              <a:srgbClr val="C00000"/>
            </a:solidFill>
          </a:ln>
        </p:spPr>
      </p:pic>
      <p:pic>
        <p:nvPicPr>
          <p:cNvPr id="12" name="Picture 11">
            <a:extLst>
              <a:ext uri="{FF2B5EF4-FFF2-40B4-BE49-F238E27FC236}">
                <a16:creationId xmlns:a16="http://schemas.microsoft.com/office/drawing/2014/main" id="{9ED21C10-DF68-15F2-0995-01707CE77074}"/>
              </a:ext>
            </a:extLst>
          </p:cNvPr>
          <p:cNvPicPr>
            <a:picLocks noChangeAspect="1"/>
          </p:cNvPicPr>
          <p:nvPr/>
        </p:nvPicPr>
        <p:blipFill>
          <a:blip r:embed="rId9"/>
          <a:stretch>
            <a:fillRect/>
          </a:stretch>
        </p:blipFill>
        <p:spPr>
          <a:xfrm>
            <a:off x="4848203" y="2963574"/>
            <a:ext cx="740603" cy="1256125"/>
          </a:xfrm>
          <a:prstGeom prst="rect">
            <a:avLst/>
          </a:prstGeom>
          <a:ln w="57150">
            <a:solidFill>
              <a:srgbClr val="C00000"/>
            </a:solidFill>
          </a:ln>
        </p:spPr>
      </p:pic>
      <p:pic>
        <p:nvPicPr>
          <p:cNvPr id="13" name="Picture 12">
            <a:extLst>
              <a:ext uri="{FF2B5EF4-FFF2-40B4-BE49-F238E27FC236}">
                <a16:creationId xmlns:a16="http://schemas.microsoft.com/office/drawing/2014/main" id="{8CD9D8C0-9BE2-2470-E4A2-A97BE4E5A0B9}"/>
              </a:ext>
            </a:extLst>
          </p:cNvPr>
          <p:cNvPicPr>
            <a:picLocks noChangeAspect="1"/>
          </p:cNvPicPr>
          <p:nvPr/>
        </p:nvPicPr>
        <p:blipFill>
          <a:blip r:embed="rId10"/>
          <a:stretch>
            <a:fillRect/>
          </a:stretch>
        </p:blipFill>
        <p:spPr>
          <a:xfrm>
            <a:off x="7407490" y="2940262"/>
            <a:ext cx="778451" cy="1279436"/>
          </a:xfrm>
          <a:prstGeom prst="rect">
            <a:avLst/>
          </a:prstGeom>
          <a:ln w="57150">
            <a:solidFill>
              <a:srgbClr val="C00000"/>
            </a:solidFill>
          </a:ln>
        </p:spPr>
      </p:pic>
      <p:pic>
        <p:nvPicPr>
          <p:cNvPr id="14" name="Picture 13">
            <a:extLst>
              <a:ext uri="{FF2B5EF4-FFF2-40B4-BE49-F238E27FC236}">
                <a16:creationId xmlns:a16="http://schemas.microsoft.com/office/drawing/2014/main" id="{24E0F93D-D4E9-0B77-E762-E9ED73448270}"/>
              </a:ext>
            </a:extLst>
          </p:cNvPr>
          <p:cNvPicPr>
            <a:picLocks noChangeAspect="1"/>
          </p:cNvPicPr>
          <p:nvPr/>
        </p:nvPicPr>
        <p:blipFill>
          <a:blip r:embed="rId11"/>
          <a:stretch>
            <a:fillRect/>
          </a:stretch>
        </p:blipFill>
        <p:spPr>
          <a:xfrm>
            <a:off x="5388990" y="4400593"/>
            <a:ext cx="781076" cy="1287563"/>
          </a:xfrm>
          <a:prstGeom prst="rect">
            <a:avLst/>
          </a:prstGeom>
          <a:ln w="57150">
            <a:solidFill>
              <a:srgbClr val="C00000"/>
            </a:solidFill>
          </a:ln>
        </p:spPr>
      </p:pic>
      <p:pic>
        <p:nvPicPr>
          <p:cNvPr id="15" name="Picture 14">
            <a:extLst>
              <a:ext uri="{FF2B5EF4-FFF2-40B4-BE49-F238E27FC236}">
                <a16:creationId xmlns:a16="http://schemas.microsoft.com/office/drawing/2014/main" id="{031CD79A-ED8C-4737-3789-E7BB9824327B}"/>
              </a:ext>
            </a:extLst>
          </p:cNvPr>
          <p:cNvPicPr>
            <a:picLocks noChangeAspect="1"/>
          </p:cNvPicPr>
          <p:nvPr/>
        </p:nvPicPr>
        <p:blipFill>
          <a:blip r:embed="rId12"/>
          <a:stretch>
            <a:fillRect/>
          </a:stretch>
        </p:blipFill>
        <p:spPr>
          <a:xfrm>
            <a:off x="6942619" y="4400594"/>
            <a:ext cx="794726" cy="1287563"/>
          </a:xfrm>
          <a:prstGeom prst="rect">
            <a:avLst/>
          </a:prstGeom>
          <a:ln w="57150">
            <a:solidFill>
              <a:srgbClr val="C00000"/>
            </a:solidFill>
          </a:ln>
        </p:spPr>
      </p:pic>
      <p:sp>
        <p:nvSpPr>
          <p:cNvPr id="16" name="TextBox 15">
            <a:extLst>
              <a:ext uri="{FF2B5EF4-FFF2-40B4-BE49-F238E27FC236}">
                <a16:creationId xmlns:a16="http://schemas.microsoft.com/office/drawing/2014/main" id="{500805E1-4883-68CC-7BFB-43231697A0B6}"/>
              </a:ext>
            </a:extLst>
          </p:cNvPr>
          <p:cNvSpPr txBox="1"/>
          <p:nvPr/>
        </p:nvSpPr>
        <p:spPr>
          <a:xfrm>
            <a:off x="761125" y="702363"/>
            <a:ext cx="6827462" cy="923330"/>
          </a:xfrm>
          <a:prstGeom prst="rect">
            <a:avLst/>
          </a:prstGeom>
          <a:noFill/>
        </p:spPr>
        <p:txBody>
          <a:bodyPr wrap="square" rtlCol="0">
            <a:spAutoFit/>
          </a:bodyPr>
          <a:lstStyle/>
          <a:p>
            <a:pPr algn="ctr"/>
            <a:r>
              <a:rPr lang="en-GB" sz="2700" b="1" dirty="0">
                <a:solidFill>
                  <a:schemeClr val="accent5">
                    <a:lumMod val="50000"/>
                  </a:schemeClr>
                </a:solidFill>
                <a:latin typeface="Century" panose="02040604050505020304" pitchFamily="18" charset="0"/>
              </a:rPr>
              <a:t>Multilanguage Testing</a:t>
            </a:r>
          </a:p>
          <a:p>
            <a:pPr algn="ctr"/>
            <a:r>
              <a:rPr lang="en-GB" sz="2700" dirty="0">
                <a:solidFill>
                  <a:schemeClr val="accent5">
                    <a:lumMod val="50000"/>
                  </a:schemeClr>
                </a:solidFill>
                <a:latin typeface="Century" panose="02040604050505020304" pitchFamily="18" charset="0"/>
              </a:rPr>
              <a:t>5 Tests</a:t>
            </a:r>
          </a:p>
        </p:txBody>
      </p:sp>
      <p:cxnSp>
        <p:nvCxnSpPr>
          <p:cNvPr id="17" name="Straight Connector 16">
            <a:extLst>
              <a:ext uri="{FF2B5EF4-FFF2-40B4-BE49-F238E27FC236}">
                <a16:creationId xmlns:a16="http://schemas.microsoft.com/office/drawing/2014/main" id="{89AB68E1-BCD3-1AEE-E594-E85D41836311}"/>
              </a:ext>
            </a:extLst>
          </p:cNvPr>
          <p:cNvCxnSpPr/>
          <p:nvPr/>
        </p:nvCxnSpPr>
        <p:spPr>
          <a:xfrm flipV="1">
            <a:off x="1631936" y="1708280"/>
            <a:ext cx="5529263" cy="28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4AEE649-0F82-5A4D-DBFA-E48B7A0E3982}"/>
              </a:ext>
            </a:extLst>
          </p:cNvPr>
          <p:cNvCxnSpPr>
            <a:cxnSpLocks/>
          </p:cNvCxnSpPr>
          <p:nvPr/>
        </p:nvCxnSpPr>
        <p:spPr>
          <a:xfrm>
            <a:off x="4498181" y="2264945"/>
            <a:ext cx="26696" cy="346983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873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C32F-EC13-CA3B-F07B-CF37810CEF97}"/>
              </a:ext>
            </a:extLst>
          </p:cNvPr>
          <p:cNvSpPr>
            <a:spLocks noGrp="1"/>
          </p:cNvSpPr>
          <p:nvPr>
            <p:ph type="title"/>
          </p:nvPr>
        </p:nvSpPr>
        <p:spPr/>
        <p:txBody>
          <a:bodyPr/>
          <a:lstStyle/>
          <a:p>
            <a:r>
              <a:rPr lang="en-GB" sz="2800" dirty="0"/>
              <a:t>Proof of Concept </a:t>
            </a:r>
          </a:p>
        </p:txBody>
      </p:sp>
      <p:sp>
        <p:nvSpPr>
          <p:cNvPr id="3" name="Content Placeholder 2">
            <a:extLst>
              <a:ext uri="{FF2B5EF4-FFF2-40B4-BE49-F238E27FC236}">
                <a16:creationId xmlns:a16="http://schemas.microsoft.com/office/drawing/2014/main" id="{7DE1BAA6-DACE-EF4D-4D32-33E3C51D1982}"/>
              </a:ext>
            </a:extLst>
          </p:cNvPr>
          <p:cNvSpPr>
            <a:spLocks noGrp="1"/>
          </p:cNvSpPr>
          <p:nvPr>
            <p:ph idx="1"/>
          </p:nvPr>
        </p:nvSpPr>
        <p:spPr>
          <a:xfrm>
            <a:off x="539552" y="1807361"/>
            <a:ext cx="7595003" cy="4051437"/>
          </a:xfrm>
        </p:spPr>
        <p:txBody>
          <a:bodyPr>
            <a:normAutofit lnSpcReduction="10000"/>
          </a:bodyPr>
          <a:lstStyle/>
          <a:p>
            <a:r>
              <a:rPr lang="en-GB" sz="2800" dirty="0"/>
              <a:t>Can a much </a:t>
            </a:r>
            <a:r>
              <a:rPr lang="en-GB" sz="3200" dirty="0"/>
              <a:t>reduced</a:t>
            </a:r>
            <a:r>
              <a:rPr lang="en-GB" sz="2800" dirty="0"/>
              <a:t> multilanguage battery of core precursor skills be useful in identifying very young learners for relatively low or high risk of dyslexia? </a:t>
            </a:r>
          </a:p>
          <a:p>
            <a:r>
              <a:rPr lang="en-GB" sz="2800" dirty="0"/>
              <a:t>Can measures be sensitively scaled to avoid floor and ceiling effects.</a:t>
            </a:r>
          </a:p>
          <a:p>
            <a:r>
              <a:rPr lang="en-GB" sz="2800" dirty="0"/>
              <a:t>We address this in our Pilot Validation study.</a:t>
            </a:r>
          </a:p>
        </p:txBody>
      </p:sp>
    </p:spTree>
    <p:extLst>
      <p:ext uri="{BB962C8B-B14F-4D97-AF65-F5344CB8AC3E}">
        <p14:creationId xmlns:p14="http://schemas.microsoft.com/office/powerpoint/2010/main" val="4011302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B3FE-26BE-83B0-8CBA-921FBA6B475C}"/>
              </a:ext>
            </a:extLst>
          </p:cNvPr>
          <p:cNvSpPr>
            <a:spLocks noGrp="1"/>
          </p:cNvSpPr>
          <p:nvPr>
            <p:ph type="title"/>
          </p:nvPr>
        </p:nvSpPr>
        <p:spPr>
          <a:xfrm>
            <a:off x="628651" y="116632"/>
            <a:ext cx="7886703" cy="1483567"/>
          </a:xfrm>
        </p:spPr>
        <p:txBody>
          <a:bodyPr/>
          <a:lstStyle/>
          <a:p>
            <a:pPr algn="ctr"/>
            <a:r>
              <a:rPr lang="en-GB" sz="2400" dirty="0"/>
              <a:t>Indicative evidence from three languages:</a:t>
            </a:r>
            <a:br>
              <a:rPr lang="en-GB" sz="2400" dirty="0"/>
            </a:br>
            <a:r>
              <a:rPr lang="en-GB" sz="2400" dirty="0"/>
              <a:t>Pilot Study Participants</a:t>
            </a:r>
          </a:p>
        </p:txBody>
      </p:sp>
      <p:graphicFrame>
        <p:nvGraphicFramePr>
          <p:cNvPr id="4" name="Content Placeholder 3">
            <a:extLst>
              <a:ext uri="{FF2B5EF4-FFF2-40B4-BE49-F238E27FC236}">
                <a16:creationId xmlns:a16="http://schemas.microsoft.com/office/drawing/2014/main" id="{FA1C7CCF-0DD6-CC6C-47D7-D722A54A8248}"/>
              </a:ext>
            </a:extLst>
          </p:cNvPr>
          <p:cNvGraphicFramePr>
            <a:graphicFrameLocks noGrp="1"/>
          </p:cNvGraphicFramePr>
          <p:nvPr>
            <p:ph idx="1"/>
            <p:extLst>
              <p:ext uri="{D42A27DB-BD31-4B8C-83A1-F6EECF244321}">
                <p14:modId xmlns:p14="http://schemas.microsoft.com/office/powerpoint/2010/main" val="2586074215"/>
              </p:ext>
            </p:extLst>
          </p:nvPr>
        </p:nvGraphicFramePr>
        <p:xfrm>
          <a:off x="628651" y="2226469"/>
          <a:ext cx="7886704" cy="2316480"/>
        </p:xfrm>
        <a:graphic>
          <a:graphicData uri="http://schemas.openxmlformats.org/drawingml/2006/table">
            <a:tbl>
              <a:tblPr firstRow="1" bandRow="1">
                <a:tableStyleId>{5A111915-BE36-4E01-A7E5-04B1672EAD32}</a:tableStyleId>
              </a:tblPr>
              <a:tblGrid>
                <a:gridCol w="1126672">
                  <a:extLst>
                    <a:ext uri="{9D8B030D-6E8A-4147-A177-3AD203B41FA5}">
                      <a16:colId xmlns:a16="http://schemas.microsoft.com/office/drawing/2014/main" val="3265139186"/>
                    </a:ext>
                  </a:extLst>
                </a:gridCol>
                <a:gridCol w="1520533">
                  <a:extLst>
                    <a:ext uri="{9D8B030D-6E8A-4147-A177-3AD203B41FA5}">
                      <a16:colId xmlns:a16="http://schemas.microsoft.com/office/drawing/2014/main" val="4265492206"/>
                    </a:ext>
                  </a:extLst>
                </a:gridCol>
                <a:gridCol w="864096">
                  <a:extLst>
                    <a:ext uri="{9D8B030D-6E8A-4147-A177-3AD203B41FA5}">
                      <a16:colId xmlns:a16="http://schemas.microsoft.com/office/drawing/2014/main" val="3937224520"/>
                    </a:ext>
                  </a:extLst>
                </a:gridCol>
                <a:gridCol w="995387">
                  <a:extLst>
                    <a:ext uri="{9D8B030D-6E8A-4147-A177-3AD203B41FA5}">
                      <a16:colId xmlns:a16="http://schemas.microsoft.com/office/drawing/2014/main" val="2179644911"/>
                    </a:ext>
                  </a:extLst>
                </a:gridCol>
                <a:gridCol w="1236861">
                  <a:extLst>
                    <a:ext uri="{9D8B030D-6E8A-4147-A177-3AD203B41FA5}">
                      <a16:colId xmlns:a16="http://schemas.microsoft.com/office/drawing/2014/main" val="3128096999"/>
                    </a:ext>
                  </a:extLst>
                </a:gridCol>
                <a:gridCol w="288032">
                  <a:extLst>
                    <a:ext uri="{9D8B030D-6E8A-4147-A177-3AD203B41FA5}">
                      <a16:colId xmlns:a16="http://schemas.microsoft.com/office/drawing/2014/main" val="2782593713"/>
                    </a:ext>
                  </a:extLst>
                </a:gridCol>
                <a:gridCol w="936104">
                  <a:extLst>
                    <a:ext uri="{9D8B030D-6E8A-4147-A177-3AD203B41FA5}">
                      <a16:colId xmlns:a16="http://schemas.microsoft.com/office/drawing/2014/main" val="3376646138"/>
                    </a:ext>
                  </a:extLst>
                </a:gridCol>
                <a:gridCol w="919019">
                  <a:extLst>
                    <a:ext uri="{9D8B030D-6E8A-4147-A177-3AD203B41FA5}">
                      <a16:colId xmlns:a16="http://schemas.microsoft.com/office/drawing/2014/main" val="1668312802"/>
                    </a:ext>
                  </a:extLst>
                </a:gridCol>
              </a:tblGrid>
              <a:tr h="278130">
                <a:tc>
                  <a:txBody>
                    <a:bodyPr/>
                    <a:lstStyle/>
                    <a:p>
                      <a:endParaRPr lang="en-GB" sz="1400" dirty="0"/>
                    </a:p>
                  </a:txBody>
                  <a:tcPr marL="68580" marR="68580" marT="34290" marB="34290">
                    <a:lnR w="12700" cap="flat" cmpd="sng" algn="ctr">
                      <a:solidFill>
                        <a:schemeClr val="tx1"/>
                      </a:solidFill>
                      <a:prstDash val="solid"/>
                      <a:round/>
                      <a:headEnd type="none" w="med" len="med"/>
                      <a:tailEnd type="none" w="med" len="med"/>
                    </a:lnR>
                  </a:tcPr>
                </a:tc>
                <a:tc gridSpan="2">
                  <a:txBody>
                    <a:bodyPr/>
                    <a:lstStyle/>
                    <a:p>
                      <a:pPr algn="ctr"/>
                      <a:endParaRPr lang="en-GB" sz="1400" dirty="0"/>
                    </a:p>
                  </a:txBody>
                  <a:tcPr marL="68580" marR="68580" marT="34290" marB="34290">
                    <a:lnL w="12700" cap="flat" cmpd="sng" algn="ctr">
                      <a:solidFill>
                        <a:schemeClr val="tx1"/>
                      </a:solidFill>
                      <a:prstDash val="solid"/>
                      <a:round/>
                      <a:headEnd type="none" w="med" len="med"/>
                      <a:tailEnd type="none" w="med" len="med"/>
                    </a:lnL>
                  </a:tcPr>
                </a:tc>
                <a:tc hMerge="1">
                  <a:txBody>
                    <a:bodyPr/>
                    <a:lstStyle/>
                    <a:p>
                      <a:endParaRPr lang="en-GB" dirty="0"/>
                    </a:p>
                  </a:txBody>
                  <a:tcPr/>
                </a:tc>
                <a:tc>
                  <a:txBody>
                    <a:bodyPr/>
                    <a:lstStyle/>
                    <a:p>
                      <a:pPr algn="ctr"/>
                      <a:endParaRPr lang="en-GB" sz="1400" dirty="0"/>
                    </a:p>
                  </a:txBody>
                  <a:tcPr marL="68580" marR="68580" marT="34290" marB="34290">
                    <a:lnR w="12700" cap="flat" cmpd="sng" algn="ctr">
                      <a:solidFill>
                        <a:schemeClr val="tx1"/>
                      </a:solidFill>
                      <a:prstDash val="solid"/>
                      <a:round/>
                      <a:headEnd type="none" w="med" len="med"/>
                      <a:tailEnd type="none" w="med" len="med"/>
                    </a:lnR>
                  </a:tcPr>
                </a:tc>
                <a:tc>
                  <a:txBody>
                    <a:bodyPr/>
                    <a:lstStyle/>
                    <a:p>
                      <a:endParaRPr lang="en-GB" sz="1400" dirty="0"/>
                    </a:p>
                  </a:txBody>
                  <a:tcPr marL="68580" marR="68580" marT="34290" marB="34290">
                    <a:lnL w="12700" cap="flat" cmpd="sng" algn="ctr">
                      <a:solidFill>
                        <a:schemeClr val="tx1"/>
                      </a:solidFill>
                      <a:prstDash val="solid"/>
                      <a:round/>
                      <a:headEnd type="none" w="med" len="med"/>
                      <a:tailEnd type="none" w="med" len="med"/>
                    </a:lnL>
                  </a:tcPr>
                </a:tc>
                <a:tc gridSpan="2">
                  <a:txBody>
                    <a:bodyPr/>
                    <a:lstStyle/>
                    <a:p>
                      <a:endParaRPr lang="en-GB" sz="1400" dirty="0"/>
                    </a:p>
                  </a:txBody>
                  <a:tcPr marL="68580" marR="68580" marT="34290" marB="34290"/>
                </a:tc>
                <a:tc hMerge="1">
                  <a:txBody>
                    <a:bodyPr/>
                    <a:lstStyle/>
                    <a:p>
                      <a:endParaRPr lang="en-GB" sz="1400" dirty="0"/>
                    </a:p>
                  </a:txBody>
                  <a:tcPr marL="68580" marR="68580" marT="34290" marB="34290"/>
                </a:tc>
                <a:tc>
                  <a:txBody>
                    <a:bodyPr/>
                    <a:lstStyle/>
                    <a:p>
                      <a:endParaRPr lang="en-GB" sz="1400" dirty="0"/>
                    </a:p>
                  </a:txBody>
                  <a:tcPr marL="68580" marR="68580" marT="34290" marB="34290"/>
                </a:tc>
                <a:extLst>
                  <a:ext uri="{0D108BD9-81ED-4DB2-BD59-A6C34878D82A}">
                    <a16:rowId xmlns:a16="http://schemas.microsoft.com/office/drawing/2014/main" val="2318635250"/>
                  </a:ext>
                </a:extLst>
              </a:tr>
              <a:tr h="480060">
                <a:tc>
                  <a:txBody>
                    <a:bodyPr/>
                    <a:lstStyle/>
                    <a:p>
                      <a:endParaRPr lang="en-GB" sz="14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algn="ctr"/>
                      <a:r>
                        <a:rPr lang="en-GB" sz="1400" dirty="0"/>
                        <a:t>Kindergarten/Reception</a:t>
                      </a:r>
                    </a:p>
                  </a:txBody>
                  <a:tcPr marL="68580" marR="68580" marT="34290" marB="34290">
                    <a:lnL w="12700" cap="flat" cmpd="sng" algn="ctr">
                      <a:solidFill>
                        <a:schemeClr val="tx1"/>
                      </a:solidFill>
                      <a:prstDash val="solid"/>
                      <a:round/>
                      <a:headEnd type="none" w="med" len="med"/>
                      <a:tailEnd type="none" w="med" len="med"/>
                    </a:lnL>
                  </a:tcPr>
                </a:tc>
                <a:tc hMerge="1">
                  <a:txBody>
                    <a:bodyPr/>
                    <a:lstStyle/>
                    <a:p>
                      <a:endParaRPr lang="en-GB" dirty="0"/>
                    </a:p>
                  </a:txBody>
                  <a:tcPr/>
                </a:tc>
                <a:tc>
                  <a:txBody>
                    <a:bodyPr/>
                    <a:lstStyle/>
                    <a:p>
                      <a:pPr algn="ctr"/>
                      <a:endParaRPr lang="en-GB" sz="1400" dirty="0"/>
                    </a:p>
                  </a:txBody>
                  <a:tcPr marL="68580" marR="68580" marT="34290" marB="34290">
                    <a:lnR w="12700" cap="flat" cmpd="sng" algn="ctr">
                      <a:solidFill>
                        <a:schemeClr val="tx1"/>
                      </a:solidFill>
                      <a:prstDash val="solid"/>
                      <a:round/>
                      <a:headEnd type="none" w="med" len="med"/>
                      <a:tailEnd type="none" w="med" len="med"/>
                    </a:lnR>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Grade 1/ Year 1</a:t>
                      </a:r>
                    </a:p>
                    <a:p>
                      <a:pPr algn="ctr"/>
                      <a:endParaRPr lang="en-GB" sz="1400" dirty="0"/>
                    </a:p>
                  </a:txBody>
                  <a:tcPr marL="68580" marR="68580" marT="34290" marB="34290">
                    <a:lnL w="12700" cap="flat" cmpd="sng" algn="ctr">
                      <a:solidFill>
                        <a:schemeClr val="tx1"/>
                      </a:solidFill>
                      <a:prstDash val="solid"/>
                      <a:round/>
                      <a:headEnd type="none" w="med" len="med"/>
                      <a:tailEnd type="none" w="med" len="med"/>
                    </a:lnL>
                  </a:tcPr>
                </a:tc>
                <a:tc hMerge="1">
                  <a:txBody>
                    <a:bodyPr/>
                    <a:lstStyle/>
                    <a:p>
                      <a:pPr algn="ctr"/>
                      <a:endParaRPr lang="en-GB" sz="1400" dirty="0"/>
                    </a:p>
                  </a:txBody>
                  <a:tcPr marL="68580" marR="68580" marT="34290" marB="34290"/>
                </a:tc>
                <a:tc hMerge="1">
                  <a:txBody>
                    <a:bodyPr/>
                    <a:lstStyle/>
                    <a:p>
                      <a:pPr algn="ctr"/>
                      <a:endParaRPr lang="en-GB" sz="1400" dirty="0"/>
                    </a:p>
                  </a:txBody>
                  <a:tcPr marL="68580" marR="68580" marT="34290" marB="34290"/>
                </a:tc>
                <a:tc>
                  <a:txBody>
                    <a:bodyPr/>
                    <a:lstStyle/>
                    <a:p>
                      <a:pPr algn="ctr"/>
                      <a:endParaRPr lang="en-GB" sz="1400" dirty="0"/>
                    </a:p>
                  </a:txBody>
                  <a:tcPr marL="68580" marR="68580" marT="34290" marB="34290"/>
                </a:tc>
                <a:extLst>
                  <a:ext uri="{0D108BD9-81ED-4DB2-BD59-A6C34878D82A}">
                    <a16:rowId xmlns:a16="http://schemas.microsoft.com/office/drawing/2014/main" val="3026373849"/>
                  </a:ext>
                </a:extLst>
              </a:tr>
              <a:tr h="480060">
                <a:tc>
                  <a:txBody>
                    <a:bodyPr/>
                    <a:lstStyle/>
                    <a:p>
                      <a:r>
                        <a:rPr lang="en-GB" sz="1400" dirty="0"/>
                        <a:t>Language</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GB" sz="1400" dirty="0"/>
                        <a:t>Mean (SD)</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GB" sz="1400" dirty="0"/>
                        <a:t>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 Girls</a:t>
                      </a:r>
                    </a:p>
                    <a:p>
                      <a:endParaRPr lang="en-GB" sz="1400" dirty="0"/>
                    </a:p>
                  </a:txBody>
                  <a:tcPr marL="68580" marR="68580" marT="34290" marB="34290">
                    <a:lnR w="12700" cap="flat" cmpd="sng" algn="ctr">
                      <a:solidFill>
                        <a:schemeClr val="tx1"/>
                      </a:solidFill>
                      <a:prstDash val="solid"/>
                      <a:round/>
                      <a:headEnd type="none" w="med" len="med"/>
                      <a:tailEnd type="none" w="med" len="med"/>
                    </a:lnR>
                  </a:tcPr>
                </a:tc>
                <a:tc gridSpan="2">
                  <a:txBody>
                    <a:bodyPr/>
                    <a:lstStyle/>
                    <a:p>
                      <a:r>
                        <a:rPr lang="en-GB" sz="1400" dirty="0"/>
                        <a:t>Mean (SD)</a:t>
                      </a:r>
                    </a:p>
                  </a:txBody>
                  <a:tcPr marL="68580" marR="68580" marT="34290" marB="34290">
                    <a:lnL w="12700" cap="flat" cmpd="sng" algn="ctr">
                      <a:solidFill>
                        <a:schemeClr val="tx1"/>
                      </a:solidFill>
                      <a:prstDash val="solid"/>
                      <a:round/>
                      <a:headEnd type="none" w="med" len="med"/>
                      <a:tailEnd type="none" w="med" len="med"/>
                    </a:lnL>
                  </a:tcPr>
                </a:tc>
                <a:tc hMerge="1">
                  <a:txBody>
                    <a:bodyPr/>
                    <a:lstStyle/>
                    <a:p>
                      <a:r>
                        <a:rPr lang="en-GB" sz="1400" dirty="0"/>
                        <a:t>n</a:t>
                      </a:r>
                    </a:p>
                  </a:txBody>
                  <a:tcPr marL="68580" marR="68580" marT="34290" marB="34290"/>
                </a:tc>
                <a:tc>
                  <a:txBody>
                    <a:bodyPr/>
                    <a:lstStyle/>
                    <a:p>
                      <a:r>
                        <a:rPr lang="en-GB" sz="1400"/>
                        <a:t>n</a:t>
                      </a:r>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 Girls</a:t>
                      </a:r>
                    </a:p>
                    <a:p>
                      <a:endParaRPr lang="en-GB" sz="1400" dirty="0"/>
                    </a:p>
                  </a:txBody>
                  <a:tcPr marL="68580" marR="68580" marT="34290" marB="34290"/>
                </a:tc>
                <a:extLst>
                  <a:ext uri="{0D108BD9-81ED-4DB2-BD59-A6C34878D82A}">
                    <a16:rowId xmlns:a16="http://schemas.microsoft.com/office/drawing/2014/main" val="3136770326"/>
                  </a:ext>
                </a:extLst>
              </a:tr>
              <a:tr h="278130">
                <a:tc>
                  <a:txBody>
                    <a:bodyPr/>
                    <a:lstStyle/>
                    <a:p>
                      <a:r>
                        <a:rPr lang="en-GB" sz="1400" dirty="0"/>
                        <a:t>English</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en-GB" sz="1400" dirty="0"/>
                        <a:t>59 (4.5)</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GB" sz="1400" dirty="0"/>
                        <a:t>54</a:t>
                      </a:r>
                    </a:p>
                  </a:txBody>
                  <a:tcPr marL="68580" marR="68580" marT="34290" marB="34290"/>
                </a:tc>
                <a:tc>
                  <a:txBody>
                    <a:bodyPr/>
                    <a:lstStyle/>
                    <a:p>
                      <a:r>
                        <a:rPr lang="en-GB" sz="1400" dirty="0"/>
                        <a:t>54</a:t>
                      </a:r>
                    </a:p>
                  </a:txBody>
                  <a:tcPr marL="68580" marR="68580" marT="34290" marB="34290">
                    <a:lnR w="12700" cap="flat" cmpd="sng" algn="ctr">
                      <a:solidFill>
                        <a:schemeClr val="tx1"/>
                      </a:solidFill>
                      <a:prstDash val="solid"/>
                      <a:round/>
                      <a:headEnd type="none" w="med" len="med"/>
                      <a:tailEnd type="none" w="med" len="med"/>
                    </a:lnR>
                  </a:tcPr>
                </a:tc>
                <a:tc gridSpan="2">
                  <a:txBody>
                    <a:bodyPr/>
                    <a:lstStyle/>
                    <a:p>
                      <a:r>
                        <a:rPr lang="en-GB" sz="1400" dirty="0"/>
                        <a:t>70 (4.3)</a:t>
                      </a:r>
                    </a:p>
                  </a:txBody>
                  <a:tcPr marL="68580" marR="68580" marT="34290" marB="34290">
                    <a:lnL w="12700" cap="flat" cmpd="sng" algn="ctr">
                      <a:solidFill>
                        <a:schemeClr val="tx1"/>
                      </a:solidFill>
                      <a:prstDash val="solid"/>
                      <a:round/>
                      <a:headEnd type="none" w="med" len="med"/>
                      <a:tailEnd type="none" w="med" len="med"/>
                    </a:lnL>
                  </a:tcPr>
                </a:tc>
                <a:tc hMerge="1">
                  <a:txBody>
                    <a:bodyPr/>
                    <a:lstStyle/>
                    <a:p>
                      <a:r>
                        <a:rPr lang="en-GB" sz="1400" dirty="0"/>
                        <a:t>76</a:t>
                      </a:r>
                    </a:p>
                  </a:txBody>
                  <a:tcPr marL="68580" marR="68580" marT="34290" marB="34290"/>
                </a:tc>
                <a:tc>
                  <a:txBody>
                    <a:bodyPr/>
                    <a:lstStyle/>
                    <a:p>
                      <a:r>
                        <a:rPr lang="en-GB" sz="1400"/>
                        <a:t>76</a:t>
                      </a:r>
                      <a:endParaRPr lang="en-GB" sz="1400" dirty="0"/>
                    </a:p>
                  </a:txBody>
                  <a:tcPr marL="68580" marR="68580" marT="34290" marB="34290"/>
                </a:tc>
                <a:tc>
                  <a:txBody>
                    <a:bodyPr/>
                    <a:lstStyle/>
                    <a:p>
                      <a:r>
                        <a:rPr lang="en-GB" sz="1400" dirty="0"/>
                        <a:t>49</a:t>
                      </a:r>
                    </a:p>
                  </a:txBody>
                  <a:tcPr marL="68580" marR="68580" marT="34290" marB="34290"/>
                </a:tc>
                <a:extLst>
                  <a:ext uri="{0D108BD9-81ED-4DB2-BD59-A6C34878D82A}">
                    <a16:rowId xmlns:a16="http://schemas.microsoft.com/office/drawing/2014/main" val="3298967684"/>
                  </a:ext>
                </a:extLst>
              </a:tr>
              <a:tr h="278130">
                <a:tc>
                  <a:txBody>
                    <a:bodyPr/>
                    <a:lstStyle/>
                    <a:p>
                      <a:r>
                        <a:rPr lang="en-GB" sz="1400" dirty="0"/>
                        <a:t>Spanish</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en-GB" sz="1400" dirty="0"/>
                        <a:t>67 (3.9)</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GB" sz="1400" dirty="0"/>
                        <a:t>162</a:t>
                      </a:r>
                    </a:p>
                  </a:txBody>
                  <a:tcPr marL="68580" marR="68580" marT="34290" marB="34290"/>
                </a:tc>
                <a:tc>
                  <a:txBody>
                    <a:bodyPr/>
                    <a:lstStyle/>
                    <a:p>
                      <a:r>
                        <a:rPr lang="en-GB" sz="1400" dirty="0"/>
                        <a:t>48</a:t>
                      </a:r>
                    </a:p>
                  </a:txBody>
                  <a:tcPr marL="68580" marR="68580" marT="34290" marB="34290">
                    <a:lnR w="12700" cap="flat" cmpd="sng" algn="ctr">
                      <a:solidFill>
                        <a:schemeClr val="tx1"/>
                      </a:solidFill>
                      <a:prstDash val="solid"/>
                      <a:round/>
                      <a:headEnd type="none" w="med" len="med"/>
                      <a:tailEnd type="none" w="med" len="med"/>
                    </a:lnR>
                  </a:tcPr>
                </a:tc>
                <a:tc gridSpan="2">
                  <a:txBody>
                    <a:bodyPr/>
                    <a:lstStyle/>
                    <a:p>
                      <a:r>
                        <a:rPr lang="en-GB" sz="1400" dirty="0"/>
                        <a:t>79 (3.8)</a:t>
                      </a:r>
                    </a:p>
                  </a:txBody>
                  <a:tcPr marL="68580" marR="68580" marT="34290" marB="34290">
                    <a:lnL w="12700" cap="flat" cmpd="sng" algn="ctr">
                      <a:solidFill>
                        <a:schemeClr val="tx1"/>
                      </a:solidFill>
                      <a:prstDash val="solid"/>
                      <a:round/>
                      <a:headEnd type="none" w="med" len="med"/>
                      <a:tailEnd type="none" w="med" len="med"/>
                    </a:lnL>
                  </a:tcPr>
                </a:tc>
                <a:tc hMerge="1">
                  <a:txBody>
                    <a:bodyPr/>
                    <a:lstStyle/>
                    <a:p>
                      <a:r>
                        <a:rPr lang="en-GB" sz="1400" dirty="0"/>
                        <a:t>149</a:t>
                      </a:r>
                    </a:p>
                  </a:txBody>
                  <a:tcPr marL="68580" marR="68580" marT="34290" marB="34290"/>
                </a:tc>
                <a:tc>
                  <a:txBody>
                    <a:bodyPr/>
                    <a:lstStyle/>
                    <a:p>
                      <a:r>
                        <a:rPr lang="en-GB" sz="1400"/>
                        <a:t>149</a:t>
                      </a:r>
                      <a:endParaRPr lang="en-GB" sz="1400" dirty="0"/>
                    </a:p>
                  </a:txBody>
                  <a:tcPr marL="68580" marR="68580" marT="34290" marB="34290"/>
                </a:tc>
                <a:tc>
                  <a:txBody>
                    <a:bodyPr/>
                    <a:lstStyle/>
                    <a:p>
                      <a:r>
                        <a:rPr lang="en-GB" sz="1400" dirty="0"/>
                        <a:t>49</a:t>
                      </a:r>
                    </a:p>
                  </a:txBody>
                  <a:tcPr marL="68580" marR="68580" marT="34290" marB="34290"/>
                </a:tc>
                <a:extLst>
                  <a:ext uri="{0D108BD9-81ED-4DB2-BD59-A6C34878D82A}">
                    <a16:rowId xmlns:a16="http://schemas.microsoft.com/office/drawing/2014/main" val="579082718"/>
                  </a:ext>
                </a:extLst>
              </a:tr>
              <a:tr h="480060">
                <a:tc>
                  <a:txBody>
                    <a:bodyPr/>
                    <a:lstStyle/>
                    <a:p>
                      <a:r>
                        <a:rPr lang="en-GB" sz="1400" dirty="0"/>
                        <a:t>Slovak</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sz="1400" dirty="0"/>
                        <a:t>75 (4.9)</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GB" sz="1400" dirty="0"/>
                        <a:t>58</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400" dirty="0"/>
                        <a:t>52</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r>
                        <a:rPr lang="en-GB" sz="1400" dirty="0"/>
                        <a:t>81.35 (5.3)</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r>
                        <a:rPr lang="en-GB" sz="1400" dirty="0"/>
                        <a:t>105</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400" dirty="0"/>
                        <a:t>105</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400" dirty="0"/>
                        <a:t>58</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9685024"/>
                  </a:ext>
                </a:extLst>
              </a:tr>
            </a:tbl>
          </a:graphicData>
        </a:graphic>
      </p:graphicFrame>
    </p:spTree>
    <p:extLst>
      <p:ext uri="{BB962C8B-B14F-4D97-AF65-F5344CB8AC3E}">
        <p14:creationId xmlns:p14="http://schemas.microsoft.com/office/powerpoint/2010/main" val="4043734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1B546-8399-D24B-DB86-B95A5E1DA957}"/>
              </a:ext>
            </a:extLst>
          </p:cNvPr>
          <p:cNvPicPr>
            <a:picLocks noChangeAspect="1"/>
          </p:cNvPicPr>
          <p:nvPr/>
        </p:nvPicPr>
        <p:blipFill>
          <a:blip r:embed="rId3"/>
          <a:srcRect r="12968"/>
          <a:stretch>
            <a:fillRect/>
          </a:stretch>
        </p:blipFill>
        <p:spPr>
          <a:xfrm>
            <a:off x="1971675" y="2031608"/>
            <a:ext cx="5357813" cy="3117248"/>
          </a:xfrm>
          <a:prstGeom prst="rect">
            <a:avLst/>
          </a:prstGeom>
          <a:ln w="28575">
            <a:solidFill>
              <a:srgbClr val="FF0000"/>
            </a:solidFill>
          </a:ln>
        </p:spPr>
      </p:pic>
      <p:sp>
        <p:nvSpPr>
          <p:cNvPr id="2" name="Title 1">
            <a:extLst>
              <a:ext uri="{FF2B5EF4-FFF2-40B4-BE49-F238E27FC236}">
                <a16:creationId xmlns:a16="http://schemas.microsoft.com/office/drawing/2014/main" id="{4DF28F70-8A1A-2C0F-8139-C9201E234230}"/>
              </a:ext>
            </a:extLst>
          </p:cNvPr>
          <p:cNvSpPr>
            <a:spLocks noGrp="1"/>
          </p:cNvSpPr>
          <p:nvPr>
            <p:ph type="title"/>
          </p:nvPr>
        </p:nvSpPr>
        <p:spPr>
          <a:xfrm>
            <a:off x="628650" y="0"/>
            <a:ext cx="7886700" cy="1268760"/>
          </a:xfrm>
        </p:spPr>
        <p:txBody>
          <a:bodyPr>
            <a:noAutofit/>
          </a:bodyPr>
          <a:lstStyle/>
          <a:p>
            <a:pPr algn="ctr"/>
            <a:r>
              <a:rPr lang="en-GB" sz="2400" b="1" dirty="0">
                <a:effectLst>
                  <a:outerShdw blurRad="38100" dist="38100" dir="2700000" algn="tl">
                    <a:srgbClr val="000000">
                      <a:alpha val="43137"/>
                    </a:srgbClr>
                  </a:outerShdw>
                </a:effectLst>
              </a:rPr>
              <a:t>Letter Naming Accuracy in Kindergarten and Grade 1 Across English, Spanish and Slovak</a:t>
            </a:r>
          </a:p>
        </p:txBody>
      </p:sp>
      <p:sp>
        <p:nvSpPr>
          <p:cNvPr id="11" name="Rectangle 10">
            <a:extLst>
              <a:ext uri="{FF2B5EF4-FFF2-40B4-BE49-F238E27FC236}">
                <a16:creationId xmlns:a16="http://schemas.microsoft.com/office/drawing/2014/main" id="{59F5FA2C-8A89-D224-27D6-B0DF99AE2C68}"/>
              </a:ext>
            </a:extLst>
          </p:cNvPr>
          <p:cNvSpPr/>
          <p:nvPr/>
        </p:nvSpPr>
        <p:spPr>
          <a:xfrm>
            <a:off x="2545532" y="5170196"/>
            <a:ext cx="4124084" cy="714895"/>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rPr>
              <a:t>Large effect of grade: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.21</a:t>
            </a:r>
          </a:p>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Small interaction effect Grade x Language: </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.02 </a:t>
            </a:r>
          </a:p>
          <a:p>
            <a:pPr algn="ctr"/>
            <a:endPar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A91C61A9-3CA1-FC55-E40A-C62D2D016CC0}"/>
              </a:ext>
            </a:extLst>
          </p:cNvPr>
          <p:cNvSpPr/>
          <p:nvPr/>
        </p:nvSpPr>
        <p:spPr>
          <a:xfrm>
            <a:off x="2821854" y="4744851"/>
            <a:ext cx="1224520" cy="32635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ENG=ES</a:t>
            </a:r>
          </a:p>
          <a:p>
            <a:pPr algn="ctr"/>
            <a:r>
              <a:rPr lang="en-GB" sz="900" b="1" dirty="0">
                <a:solidFill>
                  <a:srgbClr val="FF0000"/>
                </a:solidFill>
              </a:rPr>
              <a:t>SK&lt; ENG, ES</a:t>
            </a:r>
          </a:p>
        </p:txBody>
      </p:sp>
      <p:sp>
        <p:nvSpPr>
          <p:cNvPr id="6" name="Rectangle: Rounded Corners 5">
            <a:extLst>
              <a:ext uri="{FF2B5EF4-FFF2-40B4-BE49-F238E27FC236}">
                <a16:creationId xmlns:a16="http://schemas.microsoft.com/office/drawing/2014/main" id="{F654199B-19D7-DDBC-62A8-FFEF35B377B1}"/>
              </a:ext>
            </a:extLst>
          </p:cNvPr>
          <p:cNvSpPr/>
          <p:nvPr/>
        </p:nvSpPr>
        <p:spPr>
          <a:xfrm>
            <a:off x="5075670" y="4744851"/>
            <a:ext cx="1224521" cy="33924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ENG=SK</a:t>
            </a:r>
          </a:p>
          <a:p>
            <a:pPr algn="ctr"/>
            <a:r>
              <a:rPr lang="en-GB" sz="900" b="1" dirty="0">
                <a:solidFill>
                  <a:srgbClr val="FF0000"/>
                </a:solidFill>
              </a:rPr>
              <a:t>ES &gt;  ENG, SK</a:t>
            </a:r>
          </a:p>
        </p:txBody>
      </p:sp>
      <p:pic>
        <p:nvPicPr>
          <p:cNvPr id="30" name="Picture 29">
            <a:extLst>
              <a:ext uri="{FF2B5EF4-FFF2-40B4-BE49-F238E27FC236}">
                <a16:creationId xmlns:a16="http://schemas.microsoft.com/office/drawing/2014/main" id="{7667B306-12F1-9108-9715-7759828F9890}"/>
              </a:ext>
            </a:extLst>
          </p:cNvPr>
          <p:cNvPicPr>
            <a:picLocks noChangeAspect="1"/>
          </p:cNvPicPr>
          <p:nvPr/>
        </p:nvPicPr>
        <p:blipFill>
          <a:blip r:embed="rId4"/>
          <a:stretch>
            <a:fillRect/>
          </a:stretch>
        </p:blipFill>
        <p:spPr>
          <a:xfrm>
            <a:off x="-21816" y="4553278"/>
            <a:ext cx="2612424" cy="1430804"/>
          </a:xfrm>
          <a:prstGeom prst="rect">
            <a:avLst/>
          </a:prstGeom>
        </p:spPr>
      </p:pic>
      <p:pic>
        <p:nvPicPr>
          <p:cNvPr id="31" name="Picture 30">
            <a:extLst>
              <a:ext uri="{FF2B5EF4-FFF2-40B4-BE49-F238E27FC236}">
                <a16:creationId xmlns:a16="http://schemas.microsoft.com/office/drawing/2014/main" id="{82A6E373-6ADD-BD0C-E65C-78CA151839AE}"/>
              </a:ext>
            </a:extLst>
          </p:cNvPr>
          <p:cNvPicPr>
            <a:picLocks noChangeAspect="1"/>
          </p:cNvPicPr>
          <p:nvPr/>
        </p:nvPicPr>
        <p:blipFill>
          <a:blip r:embed="rId5"/>
          <a:srcRect r="6643"/>
          <a:stretch>
            <a:fillRect/>
          </a:stretch>
        </p:blipFill>
        <p:spPr>
          <a:xfrm>
            <a:off x="6605322" y="4540390"/>
            <a:ext cx="2411463" cy="1430805"/>
          </a:xfrm>
          <a:prstGeom prst="rect">
            <a:avLst/>
          </a:prstGeom>
        </p:spPr>
      </p:pic>
      <p:sp>
        <p:nvSpPr>
          <p:cNvPr id="3" name="Rectangle 2">
            <a:extLst>
              <a:ext uri="{FF2B5EF4-FFF2-40B4-BE49-F238E27FC236}">
                <a16:creationId xmlns:a16="http://schemas.microsoft.com/office/drawing/2014/main" id="{245BBA00-C2AB-055A-099E-7C1F21CA545D}"/>
              </a:ext>
            </a:extLst>
          </p:cNvPr>
          <p:cNvSpPr/>
          <p:nvPr/>
        </p:nvSpPr>
        <p:spPr>
          <a:xfrm>
            <a:off x="7452320" y="2492896"/>
            <a:ext cx="1656184" cy="1800200"/>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 floor effects in K,  mastery in Gr.1</a:t>
            </a:r>
          </a:p>
        </p:txBody>
      </p:sp>
    </p:spTree>
    <p:extLst>
      <p:ext uri="{BB962C8B-B14F-4D97-AF65-F5344CB8AC3E}">
        <p14:creationId xmlns:p14="http://schemas.microsoft.com/office/powerpoint/2010/main" val="62730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34114-864F-8712-8EEE-7F74E227618B}"/>
              </a:ext>
            </a:extLst>
          </p:cNvPr>
          <p:cNvSpPr>
            <a:spLocks noGrp="1"/>
          </p:cNvSpPr>
          <p:nvPr>
            <p:ph type="title"/>
          </p:nvPr>
        </p:nvSpPr>
        <p:spPr>
          <a:xfrm>
            <a:off x="108285" y="1131095"/>
            <a:ext cx="9035716" cy="637548"/>
          </a:xfrm>
        </p:spPr>
        <p:txBody>
          <a:bodyPr>
            <a:noAutofit/>
          </a:bodyPr>
          <a:lstStyle/>
          <a:p>
            <a:pPr algn="ctr"/>
            <a:r>
              <a:rPr lang="en-GB" sz="2100" b="1" dirty="0">
                <a:effectLst>
                  <a:outerShdw blurRad="38100" dist="38100" dir="2700000" algn="tl">
                    <a:srgbClr val="000000">
                      <a:alpha val="43137"/>
                    </a:srgbClr>
                  </a:outerShdw>
                </a:effectLst>
              </a:rPr>
              <a:t>Rapid Automatised Naming Speed – Pictures - in Kindergarten and Grade 1 Across English, Spanish and Slovak</a:t>
            </a:r>
            <a:endParaRPr lang="en-GB" sz="2100" dirty="0"/>
          </a:p>
        </p:txBody>
      </p:sp>
      <p:pic>
        <p:nvPicPr>
          <p:cNvPr id="3" name="Picture 2">
            <a:extLst>
              <a:ext uri="{FF2B5EF4-FFF2-40B4-BE49-F238E27FC236}">
                <a16:creationId xmlns:a16="http://schemas.microsoft.com/office/drawing/2014/main" id="{DDEADE39-BAD9-EB08-C947-BDB22AFC7D9E}"/>
              </a:ext>
            </a:extLst>
          </p:cNvPr>
          <p:cNvPicPr>
            <a:picLocks noChangeAspect="1"/>
          </p:cNvPicPr>
          <p:nvPr/>
        </p:nvPicPr>
        <p:blipFill>
          <a:blip r:embed="rId3"/>
          <a:srcRect r="13006"/>
          <a:stretch>
            <a:fillRect/>
          </a:stretch>
        </p:blipFill>
        <p:spPr>
          <a:xfrm>
            <a:off x="1570121" y="1907437"/>
            <a:ext cx="6045449" cy="3236063"/>
          </a:xfrm>
          <a:prstGeom prst="rect">
            <a:avLst/>
          </a:prstGeom>
          <a:ln w="28575">
            <a:solidFill>
              <a:srgbClr val="FF0000"/>
            </a:solidFill>
          </a:ln>
        </p:spPr>
      </p:pic>
      <p:sp>
        <p:nvSpPr>
          <p:cNvPr id="5" name="Rectangle 4">
            <a:extLst>
              <a:ext uri="{FF2B5EF4-FFF2-40B4-BE49-F238E27FC236}">
                <a16:creationId xmlns:a16="http://schemas.microsoft.com/office/drawing/2014/main" id="{DE7DA1A0-8303-AA3B-ABE1-EC4B1E69219C}"/>
              </a:ext>
            </a:extLst>
          </p:cNvPr>
          <p:cNvSpPr/>
          <p:nvPr/>
        </p:nvSpPr>
        <p:spPr>
          <a:xfrm>
            <a:off x="1570121" y="5226777"/>
            <a:ext cx="6045449" cy="560613"/>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rPr>
              <a:t>Small effect of Language: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.037</a:t>
            </a:r>
          </a:p>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Moderate effect of Grade: </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.092 </a:t>
            </a:r>
          </a:p>
          <a:p>
            <a:pPr algn="ctr"/>
            <a:endPar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3593135B-23F0-9E73-BE6C-C847C55F429E}"/>
              </a:ext>
            </a:extLst>
          </p:cNvPr>
          <p:cNvSpPr/>
          <p:nvPr/>
        </p:nvSpPr>
        <p:spPr>
          <a:xfrm>
            <a:off x="2551045" y="4695213"/>
            <a:ext cx="1485654" cy="25535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ENG=ES</a:t>
            </a:r>
          </a:p>
          <a:p>
            <a:pPr algn="ctr"/>
            <a:r>
              <a:rPr lang="en-GB" sz="900" b="1" dirty="0">
                <a:solidFill>
                  <a:srgbClr val="FF0000"/>
                </a:solidFill>
              </a:rPr>
              <a:t>SK &lt; ENG, ES</a:t>
            </a:r>
          </a:p>
        </p:txBody>
      </p:sp>
      <p:sp>
        <p:nvSpPr>
          <p:cNvPr id="8" name="Rectangle: Rounded Corners 7">
            <a:extLst>
              <a:ext uri="{FF2B5EF4-FFF2-40B4-BE49-F238E27FC236}">
                <a16:creationId xmlns:a16="http://schemas.microsoft.com/office/drawing/2014/main" id="{50E8073D-2D6F-37C3-D4C3-D7C5B9F541F6}"/>
              </a:ext>
            </a:extLst>
          </p:cNvPr>
          <p:cNvSpPr/>
          <p:nvPr/>
        </p:nvSpPr>
        <p:spPr>
          <a:xfrm>
            <a:off x="4930912" y="4695213"/>
            <a:ext cx="1485654" cy="25535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ES =SK</a:t>
            </a:r>
          </a:p>
          <a:p>
            <a:pPr algn="ctr"/>
            <a:r>
              <a:rPr lang="en-GB" sz="900" b="1" dirty="0">
                <a:solidFill>
                  <a:srgbClr val="FF0000"/>
                </a:solidFill>
              </a:rPr>
              <a:t>ENG &gt;  ES, SK</a:t>
            </a:r>
          </a:p>
        </p:txBody>
      </p:sp>
      <p:sp>
        <p:nvSpPr>
          <p:cNvPr id="9" name="TextBox 8">
            <a:extLst>
              <a:ext uri="{FF2B5EF4-FFF2-40B4-BE49-F238E27FC236}">
                <a16:creationId xmlns:a16="http://schemas.microsoft.com/office/drawing/2014/main" id="{BDF10C8D-5009-24BB-8E12-3B22EF4D8760}"/>
              </a:ext>
            </a:extLst>
          </p:cNvPr>
          <p:cNvSpPr txBox="1"/>
          <p:nvPr/>
        </p:nvSpPr>
        <p:spPr>
          <a:xfrm>
            <a:off x="3623742" y="2573387"/>
            <a:ext cx="506530" cy="300082"/>
          </a:xfrm>
          <a:prstGeom prst="rect">
            <a:avLst/>
          </a:prstGeom>
          <a:noFill/>
        </p:spPr>
        <p:txBody>
          <a:bodyPr wrap="square" rtlCol="0">
            <a:spAutoFit/>
          </a:bodyPr>
          <a:lstStyle/>
          <a:p>
            <a:pPr algn="ctr"/>
            <a:r>
              <a:rPr lang="en-GB" sz="1350" b="1" dirty="0">
                <a:solidFill>
                  <a:srgbClr val="FF0000"/>
                </a:solidFill>
                <a:effectLst>
                  <a:outerShdw blurRad="38100" dist="38100" dir="2700000" algn="tl">
                    <a:srgbClr val="000000">
                      <a:alpha val="43137"/>
                    </a:srgbClr>
                  </a:outerShdw>
                </a:effectLst>
              </a:rPr>
              <a:t>**</a:t>
            </a:r>
          </a:p>
        </p:txBody>
      </p:sp>
      <p:sp>
        <p:nvSpPr>
          <p:cNvPr id="10" name="TextBox 9">
            <a:extLst>
              <a:ext uri="{FF2B5EF4-FFF2-40B4-BE49-F238E27FC236}">
                <a16:creationId xmlns:a16="http://schemas.microsoft.com/office/drawing/2014/main" id="{8DC65F59-AAB4-E17C-946A-1DDA0AC93DF5}"/>
              </a:ext>
            </a:extLst>
          </p:cNvPr>
          <p:cNvSpPr txBox="1"/>
          <p:nvPr/>
        </p:nvSpPr>
        <p:spPr>
          <a:xfrm>
            <a:off x="4833745" y="2573387"/>
            <a:ext cx="506530" cy="300082"/>
          </a:xfrm>
          <a:prstGeom prst="rect">
            <a:avLst/>
          </a:prstGeom>
          <a:noFill/>
        </p:spPr>
        <p:txBody>
          <a:bodyPr wrap="square" rtlCol="0">
            <a:spAutoFit/>
          </a:bodyPr>
          <a:lstStyle/>
          <a:p>
            <a:pPr algn="ctr"/>
            <a:r>
              <a:rPr lang="en-GB" sz="1350" b="1" dirty="0">
                <a:solidFill>
                  <a:srgbClr val="FF0000"/>
                </a:solidFill>
                <a:effectLst>
                  <a:outerShdw blurRad="38100" dist="38100" dir="2700000" algn="tl">
                    <a:srgbClr val="000000">
                      <a:alpha val="43137"/>
                    </a:srgbClr>
                  </a:outerShdw>
                </a:effectLst>
              </a:rPr>
              <a:t>**</a:t>
            </a:r>
          </a:p>
        </p:txBody>
      </p:sp>
      <p:pic>
        <p:nvPicPr>
          <p:cNvPr id="13" name="Picture 12">
            <a:extLst>
              <a:ext uri="{FF2B5EF4-FFF2-40B4-BE49-F238E27FC236}">
                <a16:creationId xmlns:a16="http://schemas.microsoft.com/office/drawing/2014/main" id="{497ED024-3127-CF3C-7403-5857C882D8A0}"/>
              </a:ext>
            </a:extLst>
          </p:cNvPr>
          <p:cNvPicPr>
            <a:picLocks noChangeAspect="1"/>
          </p:cNvPicPr>
          <p:nvPr/>
        </p:nvPicPr>
        <p:blipFill>
          <a:blip r:embed="rId4"/>
          <a:stretch>
            <a:fillRect/>
          </a:stretch>
        </p:blipFill>
        <p:spPr>
          <a:xfrm>
            <a:off x="55643" y="4535632"/>
            <a:ext cx="2482225" cy="1465118"/>
          </a:xfrm>
          <a:prstGeom prst="rect">
            <a:avLst/>
          </a:prstGeom>
        </p:spPr>
      </p:pic>
      <p:pic>
        <p:nvPicPr>
          <p:cNvPr id="14" name="Picture 13">
            <a:extLst>
              <a:ext uri="{FF2B5EF4-FFF2-40B4-BE49-F238E27FC236}">
                <a16:creationId xmlns:a16="http://schemas.microsoft.com/office/drawing/2014/main" id="{93001B57-0FA0-F6CF-0E2A-DF7656AD99CB}"/>
              </a:ext>
            </a:extLst>
          </p:cNvPr>
          <p:cNvPicPr>
            <a:picLocks noChangeAspect="1"/>
          </p:cNvPicPr>
          <p:nvPr/>
        </p:nvPicPr>
        <p:blipFill>
          <a:blip r:embed="rId5"/>
          <a:stretch>
            <a:fillRect/>
          </a:stretch>
        </p:blipFill>
        <p:spPr>
          <a:xfrm>
            <a:off x="6674324" y="4508775"/>
            <a:ext cx="2482225" cy="1491976"/>
          </a:xfrm>
          <a:prstGeom prst="rect">
            <a:avLst/>
          </a:prstGeom>
        </p:spPr>
      </p:pic>
      <p:sp>
        <p:nvSpPr>
          <p:cNvPr id="2" name="Rectangle 1">
            <a:extLst>
              <a:ext uri="{FF2B5EF4-FFF2-40B4-BE49-F238E27FC236}">
                <a16:creationId xmlns:a16="http://schemas.microsoft.com/office/drawing/2014/main" id="{27323C01-F652-04D0-4103-A984B254D21B}"/>
              </a:ext>
            </a:extLst>
          </p:cNvPr>
          <p:cNvSpPr/>
          <p:nvPr/>
        </p:nvSpPr>
        <p:spPr>
          <a:xfrm>
            <a:off x="7458956" y="2625368"/>
            <a:ext cx="1656184" cy="1800200"/>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Consistent pattern in K,  and Gr.1.</a:t>
            </a:r>
          </a:p>
          <a:p>
            <a:pPr algn="ctr"/>
            <a:r>
              <a:rPr lang="en-GB" dirty="0"/>
              <a:t>All getting faster over time.</a:t>
            </a:r>
          </a:p>
        </p:txBody>
      </p:sp>
    </p:spTree>
    <p:extLst>
      <p:ext uri="{BB962C8B-B14F-4D97-AF65-F5344CB8AC3E}">
        <p14:creationId xmlns:p14="http://schemas.microsoft.com/office/powerpoint/2010/main" val="259962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3C257-6DF4-051A-ABC8-E612E6095718}"/>
              </a:ext>
            </a:extLst>
          </p:cNvPr>
          <p:cNvSpPr>
            <a:spLocks noGrp="1"/>
          </p:cNvSpPr>
          <p:nvPr>
            <p:ph type="title"/>
          </p:nvPr>
        </p:nvSpPr>
        <p:spPr>
          <a:xfrm>
            <a:off x="628650" y="949939"/>
            <a:ext cx="7886700" cy="735149"/>
          </a:xfrm>
        </p:spPr>
        <p:txBody>
          <a:bodyPr>
            <a:noAutofit/>
          </a:bodyPr>
          <a:lstStyle/>
          <a:p>
            <a:pPr algn="ctr"/>
            <a:r>
              <a:rPr lang="en-GB" sz="2400" b="1" dirty="0">
                <a:effectLst>
                  <a:outerShdw blurRad="38100" dist="38100" dir="2700000" algn="tl">
                    <a:srgbClr val="000000">
                      <a:alpha val="43137"/>
                    </a:srgbClr>
                  </a:outerShdw>
                </a:effectLst>
              </a:rPr>
              <a:t>Word Reading Accuracy in Kindergarten and Grade 1 Across English, Spanish and Slovak</a:t>
            </a:r>
            <a:endParaRPr lang="en-GB" sz="2400" dirty="0"/>
          </a:p>
        </p:txBody>
      </p:sp>
      <p:pic>
        <p:nvPicPr>
          <p:cNvPr id="6" name="Picture 5">
            <a:extLst>
              <a:ext uri="{FF2B5EF4-FFF2-40B4-BE49-F238E27FC236}">
                <a16:creationId xmlns:a16="http://schemas.microsoft.com/office/drawing/2014/main" id="{A5BCE16D-32FA-DD9E-E9DC-46082595ED76}"/>
              </a:ext>
            </a:extLst>
          </p:cNvPr>
          <p:cNvPicPr>
            <a:picLocks noChangeAspect="1"/>
          </p:cNvPicPr>
          <p:nvPr/>
        </p:nvPicPr>
        <p:blipFill>
          <a:blip r:embed="rId3"/>
          <a:srcRect r="14066"/>
          <a:stretch>
            <a:fillRect/>
          </a:stretch>
        </p:blipFill>
        <p:spPr>
          <a:xfrm>
            <a:off x="1024759" y="1742360"/>
            <a:ext cx="6826469" cy="3484418"/>
          </a:xfrm>
          <a:prstGeom prst="rect">
            <a:avLst/>
          </a:prstGeom>
        </p:spPr>
      </p:pic>
      <p:sp>
        <p:nvSpPr>
          <p:cNvPr id="3" name="Rectangle: Rounded Corners 2">
            <a:extLst>
              <a:ext uri="{FF2B5EF4-FFF2-40B4-BE49-F238E27FC236}">
                <a16:creationId xmlns:a16="http://schemas.microsoft.com/office/drawing/2014/main" id="{8B2E65F9-3B7C-2BE3-6471-2D4262A39272}"/>
              </a:ext>
            </a:extLst>
          </p:cNvPr>
          <p:cNvSpPr/>
          <p:nvPr/>
        </p:nvSpPr>
        <p:spPr>
          <a:xfrm>
            <a:off x="2241434" y="4860289"/>
            <a:ext cx="1314125" cy="25535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ENG= ES =SK</a:t>
            </a:r>
          </a:p>
        </p:txBody>
      </p:sp>
      <p:sp>
        <p:nvSpPr>
          <p:cNvPr id="5" name="Rectangle: Rounded Corners 4">
            <a:extLst>
              <a:ext uri="{FF2B5EF4-FFF2-40B4-BE49-F238E27FC236}">
                <a16:creationId xmlns:a16="http://schemas.microsoft.com/office/drawing/2014/main" id="{1164C68C-219F-C4F7-49E4-EEAEDEFEDC2B}"/>
              </a:ext>
            </a:extLst>
          </p:cNvPr>
          <p:cNvSpPr/>
          <p:nvPr/>
        </p:nvSpPr>
        <p:spPr>
          <a:xfrm>
            <a:off x="5046331" y="4860289"/>
            <a:ext cx="1314125" cy="25535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rgbClr val="FF0000"/>
                </a:solidFill>
              </a:rPr>
              <a:t>ENG &lt;  SK &lt; ES</a:t>
            </a:r>
          </a:p>
        </p:txBody>
      </p:sp>
      <p:sp>
        <p:nvSpPr>
          <p:cNvPr id="7" name="Rectangle 6">
            <a:extLst>
              <a:ext uri="{FF2B5EF4-FFF2-40B4-BE49-F238E27FC236}">
                <a16:creationId xmlns:a16="http://schemas.microsoft.com/office/drawing/2014/main" id="{94311736-F727-DD11-8C38-9C32F0644081}"/>
              </a:ext>
            </a:extLst>
          </p:cNvPr>
          <p:cNvSpPr/>
          <p:nvPr/>
        </p:nvSpPr>
        <p:spPr>
          <a:xfrm>
            <a:off x="1419447" y="5226777"/>
            <a:ext cx="6427381" cy="560613"/>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rPr>
              <a:t>Large effect of grade: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.26</a:t>
            </a:r>
          </a:p>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Moderate interaction Grade x Language: </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.10 </a:t>
            </a:r>
          </a:p>
          <a:p>
            <a:pPr algn="ctr"/>
            <a:endPar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4590301-736E-C79F-DB39-DF5CD0BE4AB2}"/>
              </a:ext>
            </a:extLst>
          </p:cNvPr>
          <p:cNvPicPr>
            <a:picLocks noChangeAspect="1"/>
          </p:cNvPicPr>
          <p:nvPr/>
        </p:nvPicPr>
        <p:blipFill>
          <a:blip r:embed="rId4"/>
          <a:stretch>
            <a:fillRect/>
          </a:stretch>
        </p:blipFill>
        <p:spPr>
          <a:xfrm>
            <a:off x="1" y="4574857"/>
            <a:ext cx="2369127" cy="1425893"/>
          </a:xfrm>
          <a:prstGeom prst="rect">
            <a:avLst/>
          </a:prstGeom>
        </p:spPr>
      </p:pic>
      <p:pic>
        <p:nvPicPr>
          <p:cNvPr id="11" name="Picture 10">
            <a:extLst>
              <a:ext uri="{FF2B5EF4-FFF2-40B4-BE49-F238E27FC236}">
                <a16:creationId xmlns:a16="http://schemas.microsoft.com/office/drawing/2014/main" id="{AEA2FA29-0A7E-25E4-49FD-D57D0D4F702D}"/>
              </a:ext>
            </a:extLst>
          </p:cNvPr>
          <p:cNvPicPr>
            <a:picLocks noChangeAspect="1"/>
          </p:cNvPicPr>
          <p:nvPr/>
        </p:nvPicPr>
        <p:blipFill>
          <a:blip r:embed="rId5"/>
          <a:stretch>
            <a:fillRect/>
          </a:stretch>
        </p:blipFill>
        <p:spPr>
          <a:xfrm>
            <a:off x="6902567" y="4574857"/>
            <a:ext cx="2241433" cy="1425893"/>
          </a:xfrm>
          <a:prstGeom prst="rect">
            <a:avLst/>
          </a:prstGeom>
        </p:spPr>
      </p:pic>
    </p:spTree>
    <p:extLst>
      <p:ext uri="{BB962C8B-B14F-4D97-AF65-F5344CB8AC3E}">
        <p14:creationId xmlns:p14="http://schemas.microsoft.com/office/powerpoint/2010/main" val="327724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E949F7-AABA-F01B-78B7-CF844F7E9AA1}"/>
              </a:ext>
            </a:extLst>
          </p:cNvPr>
          <p:cNvSpPr>
            <a:spLocks noGrp="1"/>
          </p:cNvSpPr>
          <p:nvPr>
            <p:ph type="title"/>
          </p:nvPr>
        </p:nvSpPr>
        <p:spPr>
          <a:xfrm>
            <a:off x="628650" y="332656"/>
            <a:ext cx="7886700" cy="865502"/>
          </a:xfrm>
        </p:spPr>
        <p:txBody>
          <a:bodyPr>
            <a:noAutofit/>
          </a:bodyPr>
          <a:lstStyle/>
          <a:p>
            <a:pPr algn="ctr"/>
            <a:r>
              <a:rPr lang="en-GB" sz="2400" dirty="0"/>
              <a:t>Our intended screening approach – percentile thresholds of readiness and of risk</a:t>
            </a:r>
          </a:p>
        </p:txBody>
      </p:sp>
      <p:sp>
        <p:nvSpPr>
          <p:cNvPr id="11" name="Text Placeholder 10">
            <a:extLst>
              <a:ext uri="{FF2B5EF4-FFF2-40B4-BE49-F238E27FC236}">
                <a16:creationId xmlns:a16="http://schemas.microsoft.com/office/drawing/2014/main" id="{005882D9-BDC8-9070-953A-1489A0CD1842}"/>
              </a:ext>
            </a:extLst>
          </p:cNvPr>
          <p:cNvSpPr>
            <a:spLocks noGrp="1"/>
          </p:cNvSpPr>
          <p:nvPr>
            <p:ph type="body" sz="quarter" idx="3"/>
          </p:nvPr>
        </p:nvSpPr>
        <p:spPr>
          <a:xfrm>
            <a:off x="4629150" y="2118122"/>
            <a:ext cx="3887391" cy="268014"/>
          </a:xfrm>
        </p:spPr>
        <p:txBody>
          <a:bodyPr>
            <a:normAutofit fontScale="55000" lnSpcReduction="20000"/>
          </a:bodyPr>
          <a:lstStyle/>
          <a:p>
            <a:r>
              <a:rPr lang="en-GB" dirty="0"/>
              <a:t>Grade 1</a:t>
            </a:r>
          </a:p>
        </p:txBody>
      </p:sp>
      <p:pic>
        <p:nvPicPr>
          <p:cNvPr id="3" name="Picture 2">
            <a:extLst>
              <a:ext uri="{FF2B5EF4-FFF2-40B4-BE49-F238E27FC236}">
                <a16:creationId xmlns:a16="http://schemas.microsoft.com/office/drawing/2014/main" id="{5E843BC8-75A0-1548-27A9-C43875F99DBE}"/>
              </a:ext>
            </a:extLst>
          </p:cNvPr>
          <p:cNvPicPr>
            <a:picLocks noChangeAspect="1"/>
          </p:cNvPicPr>
          <p:nvPr/>
        </p:nvPicPr>
        <p:blipFill>
          <a:blip r:embed="rId3"/>
          <a:stretch>
            <a:fillRect/>
          </a:stretch>
        </p:blipFill>
        <p:spPr>
          <a:xfrm>
            <a:off x="1691680" y="1484784"/>
            <a:ext cx="5328592" cy="4507519"/>
          </a:xfrm>
          <a:prstGeom prst="rect">
            <a:avLst/>
          </a:prstGeom>
        </p:spPr>
      </p:pic>
    </p:spTree>
    <p:extLst>
      <p:ext uri="{BB962C8B-B14F-4D97-AF65-F5344CB8AC3E}">
        <p14:creationId xmlns:p14="http://schemas.microsoft.com/office/powerpoint/2010/main" val="318574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31098-E167-D1E2-0C52-92C24558DB67}"/>
              </a:ext>
            </a:extLst>
          </p:cNvPr>
          <p:cNvPicPr>
            <a:picLocks noChangeAspect="1"/>
          </p:cNvPicPr>
          <p:nvPr/>
        </p:nvPicPr>
        <p:blipFill>
          <a:blip r:embed="rId3"/>
          <a:stretch>
            <a:fillRect/>
          </a:stretch>
        </p:blipFill>
        <p:spPr>
          <a:xfrm>
            <a:off x="181950" y="5064128"/>
            <a:ext cx="3047235" cy="621593"/>
          </a:xfrm>
          <a:prstGeom prst="rect">
            <a:avLst/>
          </a:prstGeom>
        </p:spPr>
      </p:pic>
      <p:pic>
        <p:nvPicPr>
          <p:cNvPr id="5" name="Picture 4">
            <a:extLst>
              <a:ext uri="{FF2B5EF4-FFF2-40B4-BE49-F238E27FC236}">
                <a16:creationId xmlns:a16="http://schemas.microsoft.com/office/drawing/2014/main" id="{073D6000-214B-EEA8-3E46-B7E5BD75E69A}"/>
              </a:ext>
            </a:extLst>
          </p:cNvPr>
          <p:cNvPicPr>
            <a:picLocks noChangeAspect="1"/>
          </p:cNvPicPr>
          <p:nvPr/>
        </p:nvPicPr>
        <p:blipFill>
          <a:blip r:embed="rId4"/>
          <a:stretch>
            <a:fillRect/>
          </a:stretch>
        </p:blipFill>
        <p:spPr>
          <a:xfrm>
            <a:off x="136405" y="5921808"/>
            <a:ext cx="1403590" cy="678751"/>
          </a:xfrm>
          <a:prstGeom prst="rect">
            <a:avLst/>
          </a:prstGeom>
        </p:spPr>
      </p:pic>
      <p:pic>
        <p:nvPicPr>
          <p:cNvPr id="7" name="Picture 6">
            <a:extLst>
              <a:ext uri="{FF2B5EF4-FFF2-40B4-BE49-F238E27FC236}">
                <a16:creationId xmlns:a16="http://schemas.microsoft.com/office/drawing/2014/main" id="{3E17F080-7C5D-FCC7-8549-83EFD6812385}"/>
              </a:ext>
            </a:extLst>
          </p:cNvPr>
          <p:cNvPicPr>
            <a:picLocks noChangeAspect="1"/>
          </p:cNvPicPr>
          <p:nvPr/>
        </p:nvPicPr>
        <p:blipFill>
          <a:blip r:embed="rId5"/>
          <a:stretch>
            <a:fillRect/>
          </a:stretch>
        </p:blipFill>
        <p:spPr>
          <a:xfrm>
            <a:off x="5328662" y="5831804"/>
            <a:ext cx="790932" cy="849375"/>
          </a:xfrm>
          <a:prstGeom prst="rect">
            <a:avLst/>
          </a:prstGeom>
        </p:spPr>
      </p:pic>
      <p:pic>
        <p:nvPicPr>
          <p:cNvPr id="8" name="Picture 7">
            <a:extLst>
              <a:ext uri="{FF2B5EF4-FFF2-40B4-BE49-F238E27FC236}">
                <a16:creationId xmlns:a16="http://schemas.microsoft.com/office/drawing/2014/main" id="{82FE3A10-3186-CAE9-EAA5-5660F1478A6C}"/>
              </a:ext>
            </a:extLst>
          </p:cNvPr>
          <p:cNvPicPr>
            <a:picLocks noChangeAspect="1"/>
          </p:cNvPicPr>
          <p:nvPr/>
        </p:nvPicPr>
        <p:blipFill>
          <a:blip r:embed="rId6"/>
          <a:stretch>
            <a:fillRect/>
          </a:stretch>
        </p:blipFill>
        <p:spPr>
          <a:xfrm>
            <a:off x="254064" y="2755554"/>
            <a:ext cx="1709381" cy="621593"/>
          </a:xfrm>
          <a:prstGeom prst="rect">
            <a:avLst/>
          </a:prstGeom>
        </p:spPr>
      </p:pic>
      <p:pic>
        <p:nvPicPr>
          <p:cNvPr id="9" name="Picture 8" descr="D:\PEVŠ admin\Logo\pevs_fps_logo_sk_300dpi.jpg">
            <a:extLst>
              <a:ext uri="{FF2B5EF4-FFF2-40B4-BE49-F238E27FC236}">
                <a16:creationId xmlns:a16="http://schemas.microsoft.com/office/drawing/2014/main" id="{89E0A590-ED0A-F1C5-2C8F-2DF3E55A2F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2816" y="4974287"/>
            <a:ext cx="2101653" cy="71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fhs.cuni.cz/FHS-1-version1-afoto.jpg">
            <a:extLst>
              <a:ext uri="{FF2B5EF4-FFF2-40B4-BE49-F238E27FC236}">
                <a16:creationId xmlns:a16="http://schemas.microsoft.com/office/drawing/2014/main" id="{67BB3CEF-8DA2-464F-DE31-3B83E26DBB4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852"/>
          <a:stretch>
            <a:fillRect/>
          </a:stretch>
        </p:blipFill>
        <p:spPr bwMode="auto">
          <a:xfrm>
            <a:off x="5520462" y="5073205"/>
            <a:ext cx="2101653" cy="5135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3862903-97A5-B14A-549A-17EF5DA8B47C}"/>
              </a:ext>
            </a:extLst>
          </p:cNvPr>
          <p:cNvPicPr>
            <a:picLocks noChangeAspect="1" noChangeArrowheads="1"/>
          </p:cNvPicPr>
          <p:nvPr/>
        </p:nvPicPr>
        <p:blipFill>
          <a:blip r:embed="rId9" cstate="print"/>
          <a:srcRect/>
          <a:stretch>
            <a:fillRect/>
          </a:stretch>
        </p:blipFill>
        <p:spPr bwMode="auto">
          <a:xfrm>
            <a:off x="7099529" y="5815106"/>
            <a:ext cx="1248398" cy="700379"/>
          </a:xfrm>
          <a:prstGeom prst="rect">
            <a:avLst/>
          </a:prstGeom>
          <a:noFill/>
          <a:ln w="9525">
            <a:noFill/>
            <a:miter lim="800000"/>
            <a:headEnd/>
            <a:tailEnd/>
          </a:ln>
        </p:spPr>
      </p:pic>
      <p:pic>
        <p:nvPicPr>
          <p:cNvPr id="13" name="Obrázek 3">
            <a:extLst>
              <a:ext uri="{FF2B5EF4-FFF2-40B4-BE49-F238E27FC236}">
                <a16:creationId xmlns:a16="http://schemas.microsoft.com/office/drawing/2014/main" id="{4D15E524-05EE-08A1-D103-BF30AD288361}"/>
              </a:ext>
            </a:extLst>
          </p:cNvPr>
          <p:cNvPicPr>
            <a:picLocks noChangeAspect="1"/>
          </p:cNvPicPr>
          <p:nvPr/>
        </p:nvPicPr>
        <p:blipFill>
          <a:blip r:embed="rId10"/>
          <a:stretch>
            <a:fillRect/>
          </a:stretch>
        </p:blipFill>
        <p:spPr>
          <a:xfrm>
            <a:off x="7996662" y="864369"/>
            <a:ext cx="1079127" cy="1079127"/>
          </a:xfrm>
          <a:prstGeom prst="rect">
            <a:avLst/>
          </a:prstGeom>
        </p:spPr>
      </p:pic>
      <p:pic>
        <p:nvPicPr>
          <p:cNvPr id="14" name="Picture 13">
            <a:extLst>
              <a:ext uri="{FF2B5EF4-FFF2-40B4-BE49-F238E27FC236}">
                <a16:creationId xmlns:a16="http://schemas.microsoft.com/office/drawing/2014/main" id="{83352940-DD01-DC0E-3F55-6E1A354FF3DC}"/>
              </a:ext>
            </a:extLst>
          </p:cNvPr>
          <p:cNvPicPr>
            <a:picLocks noChangeAspect="1"/>
          </p:cNvPicPr>
          <p:nvPr/>
        </p:nvPicPr>
        <p:blipFill>
          <a:blip r:embed="rId11"/>
          <a:stretch>
            <a:fillRect/>
          </a:stretch>
        </p:blipFill>
        <p:spPr>
          <a:xfrm>
            <a:off x="0" y="849628"/>
            <a:ext cx="1624650" cy="1614774"/>
          </a:xfrm>
          <a:prstGeom prst="rect">
            <a:avLst/>
          </a:prstGeom>
        </p:spPr>
      </p:pic>
      <p:pic>
        <p:nvPicPr>
          <p:cNvPr id="2" name="Picture 1">
            <a:extLst>
              <a:ext uri="{FF2B5EF4-FFF2-40B4-BE49-F238E27FC236}">
                <a16:creationId xmlns:a16="http://schemas.microsoft.com/office/drawing/2014/main" id="{D620A41F-B90E-28F4-8B44-01CAFD6A2F12}"/>
              </a:ext>
            </a:extLst>
          </p:cNvPr>
          <p:cNvPicPr>
            <a:picLocks noChangeAspect="1"/>
          </p:cNvPicPr>
          <p:nvPr/>
        </p:nvPicPr>
        <p:blipFill>
          <a:blip r:embed="rId12"/>
          <a:srcRect r="600" b="2"/>
          <a:stretch/>
        </p:blipFill>
        <p:spPr>
          <a:xfrm>
            <a:off x="2172486" y="1712363"/>
            <a:ext cx="3551642" cy="2840549"/>
          </a:xfrm>
          <a:prstGeom prst="rect">
            <a:avLst/>
          </a:prstGeom>
          <a:noFill/>
        </p:spPr>
      </p:pic>
      <p:sp>
        <p:nvSpPr>
          <p:cNvPr id="6" name="Rectangle: Rounded Corners 5">
            <a:extLst>
              <a:ext uri="{FF2B5EF4-FFF2-40B4-BE49-F238E27FC236}">
                <a16:creationId xmlns:a16="http://schemas.microsoft.com/office/drawing/2014/main" id="{0A6C7B48-3887-0543-1DEC-A8F6BF310E9F}"/>
              </a:ext>
            </a:extLst>
          </p:cNvPr>
          <p:cNvSpPr/>
          <p:nvPr/>
        </p:nvSpPr>
        <p:spPr>
          <a:xfrm>
            <a:off x="2167618" y="1058532"/>
            <a:ext cx="4420961" cy="463957"/>
          </a:xfrm>
          <a:prstGeom prst="round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r>
              <a:rPr lang="en-GB" sz="2475" b="1" dirty="0">
                <a:solidFill>
                  <a:srgbClr val="FFC000"/>
                </a:solidFill>
                <a:effectLst>
                  <a:outerShdw blurRad="38100" dist="38100" dir="2700000" algn="tl">
                    <a:srgbClr val="000000">
                      <a:alpha val="43137"/>
                    </a:srgbClr>
                  </a:outerShdw>
                </a:effectLst>
                <a:latin typeface="Helvetica Neue Medium"/>
                <a:ea typeface="Helvetica Neue Medium"/>
                <a:cs typeface="Helvetica Neue Medium"/>
                <a:sym typeface="Helvetica Neue Medium"/>
              </a:rPr>
              <a:t>The MABEL Group @ 2026</a:t>
            </a:r>
          </a:p>
        </p:txBody>
      </p:sp>
      <p:pic>
        <p:nvPicPr>
          <p:cNvPr id="16" name="Picture 15">
            <a:extLst>
              <a:ext uri="{FF2B5EF4-FFF2-40B4-BE49-F238E27FC236}">
                <a16:creationId xmlns:a16="http://schemas.microsoft.com/office/drawing/2014/main" id="{7688FE9C-3B34-F9FF-5C37-8CD9FE1865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60740" y="6001888"/>
            <a:ext cx="1540792" cy="513597"/>
          </a:xfrm>
          <a:prstGeom prst="rect">
            <a:avLst/>
          </a:prstGeom>
        </p:spPr>
      </p:pic>
      <p:pic>
        <p:nvPicPr>
          <p:cNvPr id="18" name="Picture 17">
            <a:extLst>
              <a:ext uri="{FF2B5EF4-FFF2-40B4-BE49-F238E27FC236}">
                <a16:creationId xmlns:a16="http://schemas.microsoft.com/office/drawing/2014/main" id="{835D16DB-151E-3B8B-D858-07253DE32A04}"/>
              </a:ext>
            </a:extLst>
          </p:cNvPr>
          <p:cNvPicPr>
            <a:picLocks noChangeAspect="1"/>
          </p:cNvPicPr>
          <p:nvPr/>
        </p:nvPicPr>
        <p:blipFill>
          <a:blip r:embed="rId14"/>
          <a:stretch>
            <a:fillRect/>
          </a:stretch>
        </p:blipFill>
        <p:spPr>
          <a:xfrm>
            <a:off x="5850020" y="1712363"/>
            <a:ext cx="981807" cy="1132549"/>
          </a:xfrm>
          <a:prstGeom prst="rect">
            <a:avLst/>
          </a:prstGeom>
        </p:spPr>
      </p:pic>
      <p:pic>
        <p:nvPicPr>
          <p:cNvPr id="20" name="Picture 19">
            <a:extLst>
              <a:ext uri="{FF2B5EF4-FFF2-40B4-BE49-F238E27FC236}">
                <a16:creationId xmlns:a16="http://schemas.microsoft.com/office/drawing/2014/main" id="{9768CE51-661B-BDBC-3288-9785D8DF9B04}"/>
              </a:ext>
            </a:extLst>
          </p:cNvPr>
          <p:cNvPicPr>
            <a:picLocks noChangeAspect="1"/>
          </p:cNvPicPr>
          <p:nvPr/>
        </p:nvPicPr>
        <p:blipFill>
          <a:blip r:embed="rId15"/>
          <a:stretch>
            <a:fillRect/>
          </a:stretch>
        </p:blipFill>
        <p:spPr>
          <a:xfrm>
            <a:off x="5907426" y="3977180"/>
            <a:ext cx="967640" cy="1024560"/>
          </a:xfrm>
          <a:prstGeom prst="rect">
            <a:avLst/>
          </a:prstGeom>
        </p:spPr>
      </p:pic>
      <p:pic>
        <p:nvPicPr>
          <p:cNvPr id="22" name="Picture 21">
            <a:extLst>
              <a:ext uri="{FF2B5EF4-FFF2-40B4-BE49-F238E27FC236}">
                <a16:creationId xmlns:a16="http://schemas.microsoft.com/office/drawing/2014/main" id="{19B0966C-3AA1-10A8-0F82-6733831A3D79}"/>
              </a:ext>
            </a:extLst>
          </p:cNvPr>
          <p:cNvPicPr>
            <a:picLocks noChangeAspect="1"/>
          </p:cNvPicPr>
          <p:nvPr/>
        </p:nvPicPr>
        <p:blipFill>
          <a:blip r:embed="rId16"/>
          <a:stretch>
            <a:fillRect/>
          </a:stretch>
        </p:blipFill>
        <p:spPr>
          <a:xfrm>
            <a:off x="5864648" y="2921437"/>
            <a:ext cx="995379" cy="984278"/>
          </a:xfrm>
          <a:prstGeom prst="rect">
            <a:avLst/>
          </a:prstGeom>
        </p:spPr>
      </p:pic>
      <p:sp>
        <p:nvSpPr>
          <p:cNvPr id="23" name="TextBox 22">
            <a:extLst>
              <a:ext uri="{FF2B5EF4-FFF2-40B4-BE49-F238E27FC236}">
                <a16:creationId xmlns:a16="http://schemas.microsoft.com/office/drawing/2014/main" id="{39B7FB88-3592-EB0C-74DE-B2445D412D7B}"/>
              </a:ext>
            </a:extLst>
          </p:cNvPr>
          <p:cNvSpPr txBox="1"/>
          <p:nvPr/>
        </p:nvSpPr>
        <p:spPr>
          <a:xfrm>
            <a:off x="611560" y="196268"/>
            <a:ext cx="7200800" cy="369332"/>
          </a:xfrm>
          <a:prstGeom prst="rect">
            <a:avLst/>
          </a:prstGeom>
          <a:noFill/>
        </p:spPr>
        <p:txBody>
          <a:bodyPr wrap="square" rtlCol="0">
            <a:spAutoFit/>
          </a:bodyPr>
          <a:lstStyle/>
          <a:p>
            <a:pPr algn="ctr"/>
            <a:r>
              <a:rPr lang="en-GB" dirty="0"/>
              <a:t>Acknowledgement of contributing colleagues</a:t>
            </a:r>
          </a:p>
        </p:txBody>
      </p:sp>
      <p:pic>
        <p:nvPicPr>
          <p:cNvPr id="27" name="Picture 26">
            <a:extLst>
              <a:ext uri="{FF2B5EF4-FFF2-40B4-BE49-F238E27FC236}">
                <a16:creationId xmlns:a16="http://schemas.microsoft.com/office/drawing/2014/main" id="{2CD1C4A0-8651-C3E9-C962-62E8092A4707}"/>
              </a:ext>
            </a:extLst>
          </p:cNvPr>
          <p:cNvPicPr>
            <a:picLocks noChangeAspect="1"/>
          </p:cNvPicPr>
          <p:nvPr/>
        </p:nvPicPr>
        <p:blipFill>
          <a:blip r:embed="rId17"/>
          <a:stretch>
            <a:fillRect/>
          </a:stretch>
        </p:blipFill>
        <p:spPr>
          <a:xfrm>
            <a:off x="7043167" y="3098425"/>
            <a:ext cx="992078" cy="463957"/>
          </a:xfrm>
          <a:prstGeom prst="rect">
            <a:avLst/>
          </a:prstGeom>
        </p:spPr>
      </p:pic>
      <p:pic>
        <p:nvPicPr>
          <p:cNvPr id="29" name="Picture 28">
            <a:extLst>
              <a:ext uri="{FF2B5EF4-FFF2-40B4-BE49-F238E27FC236}">
                <a16:creationId xmlns:a16="http://schemas.microsoft.com/office/drawing/2014/main" id="{6E12CDAA-3B63-0E03-8923-30D5A62A3328}"/>
              </a:ext>
            </a:extLst>
          </p:cNvPr>
          <p:cNvPicPr>
            <a:picLocks noChangeAspect="1"/>
          </p:cNvPicPr>
          <p:nvPr/>
        </p:nvPicPr>
        <p:blipFill>
          <a:blip r:embed="rId18"/>
          <a:stretch>
            <a:fillRect/>
          </a:stretch>
        </p:blipFill>
        <p:spPr>
          <a:xfrm>
            <a:off x="7043167" y="4254996"/>
            <a:ext cx="1140237" cy="468929"/>
          </a:xfrm>
          <a:prstGeom prst="rect">
            <a:avLst/>
          </a:prstGeom>
        </p:spPr>
      </p:pic>
      <p:pic>
        <p:nvPicPr>
          <p:cNvPr id="31" name="Picture 30">
            <a:extLst>
              <a:ext uri="{FF2B5EF4-FFF2-40B4-BE49-F238E27FC236}">
                <a16:creationId xmlns:a16="http://schemas.microsoft.com/office/drawing/2014/main" id="{CAD09450-3AC6-EFAC-2FFA-E76155416F88}"/>
              </a:ext>
            </a:extLst>
          </p:cNvPr>
          <p:cNvPicPr>
            <a:picLocks noChangeAspect="1"/>
          </p:cNvPicPr>
          <p:nvPr/>
        </p:nvPicPr>
        <p:blipFill>
          <a:blip r:embed="rId19"/>
          <a:stretch>
            <a:fillRect/>
          </a:stretch>
        </p:blipFill>
        <p:spPr>
          <a:xfrm>
            <a:off x="6929334" y="1968993"/>
            <a:ext cx="883026" cy="786561"/>
          </a:xfrm>
          <a:prstGeom prst="rect">
            <a:avLst/>
          </a:prstGeom>
        </p:spPr>
      </p:pic>
    </p:spTree>
    <p:extLst>
      <p:ext uri="{BB962C8B-B14F-4D97-AF65-F5344CB8AC3E}">
        <p14:creationId xmlns:p14="http://schemas.microsoft.com/office/powerpoint/2010/main" val="130480243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4FB6-F028-B0A2-2802-8F95D4FD75C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D06624A-7DAC-000D-ED84-06FEE8DE7C3F}"/>
              </a:ext>
            </a:extLst>
          </p:cNvPr>
          <p:cNvGraphicFramePr>
            <a:graphicFrameLocks noGrp="1"/>
          </p:cNvGraphicFramePr>
          <p:nvPr>
            <p:extLst>
              <p:ext uri="{D42A27DB-BD31-4B8C-83A1-F6EECF244321}">
                <p14:modId xmlns:p14="http://schemas.microsoft.com/office/powerpoint/2010/main" val="586730064"/>
              </p:ext>
            </p:extLst>
          </p:nvPr>
        </p:nvGraphicFramePr>
        <p:xfrm>
          <a:off x="311367" y="2028810"/>
          <a:ext cx="8521265" cy="2486024"/>
        </p:xfrm>
        <a:graphic>
          <a:graphicData uri="http://schemas.openxmlformats.org/drawingml/2006/table">
            <a:tbl>
              <a:tblPr>
                <a:tableStyleId>{5C22544A-7EE6-4342-B048-85BDC9FD1C3A}</a:tableStyleId>
              </a:tblPr>
              <a:tblGrid>
                <a:gridCol w="1571217">
                  <a:extLst>
                    <a:ext uri="{9D8B030D-6E8A-4147-A177-3AD203B41FA5}">
                      <a16:colId xmlns:a16="http://schemas.microsoft.com/office/drawing/2014/main" val="1041443756"/>
                    </a:ext>
                  </a:extLst>
                </a:gridCol>
                <a:gridCol w="992864">
                  <a:extLst>
                    <a:ext uri="{9D8B030D-6E8A-4147-A177-3AD203B41FA5}">
                      <a16:colId xmlns:a16="http://schemas.microsoft.com/office/drawing/2014/main" val="2916275158"/>
                    </a:ext>
                  </a:extLst>
                </a:gridCol>
                <a:gridCol w="992864">
                  <a:extLst>
                    <a:ext uri="{9D8B030D-6E8A-4147-A177-3AD203B41FA5}">
                      <a16:colId xmlns:a16="http://schemas.microsoft.com/office/drawing/2014/main" val="3715997969"/>
                    </a:ext>
                  </a:extLst>
                </a:gridCol>
                <a:gridCol w="992864">
                  <a:extLst>
                    <a:ext uri="{9D8B030D-6E8A-4147-A177-3AD203B41FA5}">
                      <a16:colId xmlns:a16="http://schemas.microsoft.com/office/drawing/2014/main" val="3685210235"/>
                    </a:ext>
                  </a:extLst>
                </a:gridCol>
                <a:gridCol w="992864">
                  <a:extLst>
                    <a:ext uri="{9D8B030D-6E8A-4147-A177-3AD203B41FA5}">
                      <a16:colId xmlns:a16="http://schemas.microsoft.com/office/drawing/2014/main" val="1242557060"/>
                    </a:ext>
                  </a:extLst>
                </a:gridCol>
                <a:gridCol w="992864">
                  <a:extLst>
                    <a:ext uri="{9D8B030D-6E8A-4147-A177-3AD203B41FA5}">
                      <a16:colId xmlns:a16="http://schemas.microsoft.com/office/drawing/2014/main" val="4103975392"/>
                    </a:ext>
                  </a:extLst>
                </a:gridCol>
                <a:gridCol w="992864">
                  <a:extLst>
                    <a:ext uri="{9D8B030D-6E8A-4147-A177-3AD203B41FA5}">
                      <a16:colId xmlns:a16="http://schemas.microsoft.com/office/drawing/2014/main" val="207540917"/>
                    </a:ext>
                  </a:extLst>
                </a:gridCol>
                <a:gridCol w="992864">
                  <a:extLst>
                    <a:ext uri="{9D8B030D-6E8A-4147-A177-3AD203B41FA5}">
                      <a16:colId xmlns:a16="http://schemas.microsoft.com/office/drawing/2014/main" val="3987543228"/>
                    </a:ext>
                  </a:extLst>
                </a:gridCol>
              </a:tblGrid>
              <a:tr h="256224">
                <a:tc gridSpan="8">
                  <a:txBody>
                    <a:bodyPr/>
                    <a:lstStyle/>
                    <a:p>
                      <a:pPr algn="ctr" fontAlgn="t">
                        <a:buNone/>
                      </a:pPr>
                      <a:r>
                        <a:rPr lang="en-GB" sz="1400" b="0" i="0" u="none" strike="noStrike" dirty="0">
                          <a:solidFill>
                            <a:srgbClr val="333399"/>
                          </a:solidFill>
                          <a:effectLst/>
                          <a:latin typeface="Arial" panose="020B0604020202020204" pitchFamily="34" charset="0"/>
                        </a:rPr>
                        <a:t>RAN Pictures -  Percentile Ranks</a:t>
                      </a:r>
                    </a:p>
                  </a:txBody>
                  <a:tcPr marL="0" marR="0" marT="0" marB="0">
                    <a:lnB w="12700" cap="flat" cmpd="sng" algn="ctr">
                      <a:solidFill>
                        <a:schemeClr val="tx1"/>
                      </a:solidFill>
                      <a:prstDash val="solid"/>
                      <a:round/>
                      <a:headEnd type="none" w="med" len="med"/>
                      <a:tailEnd type="none" w="med" len="med"/>
                    </a:lnB>
                    <a:noFill/>
                  </a:tcPr>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extLst>
                  <a:ext uri="{0D108BD9-81ED-4DB2-BD59-A6C34878D82A}">
                    <a16:rowId xmlns:a16="http://schemas.microsoft.com/office/drawing/2014/main" val="1389597124"/>
                  </a:ext>
                </a:extLst>
              </a:tr>
              <a:tr h="375998">
                <a:tc>
                  <a:txBody>
                    <a:bodyPr/>
                    <a:lstStyle/>
                    <a:p>
                      <a:pPr algn="ctr" fontAlgn="t">
                        <a:buNone/>
                      </a:pPr>
                      <a:r>
                        <a:rPr lang="en-GB" sz="1400" b="1" i="0" u="none" strike="noStrike" dirty="0">
                          <a:solidFill>
                            <a:srgbClr val="333399"/>
                          </a:solidFill>
                          <a:effectLst/>
                          <a:latin typeface="Aptos" panose="020B0004020202020204" pitchFamily="34" charset="0"/>
                        </a:rPr>
                        <a:t>RAN Time</a:t>
                      </a:r>
                      <a:endParaRPr lang="en-GB" sz="1400" b="0" i="0" u="none" strike="noStrike" dirty="0">
                        <a:solidFill>
                          <a:srgbClr val="333399"/>
                        </a:solidFill>
                        <a:effectLst/>
                        <a:latin typeface="Aptos" panose="020B000402020202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95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90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75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50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25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10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881136"/>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Reception</a:t>
                      </a:r>
                      <a:endParaRPr lang="en-GB" sz="1400" b="0" i="0" u="none" strike="noStrike" dirty="0">
                        <a:solidFill>
                          <a:schemeClr val="tx1"/>
                        </a:solidFill>
                        <a:effectLst/>
                        <a:latin typeface="Aptos" panose="020B0004020202020204" pitchFamily="34" charset="0"/>
                      </a:endParaRP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36</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43</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53</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67</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75</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116</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12814869"/>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Year 1</a:t>
                      </a:r>
                      <a:endParaRPr lang="en-GB" sz="1400" b="0" i="0" u="none" strike="noStrike" dirty="0">
                        <a:solidFill>
                          <a:schemeClr val="tx1"/>
                        </a:solidFill>
                        <a:effectLst/>
                        <a:latin typeface="Aptos" panose="020B000402020202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34</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36</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42</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50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65</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78</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91</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1559490"/>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41</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44</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49</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60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71</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89</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101</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4962905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34</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37</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41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47</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57</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69</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77</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9737431"/>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35</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38</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46</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55</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62</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71</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90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457059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34</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36</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39</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45</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52</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ln>
                            <a:solidFill>
                              <a:srgbClr val="FF0000"/>
                            </a:solidFill>
                          </a:ln>
                          <a:solidFill>
                            <a:schemeClr val="tx1"/>
                          </a:solidFill>
                          <a:effectLst/>
                          <a:latin typeface="Aptos" panose="020B0004020202020204" pitchFamily="34" charset="0"/>
                        </a:rPr>
                        <a:t>61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72</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135319"/>
                  </a:ext>
                </a:extLst>
              </a:tr>
            </a:tbl>
          </a:graphicData>
        </a:graphic>
      </p:graphicFrame>
      <p:cxnSp>
        <p:nvCxnSpPr>
          <p:cNvPr id="4" name="Straight Arrow Connector 3">
            <a:extLst>
              <a:ext uri="{FF2B5EF4-FFF2-40B4-BE49-F238E27FC236}">
                <a16:creationId xmlns:a16="http://schemas.microsoft.com/office/drawing/2014/main" id="{F039C9DB-6523-C5BF-E234-BEBED10AC8BE}"/>
              </a:ext>
            </a:extLst>
          </p:cNvPr>
          <p:cNvCxnSpPr>
            <a:cxnSpLocks/>
          </p:cNvCxnSpPr>
          <p:nvPr/>
        </p:nvCxnSpPr>
        <p:spPr>
          <a:xfrm>
            <a:off x="4953354" y="2851619"/>
            <a:ext cx="554750" cy="199337"/>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E5527E96-8279-D284-99B4-0F32E0A4FC96}"/>
              </a:ext>
            </a:extLst>
          </p:cNvPr>
          <p:cNvCxnSpPr>
            <a:cxnSpLocks/>
          </p:cNvCxnSpPr>
          <p:nvPr/>
        </p:nvCxnSpPr>
        <p:spPr>
          <a:xfrm>
            <a:off x="4953354" y="3463364"/>
            <a:ext cx="554750" cy="17890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56B24596-7F07-E761-C7D6-E6D463464F7C}"/>
              </a:ext>
            </a:extLst>
          </p:cNvPr>
          <p:cNvCxnSpPr>
            <a:cxnSpLocks/>
          </p:cNvCxnSpPr>
          <p:nvPr/>
        </p:nvCxnSpPr>
        <p:spPr>
          <a:xfrm>
            <a:off x="4953354" y="4041231"/>
            <a:ext cx="554750" cy="181756"/>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CBFFD64B-FE24-85F4-24C6-1AB901BFB30D}"/>
              </a:ext>
            </a:extLst>
          </p:cNvPr>
          <p:cNvSpPr/>
          <p:nvPr/>
        </p:nvSpPr>
        <p:spPr>
          <a:xfrm>
            <a:off x="5508105" y="2901014"/>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8" name="Oval 7">
            <a:extLst>
              <a:ext uri="{FF2B5EF4-FFF2-40B4-BE49-F238E27FC236}">
                <a16:creationId xmlns:a16="http://schemas.microsoft.com/office/drawing/2014/main" id="{2C79DFBA-ABAC-AAE3-E6E4-8499F8223F84}"/>
              </a:ext>
            </a:extLst>
          </p:cNvPr>
          <p:cNvSpPr/>
          <p:nvPr/>
        </p:nvSpPr>
        <p:spPr>
          <a:xfrm>
            <a:off x="5508105" y="3502965"/>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9" name="Oval 8">
            <a:extLst>
              <a:ext uri="{FF2B5EF4-FFF2-40B4-BE49-F238E27FC236}">
                <a16:creationId xmlns:a16="http://schemas.microsoft.com/office/drawing/2014/main" id="{FF1A1E8D-F621-6F43-17AC-CF0D9D16551C}"/>
              </a:ext>
            </a:extLst>
          </p:cNvPr>
          <p:cNvSpPr/>
          <p:nvPr/>
        </p:nvSpPr>
        <p:spPr>
          <a:xfrm>
            <a:off x="5508104" y="4149080"/>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1" name="TextBox 10">
            <a:extLst>
              <a:ext uri="{FF2B5EF4-FFF2-40B4-BE49-F238E27FC236}">
                <a16:creationId xmlns:a16="http://schemas.microsoft.com/office/drawing/2014/main" id="{3D700409-D32E-DD26-8794-8738E5271FCF}"/>
              </a:ext>
            </a:extLst>
          </p:cNvPr>
          <p:cNvSpPr txBox="1"/>
          <p:nvPr/>
        </p:nvSpPr>
        <p:spPr>
          <a:xfrm>
            <a:off x="899592" y="669578"/>
            <a:ext cx="7704856" cy="707886"/>
          </a:xfrm>
          <a:prstGeom prst="rect">
            <a:avLst/>
          </a:prstGeom>
          <a:noFill/>
        </p:spPr>
        <p:txBody>
          <a:bodyPr wrap="square">
            <a:spAutoFit/>
          </a:bodyPr>
          <a:lstStyle/>
          <a:p>
            <a:pPr algn="ctr"/>
            <a:r>
              <a:rPr lang="en-GB" sz="2000" b="1" dirty="0">
                <a:effectLst>
                  <a:outerShdw blurRad="38100" dist="38100" dir="2700000" algn="tl">
                    <a:srgbClr val="000000">
                      <a:alpha val="43137"/>
                    </a:srgbClr>
                  </a:outerShdw>
                </a:effectLst>
              </a:rPr>
              <a:t>Example Percentile Ranks and Example Cut-offs for Rapid Automatised Naming</a:t>
            </a:r>
            <a:endParaRPr lang="en-GB"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749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32F007-BF96-3359-6D51-AE5FBA5437CA}"/>
              </a:ext>
            </a:extLst>
          </p:cNvPr>
          <p:cNvSpPr>
            <a:spLocks noGrp="1"/>
          </p:cNvSpPr>
          <p:nvPr>
            <p:ph type="title"/>
          </p:nvPr>
        </p:nvSpPr>
        <p:spPr/>
        <p:txBody>
          <a:bodyPr/>
          <a:lstStyle/>
          <a:p>
            <a:pPr algn="ctr"/>
            <a:r>
              <a:rPr lang="en-GB" sz="2800" b="1" dirty="0"/>
              <a:t>Summary of patterns by language</a:t>
            </a:r>
          </a:p>
        </p:txBody>
      </p:sp>
      <p:sp>
        <p:nvSpPr>
          <p:cNvPr id="4" name="Content Placeholder 3">
            <a:extLst>
              <a:ext uri="{FF2B5EF4-FFF2-40B4-BE49-F238E27FC236}">
                <a16:creationId xmlns:a16="http://schemas.microsoft.com/office/drawing/2014/main" id="{4AD01295-1A8B-EDA1-A069-B6C63D477071}"/>
              </a:ext>
            </a:extLst>
          </p:cNvPr>
          <p:cNvSpPr>
            <a:spLocks noGrp="1"/>
          </p:cNvSpPr>
          <p:nvPr>
            <p:ph idx="1"/>
          </p:nvPr>
        </p:nvSpPr>
        <p:spPr>
          <a:xfrm>
            <a:off x="251520" y="1600199"/>
            <a:ext cx="8424936" cy="4258599"/>
          </a:xfrm>
        </p:spPr>
        <p:txBody>
          <a:bodyPr/>
          <a:lstStyle/>
          <a:p>
            <a:r>
              <a:rPr lang="en-GB" dirty="0"/>
              <a:t>Results of the pilot are encouraging to date.</a:t>
            </a:r>
          </a:p>
          <a:p>
            <a:r>
              <a:rPr lang="en-GB" dirty="0"/>
              <a:t>All groups made significant gains in all skill between Kindergarten and Grade 1.</a:t>
            </a:r>
          </a:p>
          <a:p>
            <a:r>
              <a:rPr lang="en-GB" dirty="0"/>
              <a:t>No floor effects, except as expected on reading in K.</a:t>
            </a:r>
          </a:p>
          <a:p>
            <a:r>
              <a:rPr lang="en-GB" dirty="0"/>
              <a:t>Reliabilities to date from English, Welsh and Slovak are good to excellent (</a:t>
            </a:r>
            <a:r>
              <a:rPr lang="en-GB" dirty="0">
                <a:sym typeface="Symbol" panose="05050102010706020507" pitchFamily="18" charset="2"/>
              </a:rPr>
              <a:t> .80  to .96)</a:t>
            </a:r>
            <a:endParaRPr lang="en-GB" dirty="0"/>
          </a:p>
          <a:p>
            <a:r>
              <a:rPr lang="en-GB" dirty="0"/>
              <a:t>On reading measure, a reassuring pattern of results, consistent with previous data (ELDEL) using more extensive test materials. </a:t>
            </a:r>
          </a:p>
        </p:txBody>
      </p:sp>
    </p:spTree>
    <p:extLst>
      <p:ext uri="{BB962C8B-B14F-4D97-AF65-F5344CB8AC3E}">
        <p14:creationId xmlns:p14="http://schemas.microsoft.com/office/powerpoint/2010/main" val="119438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2C79-D040-1B76-2ED8-66B482F8BC7B}"/>
              </a:ext>
            </a:extLst>
          </p:cNvPr>
          <p:cNvSpPr>
            <a:spLocks noGrp="1"/>
          </p:cNvSpPr>
          <p:nvPr>
            <p:ph type="title"/>
          </p:nvPr>
        </p:nvSpPr>
        <p:spPr>
          <a:xfrm>
            <a:off x="1009442" y="116632"/>
            <a:ext cx="7125113" cy="882571"/>
          </a:xfrm>
        </p:spPr>
        <p:txBody>
          <a:bodyPr/>
          <a:lstStyle/>
          <a:p>
            <a:pPr algn="ctr"/>
            <a:r>
              <a:rPr lang="en-GB" sz="2800" dirty="0"/>
              <a:t>Continuities between MABEL and Mini MABEL</a:t>
            </a:r>
          </a:p>
        </p:txBody>
      </p:sp>
      <p:sp>
        <p:nvSpPr>
          <p:cNvPr id="3" name="Content Placeholder 2">
            <a:extLst>
              <a:ext uri="{FF2B5EF4-FFF2-40B4-BE49-F238E27FC236}">
                <a16:creationId xmlns:a16="http://schemas.microsoft.com/office/drawing/2014/main" id="{1E9D5705-9F9C-EB0A-7F74-C6F0A24E8057}"/>
              </a:ext>
            </a:extLst>
          </p:cNvPr>
          <p:cNvSpPr>
            <a:spLocks noGrp="1"/>
          </p:cNvSpPr>
          <p:nvPr>
            <p:ph idx="1"/>
          </p:nvPr>
        </p:nvSpPr>
        <p:spPr>
          <a:xfrm>
            <a:off x="539552" y="1268761"/>
            <a:ext cx="7595003" cy="4590038"/>
          </a:xfrm>
        </p:spPr>
        <p:txBody>
          <a:bodyPr>
            <a:normAutofit lnSpcReduction="10000"/>
          </a:bodyPr>
          <a:lstStyle/>
          <a:p>
            <a:r>
              <a:rPr lang="en-GB" dirty="0"/>
              <a:t>Currently:</a:t>
            </a:r>
          </a:p>
          <a:p>
            <a:pPr lvl="1"/>
            <a:r>
              <a:rPr lang="en-GB" dirty="0"/>
              <a:t>MABEL battery now available in nine languages</a:t>
            </a:r>
          </a:p>
          <a:p>
            <a:pPr lvl="1"/>
            <a:r>
              <a:rPr lang="en-GB" dirty="0"/>
              <a:t>Has near 3,000 users from 35 countries, with positive feedback of functional experiences</a:t>
            </a:r>
          </a:p>
          <a:p>
            <a:pPr lvl="1"/>
            <a:r>
              <a:rPr lang="en-GB" dirty="0"/>
              <a:t>Users seek also shorter assessments for quick/early screening – hence, Mini MABEL.</a:t>
            </a:r>
          </a:p>
          <a:p>
            <a:r>
              <a:rPr lang="en-GB" dirty="0"/>
              <a:t>For the near future:</a:t>
            </a:r>
          </a:p>
          <a:p>
            <a:pPr lvl="1"/>
            <a:r>
              <a:rPr lang="en-GB" dirty="0"/>
              <a:t>Mini MABEL materials complete, data collected in six languages</a:t>
            </a:r>
          </a:p>
          <a:p>
            <a:pPr lvl="1"/>
            <a:r>
              <a:rPr lang="en-GB" dirty="0"/>
              <a:t>Complete validation studies and then normative data sets</a:t>
            </a:r>
          </a:p>
          <a:p>
            <a:pPr lvl="1"/>
            <a:r>
              <a:rPr lang="en-GB" dirty="0"/>
              <a:t>Eventually discriminant function analyses to test the validity of our classification approach.</a:t>
            </a:r>
          </a:p>
          <a:p>
            <a:r>
              <a:rPr lang="en-GB" dirty="0"/>
              <a:t>To date, these two batteries seem to be well streamlined, and early indications are that the screener will be most beneficial as an aggregated across all languages tool. </a:t>
            </a:r>
          </a:p>
        </p:txBody>
      </p:sp>
    </p:spTree>
    <p:extLst>
      <p:ext uri="{BB962C8B-B14F-4D97-AF65-F5344CB8AC3E}">
        <p14:creationId xmlns:p14="http://schemas.microsoft.com/office/powerpoint/2010/main" val="2463111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EC3A-21BA-6111-8FCC-BD25904FF059}"/>
              </a:ext>
            </a:extLst>
          </p:cNvPr>
          <p:cNvSpPr>
            <a:spLocks noGrp="1"/>
          </p:cNvSpPr>
          <p:nvPr>
            <p:ph type="title"/>
          </p:nvPr>
        </p:nvSpPr>
        <p:spPr>
          <a:xfrm>
            <a:off x="1013411" y="1744176"/>
            <a:ext cx="7117178" cy="1079127"/>
          </a:xfrm>
        </p:spPr>
        <p:txBody>
          <a:bodyPr/>
          <a:lstStyle/>
          <a:p>
            <a:pPr algn="ctr"/>
            <a:r>
              <a:rPr lang="en-GB" b="1" dirty="0" err="1">
                <a:effectLst>
                  <a:outerShdw blurRad="38100" dist="38100" dir="2700000" algn="tl">
                    <a:srgbClr val="000000">
                      <a:alpha val="43137"/>
                    </a:srgbClr>
                  </a:outerShdw>
                </a:effectLst>
              </a:rPr>
              <a:t>Obrigada</a:t>
            </a:r>
            <a:r>
              <a:rPr lang="en-GB" b="1" dirty="0">
                <a:effectLst>
                  <a:outerShdw blurRad="38100" dist="38100" dir="2700000" algn="tl">
                    <a:srgbClr val="000000">
                      <a:alpha val="43137"/>
                    </a:srgbClr>
                  </a:outerShdw>
                </a:effectLst>
              </a:rPr>
              <a:t> pela </a:t>
            </a:r>
            <a:r>
              <a:rPr lang="en-GB" b="1" dirty="0" err="1">
                <a:effectLst>
                  <a:outerShdw blurRad="38100" dist="38100" dir="2700000" algn="tl">
                    <a:srgbClr val="000000">
                      <a:alpha val="43137"/>
                    </a:srgbClr>
                  </a:outerShdw>
                </a:effectLst>
              </a:rPr>
              <a:t>vossa</a:t>
            </a:r>
            <a:r>
              <a:rPr lang="en-GB" b="1" dirty="0">
                <a:effectLst>
                  <a:outerShdw blurRad="38100" dist="38100" dir="2700000" algn="tl">
                    <a:srgbClr val="000000">
                      <a:alpha val="43137"/>
                    </a:srgbClr>
                  </a:outerShdw>
                </a:effectLst>
              </a:rPr>
              <a:t> </a:t>
            </a:r>
            <a:r>
              <a:rPr lang="en-GB" b="1" dirty="0" err="1">
                <a:effectLst>
                  <a:outerShdw blurRad="38100" dist="38100" dir="2700000" algn="tl">
                    <a:srgbClr val="000000">
                      <a:alpha val="43137"/>
                    </a:srgbClr>
                  </a:outerShdw>
                </a:effectLst>
              </a:rPr>
              <a:t>atenção</a:t>
            </a:r>
            <a:br>
              <a:rPr lang="en-GB" b="1" dirty="0">
                <a:effectLst>
                  <a:outerShdw blurRad="38100" dist="38100" dir="2700000" algn="tl">
                    <a:srgbClr val="000000">
                      <a:alpha val="43137"/>
                    </a:srgbClr>
                  </a:outerShdw>
                </a:effectLst>
              </a:rPr>
            </a:br>
            <a:endParaRPr lang="en-GB"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927256E6-E29F-DF93-CDA0-AD9FDF4FE6CA}"/>
              </a:ext>
            </a:extLst>
          </p:cNvPr>
          <p:cNvPicPr>
            <a:picLocks noChangeAspect="1"/>
          </p:cNvPicPr>
          <p:nvPr/>
        </p:nvPicPr>
        <p:blipFill>
          <a:blip r:embed="rId3"/>
          <a:srcRect t="4968" r="1" b="4969"/>
          <a:stretch/>
        </p:blipFill>
        <p:spPr>
          <a:xfrm>
            <a:off x="2275387" y="3212224"/>
            <a:ext cx="4564104" cy="2733550"/>
          </a:xfrm>
          <a:prstGeom prst="rect">
            <a:avLst/>
          </a:prstGeom>
          <a:noFill/>
        </p:spPr>
      </p:pic>
      <p:pic>
        <p:nvPicPr>
          <p:cNvPr id="5" name="Picture 4">
            <a:extLst>
              <a:ext uri="{FF2B5EF4-FFF2-40B4-BE49-F238E27FC236}">
                <a16:creationId xmlns:a16="http://schemas.microsoft.com/office/drawing/2014/main" id="{EF64054A-68FA-43CD-DC9E-25EFE2CE2EF7}"/>
              </a:ext>
            </a:extLst>
          </p:cNvPr>
          <p:cNvPicPr>
            <a:picLocks noChangeAspect="1"/>
          </p:cNvPicPr>
          <p:nvPr/>
        </p:nvPicPr>
        <p:blipFill>
          <a:blip r:embed="rId4"/>
          <a:stretch>
            <a:fillRect/>
          </a:stretch>
        </p:blipFill>
        <p:spPr>
          <a:xfrm>
            <a:off x="56979" y="6151688"/>
            <a:ext cx="3047235" cy="621593"/>
          </a:xfrm>
          <a:prstGeom prst="rect">
            <a:avLst/>
          </a:prstGeom>
        </p:spPr>
      </p:pic>
      <p:pic>
        <p:nvPicPr>
          <p:cNvPr id="6" name="Picture 5">
            <a:extLst>
              <a:ext uri="{FF2B5EF4-FFF2-40B4-BE49-F238E27FC236}">
                <a16:creationId xmlns:a16="http://schemas.microsoft.com/office/drawing/2014/main" id="{88BB55B5-8454-7B18-B976-ED39879444D2}"/>
              </a:ext>
            </a:extLst>
          </p:cNvPr>
          <p:cNvPicPr>
            <a:picLocks noChangeAspect="1"/>
          </p:cNvPicPr>
          <p:nvPr/>
        </p:nvPicPr>
        <p:blipFill>
          <a:blip r:embed="rId5"/>
          <a:stretch>
            <a:fillRect/>
          </a:stretch>
        </p:blipFill>
        <p:spPr>
          <a:xfrm>
            <a:off x="3740825" y="6180825"/>
            <a:ext cx="1403590" cy="678751"/>
          </a:xfrm>
          <a:prstGeom prst="rect">
            <a:avLst/>
          </a:prstGeom>
        </p:spPr>
      </p:pic>
      <p:pic>
        <p:nvPicPr>
          <p:cNvPr id="7" name="Picture 6">
            <a:extLst>
              <a:ext uri="{FF2B5EF4-FFF2-40B4-BE49-F238E27FC236}">
                <a16:creationId xmlns:a16="http://schemas.microsoft.com/office/drawing/2014/main" id="{21547755-B018-E57A-ABA4-9EFE1A78E39F}"/>
              </a:ext>
            </a:extLst>
          </p:cNvPr>
          <p:cNvPicPr>
            <a:picLocks noChangeAspect="1"/>
          </p:cNvPicPr>
          <p:nvPr/>
        </p:nvPicPr>
        <p:blipFill>
          <a:blip r:embed="rId6"/>
          <a:stretch>
            <a:fillRect/>
          </a:stretch>
        </p:blipFill>
        <p:spPr>
          <a:xfrm>
            <a:off x="8271671" y="5945774"/>
            <a:ext cx="790932" cy="849375"/>
          </a:xfrm>
          <a:prstGeom prst="rect">
            <a:avLst/>
          </a:prstGeom>
        </p:spPr>
      </p:pic>
      <p:pic>
        <p:nvPicPr>
          <p:cNvPr id="8" name="Picture 7">
            <a:extLst>
              <a:ext uri="{FF2B5EF4-FFF2-40B4-BE49-F238E27FC236}">
                <a16:creationId xmlns:a16="http://schemas.microsoft.com/office/drawing/2014/main" id="{2BD349BF-421E-1FA7-E338-EEAB84C55B44}"/>
              </a:ext>
            </a:extLst>
          </p:cNvPr>
          <p:cNvPicPr>
            <a:picLocks noChangeAspect="1"/>
          </p:cNvPicPr>
          <p:nvPr/>
        </p:nvPicPr>
        <p:blipFill>
          <a:blip r:embed="rId7"/>
          <a:stretch>
            <a:fillRect/>
          </a:stretch>
        </p:blipFill>
        <p:spPr>
          <a:xfrm>
            <a:off x="263947" y="4444183"/>
            <a:ext cx="1709381" cy="621593"/>
          </a:xfrm>
          <a:prstGeom prst="rect">
            <a:avLst/>
          </a:prstGeom>
        </p:spPr>
      </p:pic>
      <p:pic>
        <p:nvPicPr>
          <p:cNvPr id="9" name="Picture 8" descr="D:\PEVŠ admin\Logo\pevs_fps_logo_sk_300dpi.jpg">
            <a:extLst>
              <a:ext uri="{FF2B5EF4-FFF2-40B4-BE49-F238E27FC236}">
                <a16:creationId xmlns:a16="http://schemas.microsoft.com/office/drawing/2014/main" id="{0D04BF80-4F6C-3D76-1EA9-08A7EAC9A5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734" y="3504382"/>
            <a:ext cx="2101653" cy="71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fhs.cuni.cz/FHS-1-version1-afoto.jpg">
            <a:extLst>
              <a:ext uri="{FF2B5EF4-FFF2-40B4-BE49-F238E27FC236}">
                <a16:creationId xmlns:a16="http://schemas.microsoft.com/office/drawing/2014/main" id="{3AB6B1AE-6F8A-14CC-3C47-03537E251D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3351" y="3405851"/>
            <a:ext cx="2164232" cy="4203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6BB28A7-9316-5196-A8DB-EFB4B006AB3A}"/>
              </a:ext>
            </a:extLst>
          </p:cNvPr>
          <p:cNvPicPr>
            <a:picLocks noChangeAspect="1" noChangeArrowheads="1"/>
          </p:cNvPicPr>
          <p:nvPr/>
        </p:nvPicPr>
        <p:blipFill>
          <a:blip r:embed="rId10" cstate="print"/>
          <a:srcRect/>
          <a:stretch>
            <a:fillRect/>
          </a:stretch>
        </p:blipFill>
        <p:spPr bwMode="auto">
          <a:xfrm>
            <a:off x="7153160" y="4330291"/>
            <a:ext cx="1513977" cy="849375"/>
          </a:xfrm>
          <a:prstGeom prst="rect">
            <a:avLst/>
          </a:prstGeom>
          <a:noFill/>
          <a:ln w="9525">
            <a:noFill/>
            <a:miter lim="800000"/>
            <a:headEnd/>
            <a:tailEnd/>
          </a:ln>
        </p:spPr>
      </p:pic>
      <p:pic>
        <p:nvPicPr>
          <p:cNvPr id="12" name="Obrázek 3">
            <a:extLst>
              <a:ext uri="{FF2B5EF4-FFF2-40B4-BE49-F238E27FC236}">
                <a16:creationId xmlns:a16="http://schemas.microsoft.com/office/drawing/2014/main" id="{4F9602B8-2197-8F3E-5E82-14A9590B4EEB}"/>
              </a:ext>
            </a:extLst>
          </p:cNvPr>
          <p:cNvPicPr>
            <a:picLocks noChangeAspect="1"/>
          </p:cNvPicPr>
          <p:nvPr/>
        </p:nvPicPr>
        <p:blipFill>
          <a:blip r:embed="rId11"/>
          <a:stretch>
            <a:fillRect/>
          </a:stretch>
        </p:blipFill>
        <p:spPr>
          <a:xfrm>
            <a:off x="7983476" y="2260016"/>
            <a:ext cx="1079127" cy="1079127"/>
          </a:xfrm>
          <a:prstGeom prst="rect">
            <a:avLst/>
          </a:prstGeom>
        </p:spPr>
      </p:pic>
      <p:pic>
        <p:nvPicPr>
          <p:cNvPr id="13" name="Picture 12">
            <a:extLst>
              <a:ext uri="{FF2B5EF4-FFF2-40B4-BE49-F238E27FC236}">
                <a16:creationId xmlns:a16="http://schemas.microsoft.com/office/drawing/2014/main" id="{9186E278-C595-9A68-D08A-8B7F4DCA5839}"/>
              </a:ext>
            </a:extLst>
          </p:cNvPr>
          <p:cNvPicPr>
            <a:picLocks noChangeAspect="1"/>
          </p:cNvPicPr>
          <p:nvPr/>
        </p:nvPicPr>
        <p:blipFill>
          <a:blip r:embed="rId12"/>
          <a:stretch>
            <a:fillRect/>
          </a:stretch>
        </p:blipFill>
        <p:spPr>
          <a:xfrm>
            <a:off x="-34147" y="34949"/>
            <a:ext cx="1624650" cy="1614774"/>
          </a:xfrm>
          <a:prstGeom prst="rect">
            <a:avLst/>
          </a:prstGeom>
        </p:spPr>
      </p:pic>
      <p:pic>
        <p:nvPicPr>
          <p:cNvPr id="14" name="Picture 13">
            <a:extLst>
              <a:ext uri="{FF2B5EF4-FFF2-40B4-BE49-F238E27FC236}">
                <a16:creationId xmlns:a16="http://schemas.microsoft.com/office/drawing/2014/main" id="{FA09D97D-01AC-B9EB-6BB3-90F3E8F131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8184" y="6259684"/>
            <a:ext cx="1540792" cy="513597"/>
          </a:xfrm>
          <a:prstGeom prst="rect">
            <a:avLst/>
          </a:prstGeom>
        </p:spPr>
      </p:pic>
      <p:pic>
        <p:nvPicPr>
          <p:cNvPr id="3" name="Picture 2">
            <a:extLst>
              <a:ext uri="{FF2B5EF4-FFF2-40B4-BE49-F238E27FC236}">
                <a16:creationId xmlns:a16="http://schemas.microsoft.com/office/drawing/2014/main" id="{BB9F3083-6D8D-0D40-43BA-7BA8955DD2C7}"/>
              </a:ext>
            </a:extLst>
          </p:cNvPr>
          <p:cNvPicPr>
            <a:picLocks noChangeAspect="1"/>
          </p:cNvPicPr>
          <p:nvPr/>
        </p:nvPicPr>
        <p:blipFill>
          <a:blip r:embed="rId14"/>
          <a:stretch>
            <a:fillRect/>
          </a:stretch>
        </p:blipFill>
        <p:spPr>
          <a:xfrm>
            <a:off x="6708901" y="23765"/>
            <a:ext cx="2402494" cy="1485360"/>
          </a:xfrm>
          <a:prstGeom prst="rect">
            <a:avLst/>
          </a:prstGeom>
        </p:spPr>
      </p:pic>
    </p:spTree>
    <p:extLst>
      <p:ext uri="{BB962C8B-B14F-4D97-AF65-F5344CB8AC3E}">
        <p14:creationId xmlns:p14="http://schemas.microsoft.com/office/powerpoint/2010/main" val="2755257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A17475-BCD4-5144-D2CE-A6962CC920CA}"/>
              </a:ext>
            </a:extLst>
          </p:cNvPr>
          <p:cNvSpPr>
            <a:spLocks noGrp="1"/>
          </p:cNvSpPr>
          <p:nvPr>
            <p:ph type="title"/>
          </p:nvPr>
        </p:nvSpPr>
        <p:spPr>
          <a:xfrm>
            <a:off x="620768" y="913534"/>
            <a:ext cx="7886700" cy="1003297"/>
          </a:xfrm>
        </p:spPr>
        <p:txBody>
          <a:bodyPr/>
          <a:lstStyle/>
          <a:p>
            <a:pPr algn="ctr"/>
            <a:r>
              <a:rPr lang="en-GB" sz="2800" b="1" dirty="0"/>
              <a:t>Example Percentile Ranks and Example Cut-offs for Letter Naming</a:t>
            </a:r>
          </a:p>
        </p:txBody>
      </p:sp>
      <p:graphicFrame>
        <p:nvGraphicFramePr>
          <p:cNvPr id="15" name="Table 14">
            <a:extLst>
              <a:ext uri="{FF2B5EF4-FFF2-40B4-BE49-F238E27FC236}">
                <a16:creationId xmlns:a16="http://schemas.microsoft.com/office/drawing/2014/main" id="{ACA6CFD6-90F8-E18E-F583-2DF025352591}"/>
              </a:ext>
            </a:extLst>
          </p:cNvPr>
          <p:cNvGraphicFramePr>
            <a:graphicFrameLocks noGrp="1"/>
          </p:cNvGraphicFramePr>
          <p:nvPr>
            <p:extLst>
              <p:ext uri="{D42A27DB-BD31-4B8C-83A1-F6EECF244321}">
                <p14:modId xmlns:p14="http://schemas.microsoft.com/office/powerpoint/2010/main" val="1832029523"/>
              </p:ext>
            </p:extLst>
          </p:nvPr>
        </p:nvGraphicFramePr>
        <p:xfrm>
          <a:off x="303486" y="2622058"/>
          <a:ext cx="8521265" cy="2528529"/>
        </p:xfrm>
        <a:graphic>
          <a:graphicData uri="http://schemas.openxmlformats.org/drawingml/2006/table">
            <a:tbl>
              <a:tblPr>
                <a:tableStyleId>{5C22544A-7EE6-4342-B048-85BDC9FD1C3A}</a:tableStyleId>
              </a:tblPr>
              <a:tblGrid>
                <a:gridCol w="1571217">
                  <a:extLst>
                    <a:ext uri="{9D8B030D-6E8A-4147-A177-3AD203B41FA5}">
                      <a16:colId xmlns:a16="http://schemas.microsoft.com/office/drawing/2014/main" val="1041443756"/>
                    </a:ext>
                  </a:extLst>
                </a:gridCol>
                <a:gridCol w="992864">
                  <a:extLst>
                    <a:ext uri="{9D8B030D-6E8A-4147-A177-3AD203B41FA5}">
                      <a16:colId xmlns:a16="http://schemas.microsoft.com/office/drawing/2014/main" val="2916275158"/>
                    </a:ext>
                  </a:extLst>
                </a:gridCol>
                <a:gridCol w="992864">
                  <a:extLst>
                    <a:ext uri="{9D8B030D-6E8A-4147-A177-3AD203B41FA5}">
                      <a16:colId xmlns:a16="http://schemas.microsoft.com/office/drawing/2014/main" val="3715997969"/>
                    </a:ext>
                  </a:extLst>
                </a:gridCol>
                <a:gridCol w="992864">
                  <a:extLst>
                    <a:ext uri="{9D8B030D-6E8A-4147-A177-3AD203B41FA5}">
                      <a16:colId xmlns:a16="http://schemas.microsoft.com/office/drawing/2014/main" val="3685210235"/>
                    </a:ext>
                  </a:extLst>
                </a:gridCol>
                <a:gridCol w="992864">
                  <a:extLst>
                    <a:ext uri="{9D8B030D-6E8A-4147-A177-3AD203B41FA5}">
                      <a16:colId xmlns:a16="http://schemas.microsoft.com/office/drawing/2014/main" val="1242557060"/>
                    </a:ext>
                  </a:extLst>
                </a:gridCol>
                <a:gridCol w="992864">
                  <a:extLst>
                    <a:ext uri="{9D8B030D-6E8A-4147-A177-3AD203B41FA5}">
                      <a16:colId xmlns:a16="http://schemas.microsoft.com/office/drawing/2014/main" val="4103975392"/>
                    </a:ext>
                  </a:extLst>
                </a:gridCol>
                <a:gridCol w="992864">
                  <a:extLst>
                    <a:ext uri="{9D8B030D-6E8A-4147-A177-3AD203B41FA5}">
                      <a16:colId xmlns:a16="http://schemas.microsoft.com/office/drawing/2014/main" val="207540917"/>
                    </a:ext>
                  </a:extLst>
                </a:gridCol>
                <a:gridCol w="992864">
                  <a:extLst>
                    <a:ext uri="{9D8B030D-6E8A-4147-A177-3AD203B41FA5}">
                      <a16:colId xmlns:a16="http://schemas.microsoft.com/office/drawing/2014/main" val="3987543228"/>
                    </a:ext>
                  </a:extLst>
                </a:gridCol>
              </a:tblGrid>
              <a:tr h="308967">
                <a:tc gridSpan="8">
                  <a:txBody>
                    <a:bodyPr/>
                    <a:lstStyle/>
                    <a:p>
                      <a:pPr algn="ctr" fontAlgn="t">
                        <a:buNone/>
                      </a:pPr>
                      <a:r>
                        <a:rPr lang="en-GB" sz="1400" b="0" i="0" u="none" strike="noStrike" dirty="0">
                          <a:solidFill>
                            <a:srgbClr val="333399"/>
                          </a:solidFill>
                          <a:effectLst/>
                          <a:latin typeface="Arial" panose="020B0604020202020204" pitchFamily="34" charset="0"/>
                        </a:rPr>
                        <a:t>Percentile Ranks</a:t>
                      </a:r>
                    </a:p>
                  </a:txBody>
                  <a:tcPr marL="0" marR="0" marT="0" marB="0">
                    <a:lnB w="12700" cap="flat" cmpd="sng" algn="ctr">
                      <a:solidFill>
                        <a:schemeClr val="tx1"/>
                      </a:solidFill>
                      <a:prstDash val="solid"/>
                      <a:round/>
                      <a:headEnd type="none" w="med" len="med"/>
                      <a:tailEnd type="none" w="med" len="med"/>
                    </a:lnB>
                  </a:tcPr>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extLst>
                  <a:ext uri="{0D108BD9-81ED-4DB2-BD59-A6C34878D82A}">
                    <a16:rowId xmlns:a16="http://schemas.microsoft.com/office/drawing/2014/main" val="1389597124"/>
                  </a:ext>
                </a:extLst>
              </a:tr>
              <a:tr h="365760">
                <a:tc>
                  <a:txBody>
                    <a:bodyPr/>
                    <a:lstStyle/>
                    <a:p>
                      <a:pPr algn="ctr" fontAlgn="t">
                        <a:buNone/>
                      </a:pPr>
                      <a:r>
                        <a:rPr lang="en-GB" sz="1200" b="1" i="0" u="none" strike="noStrike" dirty="0">
                          <a:solidFill>
                            <a:srgbClr val="333399"/>
                          </a:solidFill>
                          <a:effectLst/>
                          <a:latin typeface="Arial" panose="020B0604020202020204" pitchFamily="34" charset="0"/>
                        </a:rPr>
                        <a:t>Letter Knowledge Acc</a:t>
                      </a:r>
                      <a:r>
                        <a:rPr lang="en-GB" sz="1200" b="0" i="0" u="none" strike="noStrike" dirty="0">
                          <a:solidFill>
                            <a:srgbClr val="333399"/>
                          </a:solidFill>
                          <a:effectLst/>
                          <a:latin typeface="Arial" panose="020B0604020202020204" pitchFamily="34" charset="0"/>
                        </a:rPr>
                        <a:t>.</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rgbClr val="993300"/>
                          </a:solidFill>
                          <a:effectLst/>
                          <a:latin typeface="Arial" panose="020B0604020202020204" pitchFamily="34" charset="0"/>
                        </a:rPr>
                        <a:t>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rgbClr val="993300"/>
                          </a:solidFill>
                          <a:effectLst/>
                          <a:latin typeface="Arial" panose="020B0604020202020204" pitchFamily="34" charset="0"/>
                        </a:rPr>
                        <a:t>10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rgbClr val="993300"/>
                          </a:solidFill>
                          <a:effectLst/>
                          <a:latin typeface="Arial" panose="020B0604020202020204" pitchFamily="34" charset="0"/>
                        </a:rPr>
                        <a:t>25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rgbClr val="993300"/>
                          </a:solidFill>
                          <a:effectLst/>
                          <a:latin typeface="Arial" panose="020B0604020202020204" pitchFamily="34" charset="0"/>
                        </a:rPr>
                        <a:t>50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rgbClr val="993300"/>
                          </a:solidFill>
                          <a:effectLst/>
                          <a:latin typeface="Arial" panose="020B0604020202020204" pitchFamily="34" charset="0"/>
                        </a:rPr>
                        <a:t>75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rgbClr val="993300"/>
                          </a:solidFill>
                          <a:effectLst/>
                          <a:latin typeface="Arial" panose="020B0604020202020204" pitchFamily="34" charset="0"/>
                        </a:rPr>
                        <a:t>90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rgbClr val="993300"/>
                          </a:solidFill>
                          <a:effectLst/>
                          <a:latin typeface="Arial" panose="020B0604020202020204" pitchFamily="34" charset="0"/>
                        </a:rPr>
                        <a:t>95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7881136"/>
                  </a:ext>
                </a:extLst>
              </a:tr>
              <a:tr h="308967">
                <a:tc>
                  <a:txBody>
                    <a:bodyPr/>
                    <a:lstStyle/>
                    <a:p>
                      <a:pPr algn="l" fontAlgn="t">
                        <a:buNone/>
                      </a:pPr>
                      <a:r>
                        <a:rPr lang="en-GB" sz="1200" u="none" strike="noStrike" dirty="0">
                          <a:effectLst/>
                        </a:rPr>
                        <a:t>ENG Reception</a:t>
                      </a:r>
                      <a:endParaRPr lang="en-GB" sz="1200" b="0" i="0" u="none" strike="noStrike" dirty="0">
                        <a:solidFill>
                          <a:srgbClr val="333399"/>
                        </a:solidFill>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u="none" strike="noStrike" dirty="0">
                          <a:effectLst/>
                        </a:rPr>
                        <a:t>1.20</a:t>
                      </a:r>
                      <a:endParaRPr lang="en-GB" sz="1400" b="0" i="0" u="none" strike="noStrike" dirty="0">
                        <a:solidFill>
                          <a:srgbClr val="993300"/>
                        </a:solidFill>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u="none" strike="noStrike">
                          <a:effectLst/>
                        </a:rPr>
                        <a:t>4.20</a:t>
                      </a:r>
                      <a:endParaRPr lang="en-GB" sz="1400" b="0" i="0" u="none" strike="noStrike">
                        <a:solidFill>
                          <a:srgbClr val="993300"/>
                        </a:solidFill>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u="none" strike="noStrike">
                          <a:effectLst/>
                        </a:rPr>
                        <a:t>7.00</a:t>
                      </a:r>
                      <a:endParaRPr lang="en-GB" sz="1400" b="0" i="0" u="none" strike="noStrike">
                        <a:solidFill>
                          <a:srgbClr val="993300"/>
                        </a:solidFill>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u="none" strike="noStrike" dirty="0">
                          <a:effectLst/>
                        </a:rPr>
                        <a:t>11.00</a:t>
                      </a:r>
                      <a:endParaRPr lang="en-GB" sz="1400" b="0" i="0" u="none" strike="noStrike" dirty="0">
                        <a:solidFill>
                          <a:srgbClr val="993300"/>
                        </a:solidFill>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1" u="none" strike="noStrike" dirty="0">
                          <a:solidFill>
                            <a:srgbClr val="FF0000"/>
                          </a:solidFill>
                          <a:effectLst/>
                        </a:rPr>
                        <a:t>12.00</a:t>
                      </a:r>
                      <a:endParaRPr lang="en-GB" sz="1400" b="1" i="0" u="none" strike="noStrike" dirty="0">
                        <a:solidFill>
                          <a:srgbClr val="FF0000"/>
                        </a:solidFill>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u="none" strike="noStrike">
                          <a:effectLst/>
                        </a:rPr>
                        <a:t>12.00</a:t>
                      </a:r>
                      <a:endParaRPr lang="en-GB" sz="1400" b="0" i="0" u="none" strike="noStrike">
                        <a:solidFill>
                          <a:srgbClr val="993300"/>
                        </a:solidFill>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u="none" strike="noStrike" dirty="0">
                          <a:effectLst/>
                        </a:rPr>
                        <a:t>12.00</a:t>
                      </a:r>
                      <a:endParaRPr lang="en-GB" sz="1400" b="0" i="0" u="none" strike="noStrike" dirty="0">
                        <a:solidFill>
                          <a:srgbClr val="993300"/>
                        </a:solidFill>
                        <a:effectLst/>
                        <a:latin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12814869"/>
                  </a:ext>
                </a:extLst>
              </a:tr>
              <a:tr h="308967">
                <a:tc>
                  <a:txBody>
                    <a:bodyPr/>
                    <a:lstStyle/>
                    <a:p>
                      <a:pPr algn="l" fontAlgn="t">
                        <a:buNone/>
                      </a:pPr>
                      <a:r>
                        <a:rPr lang="en-GB" sz="1200" u="none" strike="noStrike" dirty="0">
                          <a:effectLst/>
                        </a:rPr>
                        <a:t>ENG  Year 1</a:t>
                      </a:r>
                      <a:endParaRPr lang="en-GB" sz="1200" b="0" i="0" u="none" strike="noStrike" dirty="0">
                        <a:solidFill>
                          <a:srgbClr val="333399"/>
                        </a:solidFill>
                        <a:effectLst/>
                        <a:latin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u="none" strike="noStrike">
                          <a:effectLst/>
                        </a:rPr>
                        <a:t>5.40</a:t>
                      </a:r>
                      <a:endParaRPr lang="en-GB" sz="1400" b="0" i="0" u="none" strike="noStrike">
                        <a:solidFill>
                          <a:srgbClr val="993300"/>
                        </a:solidFill>
                        <a:effectLst/>
                        <a:latin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1" u="none" strike="noStrike" dirty="0">
                          <a:solidFill>
                            <a:srgbClr val="FF0000"/>
                          </a:solidFill>
                          <a:effectLst/>
                        </a:rPr>
                        <a:t>6.60</a:t>
                      </a:r>
                      <a:endParaRPr lang="en-GB" sz="1400" b="1" i="0" u="none" strike="noStrike" dirty="0">
                        <a:solidFill>
                          <a:srgbClr val="FF0000"/>
                        </a:solidFill>
                        <a:effectLst/>
                        <a:latin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u="none" strike="noStrike" dirty="0">
                          <a:effectLst/>
                        </a:rPr>
                        <a:t>10.00</a:t>
                      </a:r>
                      <a:endParaRPr lang="en-GB" sz="1400" b="0" i="0" u="none" strike="noStrike" dirty="0">
                        <a:solidFill>
                          <a:srgbClr val="993300"/>
                        </a:solidFill>
                        <a:effectLst/>
                        <a:latin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u="none" strike="noStrike" dirty="0">
                          <a:effectLst/>
                        </a:rPr>
                        <a:t>11.00</a:t>
                      </a:r>
                      <a:endParaRPr lang="en-GB" sz="1400" b="0" i="0" u="none" strike="noStrike" dirty="0">
                        <a:solidFill>
                          <a:srgbClr val="993300"/>
                        </a:solidFill>
                        <a:effectLst/>
                        <a:latin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u="none" strike="noStrike" dirty="0">
                          <a:effectLst/>
                        </a:rPr>
                        <a:t>12.00</a:t>
                      </a:r>
                      <a:endParaRPr lang="en-GB" sz="1400" b="0" i="0" u="none" strike="noStrike" dirty="0">
                        <a:solidFill>
                          <a:srgbClr val="993300"/>
                        </a:solidFill>
                        <a:effectLst/>
                        <a:latin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u="none" strike="noStrike" dirty="0">
                          <a:effectLst/>
                        </a:rPr>
                        <a:t>12.00</a:t>
                      </a:r>
                      <a:endParaRPr lang="en-GB" sz="1400" b="0" i="0" u="none" strike="noStrike" dirty="0">
                        <a:solidFill>
                          <a:srgbClr val="993300"/>
                        </a:solidFill>
                        <a:effectLst/>
                        <a:latin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u="none" strike="noStrike" dirty="0">
                          <a:effectLst/>
                        </a:rPr>
                        <a:t>12.00</a:t>
                      </a:r>
                      <a:endParaRPr lang="en-GB" sz="1400" b="0" i="0" u="none" strike="noStrike" dirty="0">
                        <a:solidFill>
                          <a:srgbClr val="993300"/>
                        </a:solidFill>
                        <a:effectLst/>
                        <a:latin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1559490"/>
                  </a:ext>
                </a:extLst>
              </a:tr>
              <a:tr h="308967">
                <a:tc>
                  <a:txBody>
                    <a:bodyPr/>
                    <a:lstStyle/>
                    <a:p>
                      <a:pPr algn="l" fontAlgn="t">
                        <a:buNone/>
                      </a:pPr>
                      <a:r>
                        <a:rPr lang="en-GB" sz="1200" b="0" i="0" u="none" strike="noStrike" dirty="0">
                          <a:solidFill>
                            <a:srgbClr val="333399"/>
                          </a:solidFill>
                          <a:effectLst/>
                          <a:latin typeface="Arial" panose="020B0604020202020204" pitchFamily="34" charset="0"/>
                        </a:rPr>
                        <a:t>ES Kindergarten</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dirty="0">
                          <a:solidFill>
                            <a:schemeClr val="tx1"/>
                          </a:solidFill>
                          <a:effectLst/>
                          <a:latin typeface="Aptos" panose="020B0004020202020204" pitchFamily="34" charset="0"/>
                        </a:rPr>
                        <a:t>4.00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5.00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7.00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9.00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1" i="0" u="none" strike="noStrike" dirty="0">
                          <a:solidFill>
                            <a:srgbClr val="FF0000"/>
                          </a:solidFill>
                          <a:effectLst/>
                          <a:latin typeface="Aptos" panose="020B0004020202020204" pitchFamily="34" charset="0"/>
                        </a:rPr>
                        <a:t>11.00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12.00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12.00</a:t>
                      </a:r>
                    </a:p>
                  </a:txBody>
                  <a:tcPr marL="0" marR="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49629058"/>
                  </a:ext>
                </a:extLst>
              </a:tr>
              <a:tr h="308967">
                <a:tc>
                  <a:txBody>
                    <a:bodyPr/>
                    <a:lstStyle/>
                    <a:p>
                      <a:pPr algn="l" fontAlgn="t">
                        <a:buNone/>
                      </a:pPr>
                      <a:r>
                        <a:rPr lang="en-GB" sz="1200" b="0" i="0" u="none" strike="noStrike" dirty="0">
                          <a:solidFill>
                            <a:srgbClr val="333399"/>
                          </a:solidFill>
                          <a:effectLst/>
                          <a:latin typeface="Arial" panose="020B0604020202020204" pitchFamily="34" charset="0"/>
                        </a:rPr>
                        <a:t>ES Grade 1</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1" i="0" u="none" strike="noStrike" dirty="0">
                          <a:solidFill>
                            <a:srgbClr val="FF0000"/>
                          </a:solidFill>
                          <a:effectLst/>
                          <a:latin typeface="Aptos" panose="020B0004020202020204" pitchFamily="34" charset="0"/>
                        </a:rPr>
                        <a:t>11.00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9737431"/>
                  </a:ext>
                </a:extLst>
              </a:tr>
              <a:tr h="308967">
                <a:tc>
                  <a:txBody>
                    <a:bodyPr/>
                    <a:lstStyle/>
                    <a:p>
                      <a:pPr algn="l" fontAlgn="t">
                        <a:buNone/>
                      </a:pPr>
                      <a:r>
                        <a:rPr lang="en-GB" sz="1200" b="0" i="0" u="none" strike="noStrike" dirty="0">
                          <a:solidFill>
                            <a:srgbClr val="333399"/>
                          </a:solidFill>
                          <a:effectLst/>
                          <a:latin typeface="Arial" panose="020B0604020202020204" pitchFamily="34" charset="0"/>
                        </a:rPr>
                        <a:t>SK Kindergarten</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dirty="0">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1.00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3.00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8.00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1" i="0" u="none" strike="noStrike" dirty="0">
                          <a:solidFill>
                            <a:srgbClr val="FF0000"/>
                          </a:solidFill>
                          <a:effectLst/>
                          <a:latin typeface="Aptos" panose="020B0004020202020204" pitchFamily="34" charset="0"/>
                        </a:rPr>
                        <a:t>9.00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dirty="0">
                          <a:solidFill>
                            <a:schemeClr val="tx1"/>
                          </a:solidFill>
                          <a:effectLst/>
                          <a:latin typeface="Aptos" panose="020B0004020202020204" pitchFamily="34" charset="0"/>
                        </a:rPr>
                        <a:t>11.10</a:t>
                      </a:r>
                    </a:p>
                  </a:txBody>
                  <a:tcPr marL="0" marR="0" marT="0" marB="0">
                    <a:lnT w="12700" cap="flat" cmpd="sng" algn="ctr">
                      <a:solidFill>
                        <a:schemeClr val="tx1"/>
                      </a:solidFill>
                      <a:prstDash val="solid"/>
                      <a:round/>
                      <a:headEnd type="none" w="med" len="med"/>
                      <a:tailEnd type="none" w="med" len="med"/>
                    </a:lnT>
                  </a:tcPr>
                </a:tc>
                <a:tc>
                  <a:txBody>
                    <a:bodyPr/>
                    <a:lstStyle/>
                    <a:p>
                      <a:pPr algn="r" fontAlgn="t">
                        <a:buNone/>
                      </a:pPr>
                      <a:r>
                        <a:rPr lang="en-GB" sz="1400" b="0" i="0" u="none" strike="noStrike">
                          <a:solidFill>
                            <a:schemeClr val="tx1"/>
                          </a:solidFill>
                          <a:effectLst/>
                          <a:latin typeface="Aptos" panose="020B0004020202020204" pitchFamily="34" charset="0"/>
                        </a:rPr>
                        <a:t>12.00</a:t>
                      </a:r>
                    </a:p>
                  </a:txBody>
                  <a:tcPr marL="0" marR="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4570598"/>
                  </a:ext>
                </a:extLst>
              </a:tr>
              <a:tr h="308967">
                <a:tc>
                  <a:txBody>
                    <a:bodyPr/>
                    <a:lstStyle/>
                    <a:p>
                      <a:pPr algn="l" fontAlgn="t">
                        <a:buNone/>
                      </a:pPr>
                      <a:r>
                        <a:rPr lang="en-GB" sz="1200" b="0" i="0" u="none" strike="noStrike" dirty="0">
                          <a:solidFill>
                            <a:srgbClr val="333399"/>
                          </a:solidFill>
                          <a:effectLst/>
                          <a:latin typeface="Arial" panose="020B0604020202020204" pitchFamily="34" charset="0"/>
                        </a:rPr>
                        <a:t>SK Grade 1</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6.00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1" i="0" u="none" strike="noStrike" dirty="0">
                          <a:solidFill>
                            <a:srgbClr val="FF0000"/>
                          </a:solidFill>
                          <a:effectLst/>
                          <a:latin typeface="Aptos" panose="020B0004020202020204" pitchFamily="34" charset="0"/>
                        </a:rPr>
                        <a:t>7.00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9.00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11.00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tcPr>
                </a:tc>
                <a:tc>
                  <a:txBody>
                    <a:bodyPr/>
                    <a:lstStyle/>
                    <a:p>
                      <a:pPr algn="r" fontAlgn="t">
                        <a:buNone/>
                      </a:pPr>
                      <a:r>
                        <a:rPr lang="en-GB" sz="1400" b="0" i="0" u="none" strike="noStrike" dirty="0">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135319"/>
                  </a:ext>
                </a:extLst>
              </a:tr>
            </a:tbl>
          </a:graphicData>
        </a:graphic>
      </p:graphicFrame>
      <p:cxnSp>
        <p:nvCxnSpPr>
          <p:cNvPr id="18" name="Straight Arrow Connector 17">
            <a:extLst>
              <a:ext uri="{FF2B5EF4-FFF2-40B4-BE49-F238E27FC236}">
                <a16:creationId xmlns:a16="http://schemas.microsoft.com/office/drawing/2014/main" id="{CFDF518F-5DCC-26FE-4BB2-433E9C945DB1}"/>
              </a:ext>
            </a:extLst>
          </p:cNvPr>
          <p:cNvCxnSpPr>
            <a:cxnSpLocks/>
          </p:cNvCxnSpPr>
          <p:nvPr/>
        </p:nvCxnSpPr>
        <p:spPr>
          <a:xfrm flipH="1">
            <a:off x="5881692" y="3497679"/>
            <a:ext cx="320068" cy="21268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FDDDEB2-EFA8-1067-348A-688D8140E68A}"/>
              </a:ext>
            </a:extLst>
          </p:cNvPr>
          <p:cNvCxnSpPr>
            <a:cxnSpLocks/>
          </p:cNvCxnSpPr>
          <p:nvPr/>
        </p:nvCxnSpPr>
        <p:spPr>
          <a:xfrm flipH="1">
            <a:off x="5875404" y="4058373"/>
            <a:ext cx="496796" cy="264399"/>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9CAC4D6-4E4B-EC84-2D9C-2E301C7EA62B}"/>
              </a:ext>
            </a:extLst>
          </p:cNvPr>
          <p:cNvCxnSpPr/>
          <p:nvPr/>
        </p:nvCxnSpPr>
        <p:spPr>
          <a:xfrm flipH="1">
            <a:off x="5875404" y="4670784"/>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12300A1F-35AA-6F7B-AF8A-6CADC5DAA223}"/>
              </a:ext>
            </a:extLst>
          </p:cNvPr>
          <p:cNvSpPr/>
          <p:nvPr/>
        </p:nvSpPr>
        <p:spPr>
          <a:xfrm>
            <a:off x="5292080" y="3573147"/>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22" name="Oval 21">
            <a:extLst>
              <a:ext uri="{FF2B5EF4-FFF2-40B4-BE49-F238E27FC236}">
                <a16:creationId xmlns:a16="http://schemas.microsoft.com/office/drawing/2014/main" id="{60C4E860-9F69-5C54-462F-C3164EC3F850}"/>
              </a:ext>
            </a:extLst>
          </p:cNvPr>
          <p:cNvSpPr/>
          <p:nvPr/>
        </p:nvSpPr>
        <p:spPr>
          <a:xfrm>
            <a:off x="5292080" y="4189172"/>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23" name="Oval 22">
            <a:extLst>
              <a:ext uri="{FF2B5EF4-FFF2-40B4-BE49-F238E27FC236}">
                <a16:creationId xmlns:a16="http://schemas.microsoft.com/office/drawing/2014/main" id="{D5F7853E-FA6C-B21C-104B-D299C7035A66}"/>
              </a:ext>
            </a:extLst>
          </p:cNvPr>
          <p:cNvSpPr/>
          <p:nvPr/>
        </p:nvSpPr>
        <p:spPr>
          <a:xfrm>
            <a:off x="5292080" y="4807106"/>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Tree>
    <p:extLst>
      <p:ext uri="{BB962C8B-B14F-4D97-AF65-F5344CB8AC3E}">
        <p14:creationId xmlns:p14="http://schemas.microsoft.com/office/powerpoint/2010/main" val="311837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38C2-93EB-432B-C158-D847F0926069}"/>
              </a:ext>
            </a:extLst>
          </p:cNvPr>
          <p:cNvSpPr>
            <a:spLocks noGrp="1"/>
          </p:cNvSpPr>
          <p:nvPr>
            <p:ph type="title"/>
          </p:nvPr>
        </p:nvSpPr>
        <p:spPr>
          <a:xfrm>
            <a:off x="628650" y="1131095"/>
            <a:ext cx="7886700" cy="736809"/>
          </a:xfrm>
        </p:spPr>
        <p:txBody>
          <a:bodyPr>
            <a:noAutofit/>
          </a:bodyPr>
          <a:lstStyle/>
          <a:p>
            <a:pPr algn="ctr"/>
            <a:r>
              <a:rPr lang="en-GB" sz="2400" b="1" dirty="0">
                <a:effectLst>
                  <a:outerShdw blurRad="38100" dist="38100" dir="2700000" algn="tl">
                    <a:srgbClr val="000000">
                      <a:alpha val="43137"/>
                    </a:srgbClr>
                  </a:outerShdw>
                </a:effectLst>
              </a:rPr>
              <a:t>Letter Writing Accuracy in Kindergarten and Grade 1 Across English, Spanish and Slovak</a:t>
            </a:r>
            <a:endParaRPr lang="en-GB" sz="2400" dirty="0"/>
          </a:p>
        </p:txBody>
      </p:sp>
      <p:pic>
        <p:nvPicPr>
          <p:cNvPr id="4" name="Picture 3">
            <a:extLst>
              <a:ext uri="{FF2B5EF4-FFF2-40B4-BE49-F238E27FC236}">
                <a16:creationId xmlns:a16="http://schemas.microsoft.com/office/drawing/2014/main" id="{C0C8C905-1085-FECF-CFEF-8447E3DC746B}"/>
              </a:ext>
            </a:extLst>
          </p:cNvPr>
          <p:cNvPicPr>
            <a:picLocks noChangeAspect="1"/>
          </p:cNvPicPr>
          <p:nvPr/>
        </p:nvPicPr>
        <p:blipFill>
          <a:blip r:embed="rId3"/>
          <a:srcRect r="11703"/>
          <a:stretch>
            <a:fillRect/>
          </a:stretch>
        </p:blipFill>
        <p:spPr>
          <a:xfrm>
            <a:off x="1419447" y="1948470"/>
            <a:ext cx="6427381" cy="3197741"/>
          </a:xfrm>
          <a:prstGeom prst="rect">
            <a:avLst/>
          </a:prstGeom>
          <a:ln w="28575">
            <a:solidFill>
              <a:srgbClr val="FF0000"/>
            </a:solidFill>
          </a:ln>
        </p:spPr>
      </p:pic>
      <p:sp>
        <p:nvSpPr>
          <p:cNvPr id="6" name="Rectangle 5">
            <a:extLst>
              <a:ext uri="{FF2B5EF4-FFF2-40B4-BE49-F238E27FC236}">
                <a16:creationId xmlns:a16="http://schemas.microsoft.com/office/drawing/2014/main" id="{F792A178-4886-6689-E13B-13A365F863BA}"/>
              </a:ext>
            </a:extLst>
          </p:cNvPr>
          <p:cNvSpPr/>
          <p:nvPr/>
        </p:nvSpPr>
        <p:spPr>
          <a:xfrm>
            <a:off x="1419447" y="5226777"/>
            <a:ext cx="6427381" cy="560613"/>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rPr>
              <a:t>Large effect of grade: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.17</a:t>
            </a:r>
          </a:p>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Small interaction effect Grade x Language: </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.02 </a:t>
            </a:r>
          </a:p>
          <a:p>
            <a:pPr algn="ctr"/>
            <a:endPar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F9B1BA33-6CE7-070C-E868-1F6AA7E2E487}"/>
              </a:ext>
            </a:extLst>
          </p:cNvPr>
          <p:cNvSpPr/>
          <p:nvPr/>
        </p:nvSpPr>
        <p:spPr>
          <a:xfrm>
            <a:off x="2419675" y="4741845"/>
            <a:ext cx="1314125" cy="25535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ENG=ES</a:t>
            </a:r>
          </a:p>
          <a:p>
            <a:pPr algn="ctr"/>
            <a:r>
              <a:rPr lang="en-GB" sz="900" b="1" dirty="0">
                <a:solidFill>
                  <a:srgbClr val="FF0000"/>
                </a:solidFill>
              </a:rPr>
              <a:t>SK &lt; ENG, ES</a:t>
            </a:r>
          </a:p>
        </p:txBody>
      </p:sp>
      <p:sp>
        <p:nvSpPr>
          <p:cNvPr id="8" name="Rectangle: Rounded Corners 7">
            <a:extLst>
              <a:ext uri="{FF2B5EF4-FFF2-40B4-BE49-F238E27FC236}">
                <a16:creationId xmlns:a16="http://schemas.microsoft.com/office/drawing/2014/main" id="{7D0710AD-2DF2-5222-FC73-56BB06E47315}"/>
              </a:ext>
            </a:extLst>
          </p:cNvPr>
          <p:cNvSpPr/>
          <p:nvPr/>
        </p:nvSpPr>
        <p:spPr>
          <a:xfrm>
            <a:off x="5041834" y="4764630"/>
            <a:ext cx="1474382" cy="25535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ES =SK</a:t>
            </a:r>
          </a:p>
          <a:p>
            <a:pPr algn="ctr"/>
            <a:r>
              <a:rPr lang="en-GB" sz="900" b="1" dirty="0">
                <a:solidFill>
                  <a:srgbClr val="FF0000"/>
                </a:solidFill>
              </a:rPr>
              <a:t>ENG &lt; ES, SK</a:t>
            </a:r>
          </a:p>
        </p:txBody>
      </p:sp>
      <p:pic>
        <p:nvPicPr>
          <p:cNvPr id="9" name="Picture 8">
            <a:extLst>
              <a:ext uri="{FF2B5EF4-FFF2-40B4-BE49-F238E27FC236}">
                <a16:creationId xmlns:a16="http://schemas.microsoft.com/office/drawing/2014/main" id="{F6113975-F695-BDA1-691C-A1E58BED88DD}"/>
              </a:ext>
            </a:extLst>
          </p:cNvPr>
          <p:cNvPicPr>
            <a:picLocks noChangeAspect="1"/>
          </p:cNvPicPr>
          <p:nvPr/>
        </p:nvPicPr>
        <p:blipFill>
          <a:blip r:embed="rId4"/>
          <a:stretch>
            <a:fillRect/>
          </a:stretch>
        </p:blipFill>
        <p:spPr>
          <a:xfrm>
            <a:off x="1" y="4528705"/>
            <a:ext cx="2449067" cy="1472045"/>
          </a:xfrm>
          <a:prstGeom prst="rect">
            <a:avLst/>
          </a:prstGeom>
        </p:spPr>
      </p:pic>
      <p:pic>
        <p:nvPicPr>
          <p:cNvPr id="11" name="Picture 10">
            <a:extLst>
              <a:ext uri="{FF2B5EF4-FFF2-40B4-BE49-F238E27FC236}">
                <a16:creationId xmlns:a16="http://schemas.microsoft.com/office/drawing/2014/main" id="{4F82F5D6-0B1D-5752-8BC5-D42D3EBCF8C2}"/>
              </a:ext>
            </a:extLst>
          </p:cNvPr>
          <p:cNvPicPr>
            <a:picLocks noChangeAspect="1"/>
          </p:cNvPicPr>
          <p:nvPr/>
        </p:nvPicPr>
        <p:blipFill>
          <a:blip r:embed="rId5"/>
          <a:stretch>
            <a:fillRect/>
          </a:stretch>
        </p:blipFill>
        <p:spPr>
          <a:xfrm>
            <a:off x="6830291" y="4532024"/>
            <a:ext cx="2313709" cy="1390687"/>
          </a:xfrm>
          <a:prstGeom prst="rect">
            <a:avLst/>
          </a:prstGeom>
        </p:spPr>
      </p:pic>
    </p:spTree>
    <p:extLst>
      <p:ext uri="{BB962C8B-B14F-4D97-AF65-F5344CB8AC3E}">
        <p14:creationId xmlns:p14="http://schemas.microsoft.com/office/powerpoint/2010/main" val="5708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65F27E-1FD9-2B48-08B0-ABA5EF9965D4}"/>
              </a:ext>
            </a:extLst>
          </p:cNvPr>
          <p:cNvPicPr>
            <a:picLocks noChangeAspect="1"/>
          </p:cNvPicPr>
          <p:nvPr/>
        </p:nvPicPr>
        <p:blipFill>
          <a:blip r:embed="rId3"/>
          <a:srcRect r="11789"/>
          <a:stretch>
            <a:fillRect/>
          </a:stretch>
        </p:blipFill>
        <p:spPr>
          <a:xfrm>
            <a:off x="1604210" y="1484784"/>
            <a:ext cx="5704974" cy="3640807"/>
          </a:xfrm>
          <a:prstGeom prst="rect">
            <a:avLst/>
          </a:prstGeom>
          <a:ln w="28575">
            <a:solidFill>
              <a:srgbClr val="FF0000"/>
            </a:solidFill>
          </a:ln>
        </p:spPr>
      </p:pic>
      <p:sp>
        <p:nvSpPr>
          <p:cNvPr id="2" name="Title 1">
            <a:extLst>
              <a:ext uri="{FF2B5EF4-FFF2-40B4-BE49-F238E27FC236}">
                <a16:creationId xmlns:a16="http://schemas.microsoft.com/office/drawing/2014/main" id="{3EB7F3A5-206F-9B15-9217-62960D03D7BE}"/>
              </a:ext>
            </a:extLst>
          </p:cNvPr>
          <p:cNvSpPr>
            <a:spLocks noGrp="1"/>
          </p:cNvSpPr>
          <p:nvPr>
            <p:ph type="title"/>
          </p:nvPr>
        </p:nvSpPr>
        <p:spPr>
          <a:xfrm>
            <a:off x="266348" y="260648"/>
            <a:ext cx="8346608" cy="753403"/>
          </a:xfrm>
        </p:spPr>
        <p:txBody>
          <a:bodyPr>
            <a:noAutofit/>
          </a:bodyPr>
          <a:lstStyle/>
          <a:p>
            <a:pPr algn="ctr"/>
            <a:r>
              <a:rPr lang="en-GB" sz="2000" b="1" dirty="0">
                <a:effectLst>
                  <a:outerShdw blurRad="38100" dist="38100" dir="2700000" algn="tl">
                    <a:srgbClr val="000000">
                      <a:alpha val="43137"/>
                    </a:srgbClr>
                  </a:outerShdw>
                </a:effectLst>
              </a:rPr>
              <a:t>Phoneme Isolation Accuracy in Kindergarten and Grade 1 Across English, Spanish and Slovak</a:t>
            </a:r>
            <a:endParaRPr lang="en-GB" sz="2000" dirty="0"/>
          </a:p>
        </p:txBody>
      </p:sp>
      <p:sp>
        <p:nvSpPr>
          <p:cNvPr id="4" name="Rectangle 3">
            <a:extLst>
              <a:ext uri="{FF2B5EF4-FFF2-40B4-BE49-F238E27FC236}">
                <a16:creationId xmlns:a16="http://schemas.microsoft.com/office/drawing/2014/main" id="{D77B5765-30D1-704E-C49C-9A33B4601F37}"/>
              </a:ext>
            </a:extLst>
          </p:cNvPr>
          <p:cNvSpPr/>
          <p:nvPr/>
        </p:nvSpPr>
        <p:spPr>
          <a:xfrm>
            <a:off x="1570121" y="5226777"/>
            <a:ext cx="5739063" cy="560613"/>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rPr>
              <a:t>Moderate effect of grade: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.09</a:t>
            </a:r>
          </a:p>
          <a:p>
            <a:pPr algn="ct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Small interaction effect Grade x Language: </a:t>
            </a:r>
            <a:r>
              <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2 </a:t>
            </a:r>
            <a:r>
              <a:rPr lang="en-GB" sz="135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 .03 </a:t>
            </a:r>
          </a:p>
          <a:p>
            <a:pPr algn="ctr"/>
            <a:endParaRPr lang="en-GB" sz="1350" baseline="30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547CE91-7DE4-C2AC-DA8C-EBF3BECA1857}"/>
              </a:ext>
            </a:extLst>
          </p:cNvPr>
          <p:cNvSpPr txBox="1"/>
          <p:nvPr/>
        </p:nvSpPr>
        <p:spPr>
          <a:xfrm>
            <a:off x="4456698" y="2443793"/>
            <a:ext cx="716054" cy="300082"/>
          </a:xfrm>
          <a:prstGeom prst="rect">
            <a:avLst/>
          </a:prstGeom>
          <a:noFill/>
        </p:spPr>
        <p:txBody>
          <a:bodyPr wrap="square" rtlCol="0">
            <a:spAutoFit/>
          </a:bodyPr>
          <a:lstStyle/>
          <a:p>
            <a:pPr algn="ctr"/>
            <a:r>
              <a:rPr lang="en-GB" sz="1350" b="1" dirty="0">
                <a:solidFill>
                  <a:srgbClr val="FF0000"/>
                </a:solidFill>
                <a:effectLst>
                  <a:outerShdw blurRad="38100" dist="38100" dir="2700000" algn="tl">
                    <a:srgbClr val="000000">
                      <a:alpha val="43137"/>
                    </a:srgbClr>
                  </a:outerShdw>
                </a:effectLst>
              </a:rPr>
              <a:t>***</a:t>
            </a:r>
          </a:p>
        </p:txBody>
      </p:sp>
      <p:sp>
        <p:nvSpPr>
          <p:cNvPr id="15" name="TextBox 14">
            <a:extLst>
              <a:ext uri="{FF2B5EF4-FFF2-40B4-BE49-F238E27FC236}">
                <a16:creationId xmlns:a16="http://schemas.microsoft.com/office/drawing/2014/main" id="{51C94B03-3564-8A5B-8CC2-EFABF91B7616}"/>
              </a:ext>
            </a:extLst>
          </p:cNvPr>
          <p:cNvSpPr txBox="1"/>
          <p:nvPr/>
        </p:nvSpPr>
        <p:spPr>
          <a:xfrm>
            <a:off x="2961590" y="3204007"/>
            <a:ext cx="506530" cy="507831"/>
          </a:xfrm>
          <a:prstGeom prst="rect">
            <a:avLst/>
          </a:prstGeom>
          <a:noFill/>
        </p:spPr>
        <p:txBody>
          <a:bodyPr wrap="square" rtlCol="0">
            <a:spAutoFit/>
          </a:bodyPr>
          <a:lstStyle/>
          <a:p>
            <a:pPr algn="ctr"/>
            <a:r>
              <a:rPr lang="en-GB" sz="1350" b="1" dirty="0">
                <a:solidFill>
                  <a:srgbClr val="FF0000"/>
                </a:solidFill>
                <a:effectLst>
                  <a:outerShdw blurRad="38100" dist="38100" dir="2700000" algn="tl">
                    <a:srgbClr val="000000">
                      <a:alpha val="43137"/>
                    </a:srgbClr>
                  </a:outerShdw>
                </a:effectLst>
              </a:rPr>
              <a:t>***</a:t>
            </a:r>
          </a:p>
        </p:txBody>
      </p:sp>
      <p:sp>
        <p:nvSpPr>
          <p:cNvPr id="11" name="Rectangle: Rounded Corners 10">
            <a:extLst>
              <a:ext uri="{FF2B5EF4-FFF2-40B4-BE49-F238E27FC236}">
                <a16:creationId xmlns:a16="http://schemas.microsoft.com/office/drawing/2014/main" id="{2CC0300D-4FAF-E6D7-26C0-C43531D40744}"/>
              </a:ext>
            </a:extLst>
          </p:cNvPr>
          <p:cNvSpPr/>
          <p:nvPr/>
        </p:nvSpPr>
        <p:spPr>
          <a:xfrm>
            <a:off x="2419675" y="4741845"/>
            <a:ext cx="1314125" cy="25535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ENG=SK</a:t>
            </a:r>
          </a:p>
          <a:p>
            <a:pPr algn="ctr"/>
            <a:r>
              <a:rPr lang="en-GB" sz="900" b="1" dirty="0">
                <a:solidFill>
                  <a:srgbClr val="FF0000"/>
                </a:solidFill>
              </a:rPr>
              <a:t>ES &lt; ENG, SK</a:t>
            </a:r>
          </a:p>
        </p:txBody>
      </p:sp>
      <p:sp>
        <p:nvSpPr>
          <p:cNvPr id="12" name="Rectangle: Rounded Corners 11">
            <a:extLst>
              <a:ext uri="{FF2B5EF4-FFF2-40B4-BE49-F238E27FC236}">
                <a16:creationId xmlns:a16="http://schemas.microsoft.com/office/drawing/2014/main" id="{9639345F-2C9E-9446-9298-754489376597}"/>
              </a:ext>
            </a:extLst>
          </p:cNvPr>
          <p:cNvSpPr/>
          <p:nvPr/>
        </p:nvSpPr>
        <p:spPr>
          <a:xfrm>
            <a:off x="4753075" y="4741845"/>
            <a:ext cx="1475109" cy="25535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ES =SK</a:t>
            </a:r>
          </a:p>
          <a:p>
            <a:pPr algn="ctr"/>
            <a:r>
              <a:rPr lang="en-GB" sz="900" b="1" dirty="0">
                <a:solidFill>
                  <a:srgbClr val="FF0000"/>
                </a:solidFill>
              </a:rPr>
              <a:t>ENG &gt;  ES, SK</a:t>
            </a:r>
          </a:p>
        </p:txBody>
      </p:sp>
      <p:pic>
        <p:nvPicPr>
          <p:cNvPr id="19" name="Picture 18">
            <a:extLst>
              <a:ext uri="{FF2B5EF4-FFF2-40B4-BE49-F238E27FC236}">
                <a16:creationId xmlns:a16="http://schemas.microsoft.com/office/drawing/2014/main" id="{A67D95E1-BA3F-0106-9690-64F23F24CC4B}"/>
              </a:ext>
            </a:extLst>
          </p:cNvPr>
          <p:cNvPicPr>
            <a:picLocks noChangeAspect="1"/>
          </p:cNvPicPr>
          <p:nvPr/>
        </p:nvPicPr>
        <p:blipFill>
          <a:blip r:embed="rId4"/>
          <a:stretch>
            <a:fillRect/>
          </a:stretch>
        </p:blipFill>
        <p:spPr>
          <a:xfrm>
            <a:off x="18413" y="4494069"/>
            <a:ext cx="2352476" cy="1293322"/>
          </a:xfrm>
          <a:prstGeom prst="rect">
            <a:avLst/>
          </a:prstGeom>
        </p:spPr>
      </p:pic>
      <p:pic>
        <p:nvPicPr>
          <p:cNvPr id="20" name="Picture 19">
            <a:extLst>
              <a:ext uri="{FF2B5EF4-FFF2-40B4-BE49-F238E27FC236}">
                <a16:creationId xmlns:a16="http://schemas.microsoft.com/office/drawing/2014/main" id="{BDD29E5B-4680-776B-D80A-26F74D040A9A}"/>
              </a:ext>
            </a:extLst>
          </p:cNvPr>
          <p:cNvPicPr>
            <a:picLocks noChangeAspect="1"/>
          </p:cNvPicPr>
          <p:nvPr/>
        </p:nvPicPr>
        <p:blipFill>
          <a:blip r:embed="rId5"/>
          <a:stretch>
            <a:fillRect/>
          </a:stretch>
        </p:blipFill>
        <p:spPr>
          <a:xfrm>
            <a:off x="6511637" y="4434711"/>
            <a:ext cx="2613950" cy="1409238"/>
          </a:xfrm>
          <a:prstGeom prst="rect">
            <a:avLst/>
          </a:prstGeom>
        </p:spPr>
      </p:pic>
    </p:spTree>
    <p:extLst>
      <p:ext uri="{BB962C8B-B14F-4D97-AF65-F5344CB8AC3E}">
        <p14:creationId xmlns:p14="http://schemas.microsoft.com/office/powerpoint/2010/main" val="360617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921B-CB92-C5DF-6B76-C9AAA806270E}"/>
              </a:ext>
            </a:extLst>
          </p:cNvPr>
          <p:cNvSpPr>
            <a:spLocks noGrp="1"/>
          </p:cNvSpPr>
          <p:nvPr>
            <p:ph type="title"/>
          </p:nvPr>
        </p:nvSpPr>
        <p:spPr>
          <a:xfrm>
            <a:off x="580429" y="188640"/>
            <a:ext cx="7886700" cy="720164"/>
          </a:xfrm>
        </p:spPr>
        <p:txBody>
          <a:bodyPr>
            <a:noAutofit/>
          </a:bodyPr>
          <a:lstStyle/>
          <a:p>
            <a:pPr algn="ctr"/>
            <a:r>
              <a:rPr lang="en-GB" sz="1800" dirty="0"/>
              <a:t>Concurrent validity – Correlations from </a:t>
            </a:r>
            <a:r>
              <a:rPr lang="en-GB" sz="1800" b="1" dirty="0">
                <a:solidFill>
                  <a:schemeClr val="accent2">
                    <a:lumMod val="50000"/>
                  </a:schemeClr>
                </a:solidFill>
              </a:rPr>
              <a:t>Spanish</a:t>
            </a:r>
            <a:r>
              <a:rPr lang="en-GB" sz="1800" dirty="0"/>
              <a:t> and </a:t>
            </a:r>
            <a:r>
              <a:rPr lang="en-GB" sz="1800" b="1" dirty="0">
                <a:solidFill>
                  <a:srgbClr val="0070C0"/>
                </a:solidFill>
              </a:rPr>
              <a:t>Slovak</a:t>
            </a:r>
            <a:r>
              <a:rPr lang="en-GB" sz="1800" dirty="0"/>
              <a:t>  Samples</a:t>
            </a:r>
            <a:br>
              <a:rPr lang="en-GB" sz="1800" dirty="0"/>
            </a:br>
            <a:r>
              <a:rPr lang="en-GB" sz="1800" dirty="0"/>
              <a:t>English </a:t>
            </a:r>
            <a:r>
              <a:rPr lang="en-GB" sz="1800" dirty="0" err="1"/>
              <a:t>Mononlingual</a:t>
            </a:r>
            <a:r>
              <a:rPr lang="en-GB" sz="1800" dirty="0"/>
              <a:t> sample yet too small.</a:t>
            </a:r>
            <a:endParaRPr lang="en-GB" sz="2400" dirty="0"/>
          </a:p>
        </p:txBody>
      </p:sp>
      <p:graphicFrame>
        <p:nvGraphicFramePr>
          <p:cNvPr id="11" name="Table 10">
            <a:extLst>
              <a:ext uri="{FF2B5EF4-FFF2-40B4-BE49-F238E27FC236}">
                <a16:creationId xmlns:a16="http://schemas.microsoft.com/office/drawing/2014/main" id="{90A96E4F-A94B-7CA0-D1E4-DFDBC67A4959}"/>
              </a:ext>
            </a:extLst>
          </p:cNvPr>
          <p:cNvGraphicFramePr>
            <a:graphicFrameLocks noGrp="1"/>
          </p:cNvGraphicFramePr>
          <p:nvPr>
            <p:extLst>
              <p:ext uri="{D42A27DB-BD31-4B8C-83A1-F6EECF244321}">
                <p14:modId xmlns:p14="http://schemas.microsoft.com/office/powerpoint/2010/main" val="2668466973"/>
              </p:ext>
            </p:extLst>
          </p:nvPr>
        </p:nvGraphicFramePr>
        <p:xfrm>
          <a:off x="389335" y="1407081"/>
          <a:ext cx="8268889" cy="2613660"/>
        </p:xfrm>
        <a:graphic>
          <a:graphicData uri="http://schemas.openxmlformats.org/drawingml/2006/table">
            <a:tbl>
              <a:tblPr firstRow="1" bandRow="1">
                <a:tableStyleId>{5C22544A-7EE6-4342-B048-85BDC9FD1C3A}</a:tableStyleId>
              </a:tblPr>
              <a:tblGrid>
                <a:gridCol w="1721643">
                  <a:extLst>
                    <a:ext uri="{9D8B030D-6E8A-4147-A177-3AD203B41FA5}">
                      <a16:colId xmlns:a16="http://schemas.microsoft.com/office/drawing/2014/main" val="2121811563"/>
                    </a:ext>
                  </a:extLst>
                </a:gridCol>
                <a:gridCol w="1034654">
                  <a:extLst>
                    <a:ext uri="{9D8B030D-6E8A-4147-A177-3AD203B41FA5}">
                      <a16:colId xmlns:a16="http://schemas.microsoft.com/office/drawing/2014/main" val="2386942499"/>
                    </a:ext>
                  </a:extLst>
                </a:gridCol>
                <a:gridCol w="1378148">
                  <a:extLst>
                    <a:ext uri="{9D8B030D-6E8A-4147-A177-3AD203B41FA5}">
                      <a16:colId xmlns:a16="http://schemas.microsoft.com/office/drawing/2014/main" val="2600436917"/>
                    </a:ext>
                  </a:extLst>
                </a:gridCol>
                <a:gridCol w="1378148">
                  <a:extLst>
                    <a:ext uri="{9D8B030D-6E8A-4147-A177-3AD203B41FA5}">
                      <a16:colId xmlns:a16="http://schemas.microsoft.com/office/drawing/2014/main" val="2438714915"/>
                    </a:ext>
                  </a:extLst>
                </a:gridCol>
                <a:gridCol w="1378148">
                  <a:extLst>
                    <a:ext uri="{9D8B030D-6E8A-4147-A177-3AD203B41FA5}">
                      <a16:colId xmlns:a16="http://schemas.microsoft.com/office/drawing/2014/main" val="508822966"/>
                    </a:ext>
                  </a:extLst>
                </a:gridCol>
                <a:gridCol w="1378148">
                  <a:extLst>
                    <a:ext uri="{9D8B030D-6E8A-4147-A177-3AD203B41FA5}">
                      <a16:colId xmlns:a16="http://schemas.microsoft.com/office/drawing/2014/main" val="3526702066"/>
                    </a:ext>
                  </a:extLst>
                </a:gridCol>
              </a:tblGrid>
              <a:tr h="278130">
                <a:tc>
                  <a:txBody>
                    <a:bodyPr/>
                    <a:lstStyle/>
                    <a:p>
                      <a:endParaRPr lang="en-GB" sz="1400" dirty="0"/>
                    </a:p>
                  </a:txBody>
                  <a:tcPr marL="68580" marR="68580" marT="34290" marB="34290"/>
                </a:tc>
                <a:tc gridSpan="5">
                  <a:txBody>
                    <a:bodyPr/>
                    <a:lstStyle/>
                    <a:p>
                      <a:pPr algn="ctr"/>
                      <a:r>
                        <a:rPr lang="en-GB" sz="1400" dirty="0"/>
                        <a:t>Slovak (upper) and Spanish (lower) Kindergarten</a:t>
                      </a:r>
                    </a:p>
                  </a:txBody>
                  <a:tcPr marL="68580" marR="68580" marT="34290" marB="34290"/>
                </a:tc>
                <a:tc hMerge="1">
                  <a:txBody>
                    <a:bodyPr/>
                    <a:lstStyle/>
                    <a:p>
                      <a:endParaRP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256009607"/>
                  </a:ext>
                </a:extLst>
              </a:tr>
              <a:tr h="480060">
                <a:tc>
                  <a:txBody>
                    <a:bodyPr/>
                    <a:lstStyle/>
                    <a:p>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Letter Naming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Letter Writing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Phoneme Isolation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RAN</a:t>
                      </a:r>
                    </a:p>
                    <a:p>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Word Reading</a:t>
                      </a:r>
                    </a:p>
                    <a:p>
                      <a:endParaRPr lang="en-GB" sz="1400" dirty="0"/>
                    </a:p>
                  </a:txBody>
                  <a:tcPr marL="68580" marR="68580" marT="34290" marB="34290"/>
                </a:tc>
                <a:extLst>
                  <a:ext uri="{0D108BD9-81ED-4DB2-BD59-A6C34878D82A}">
                    <a16:rowId xmlns:a16="http://schemas.microsoft.com/office/drawing/2014/main" val="1791796658"/>
                  </a:ext>
                </a:extLst>
              </a:tr>
              <a:tr h="278130">
                <a:tc>
                  <a:txBody>
                    <a:bodyPr/>
                    <a:lstStyle/>
                    <a:p>
                      <a:r>
                        <a:rPr lang="en-GB" sz="1400" dirty="0"/>
                        <a:t>Letter Naming</a:t>
                      </a:r>
                    </a:p>
                  </a:txBody>
                  <a:tcPr marL="68580" marR="68580" marT="34290" marB="34290"/>
                </a:tc>
                <a:tc>
                  <a:txBody>
                    <a:bodyPr/>
                    <a:lstStyle/>
                    <a:p>
                      <a:r>
                        <a:rPr lang="en-GB" sz="1400" dirty="0"/>
                        <a:t>--</a:t>
                      </a:r>
                    </a:p>
                  </a:txBody>
                  <a:tcPr marL="68580" marR="68580" marT="34290" marB="34290">
                    <a:noFill/>
                  </a:tcPr>
                </a:tc>
                <a:tc>
                  <a:txBody>
                    <a:bodyPr/>
                    <a:lstStyle/>
                    <a:p>
                      <a:r>
                        <a:rPr lang="en-GB" sz="1400" dirty="0">
                          <a:solidFill>
                            <a:srgbClr val="0070C0"/>
                          </a:solidFill>
                        </a:rPr>
                        <a:t>.90***</a:t>
                      </a:r>
                    </a:p>
                  </a:txBody>
                  <a:tcPr marL="68580" marR="68580" marT="34290" marB="34290">
                    <a:noFill/>
                  </a:tcPr>
                </a:tc>
                <a:tc>
                  <a:txBody>
                    <a:bodyPr/>
                    <a:lstStyle/>
                    <a:p>
                      <a:r>
                        <a:rPr lang="en-GB" sz="1400" dirty="0">
                          <a:solidFill>
                            <a:srgbClr val="0070C0"/>
                          </a:solidFill>
                        </a:rPr>
                        <a:t>.61***</a:t>
                      </a:r>
                    </a:p>
                  </a:txBody>
                  <a:tcPr marL="68580" marR="68580" marT="34290" marB="34290">
                    <a:noFill/>
                  </a:tcPr>
                </a:tc>
                <a:tc>
                  <a:txBody>
                    <a:bodyPr/>
                    <a:lstStyle/>
                    <a:p>
                      <a:r>
                        <a:rPr lang="en-GB" sz="1400" dirty="0">
                          <a:solidFill>
                            <a:srgbClr val="0070C0"/>
                          </a:solidFill>
                        </a:rPr>
                        <a:t>-.45***</a:t>
                      </a:r>
                    </a:p>
                  </a:txBody>
                  <a:tcPr marL="68580" marR="68580" marT="34290" marB="34290">
                    <a:noFill/>
                  </a:tcPr>
                </a:tc>
                <a:tc>
                  <a:txBody>
                    <a:bodyPr/>
                    <a:lstStyle/>
                    <a:p>
                      <a:r>
                        <a:rPr lang="en-GB" sz="1400" dirty="0">
                          <a:solidFill>
                            <a:srgbClr val="0070C0"/>
                          </a:solidFill>
                        </a:rPr>
                        <a:t>.60***</a:t>
                      </a:r>
                    </a:p>
                  </a:txBody>
                  <a:tcPr marL="68580" marR="68580" marT="34290" marB="34290">
                    <a:noFill/>
                  </a:tcPr>
                </a:tc>
                <a:extLst>
                  <a:ext uri="{0D108BD9-81ED-4DB2-BD59-A6C34878D82A}">
                    <a16:rowId xmlns:a16="http://schemas.microsoft.com/office/drawing/2014/main" val="1485417190"/>
                  </a:ext>
                </a:extLst>
              </a:tr>
              <a:tr h="278130">
                <a:tc>
                  <a:txBody>
                    <a:bodyPr/>
                    <a:lstStyle/>
                    <a:p>
                      <a:r>
                        <a:rPr lang="en-GB" sz="1400" dirty="0"/>
                        <a:t>Letter Writing</a:t>
                      </a:r>
                    </a:p>
                  </a:txBody>
                  <a:tcPr marL="68580" marR="68580" marT="34290" marB="34290"/>
                </a:tc>
                <a:tc>
                  <a:txBody>
                    <a:bodyPr/>
                    <a:lstStyle/>
                    <a:p>
                      <a:r>
                        <a:rPr lang="en-GB" sz="1400" dirty="0">
                          <a:solidFill>
                            <a:srgbClr val="00B050"/>
                          </a:solidFill>
                        </a:rPr>
                        <a:t>.74***</a:t>
                      </a:r>
                    </a:p>
                  </a:txBody>
                  <a:tcPr marL="68580" marR="68580" marT="34290" marB="34290">
                    <a:noFill/>
                  </a:tcPr>
                </a:tc>
                <a:tc>
                  <a:txBody>
                    <a:bodyPr/>
                    <a:lstStyle/>
                    <a:p>
                      <a:r>
                        <a:rPr lang="en-GB" sz="1400" dirty="0"/>
                        <a:t>--</a:t>
                      </a:r>
                    </a:p>
                  </a:txBody>
                  <a:tcPr marL="68580" marR="68580" marT="34290" marB="34290">
                    <a:noFill/>
                  </a:tcPr>
                </a:tc>
                <a:tc>
                  <a:txBody>
                    <a:bodyPr/>
                    <a:lstStyle/>
                    <a:p>
                      <a:r>
                        <a:rPr lang="en-GB" sz="1400" dirty="0">
                          <a:solidFill>
                            <a:srgbClr val="0070C0"/>
                          </a:solidFill>
                        </a:rPr>
                        <a:t>.64***</a:t>
                      </a:r>
                    </a:p>
                  </a:txBody>
                  <a:tcPr marL="68580" marR="68580" marT="34290" marB="34290">
                    <a:noFill/>
                  </a:tcPr>
                </a:tc>
                <a:tc>
                  <a:txBody>
                    <a:bodyPr/>
                    <a:lstStyle/>
                    <a:p>
                      <a:r>
                        <a:rPr lang="en-GB" sz="1400" dirty="0">
                          <a:solidFill>
                            <a:srgbClr val="0070C0"/>
                          </a:solidFill>
                        </a:rPr>
                        <a:t>-.41**</a:t>
                      </a:r>
                    </a:p>
                  </a:txBody>
                  <a:tcPr marL="68580" marR="68580" marT="34290" marB="34290">
                    <a:noFill/>
                  </a:tcPr>
                </a:tc>
                <a:tc>
                  <a:txBody>
                    <a:bodyPr/>
                    <a:lstStyle/>
                    <a:p>
                      <a:r>
                        <a:rPr lang="en-GB" sz="1400" dirty="0">
                          <a:solidFill>
                            <a:srgbClr val="0070C0"/>
                          </a:solidFill>
                        </a:rPr>
                        <a:t>.49***</a:t>
                      </a:r>
                    </a:p>
                  </a:txBody>
                  <a:tcPr marL="68580" marR="68580" marT="34290" marB="34290">
                    <a:noFill/>
                  </a:tcPr>
                </a:tc>
                <a:extLst>
                  <a:ext uri="{0D108BD9-81ED-4DB2-BD59-A6C34878D82A}">
                    <a16:rowId xmlns:a16="http://schemas.microsoft.com/office/drawing/2014/main" val="2437996490"/>
                  </a:ext>
                </a:extLst>
              </a:tr>
              <a:tr h="480060">
                <a:tc>
                  <a:txBody>
                    <a:bodyPr/>
                    <a:lstStyle/>
                    <a:p>
                      <a:r>
                        <a:rPr lang="en-GB" sz="1400" dirty="0"/>
                        <a:t>Phoneme Isolation</a:t>
                      </a:r>
                    </a:p>
                  </a:txBody>
                  <a:tcPr marL="68580" marR="68580" marT="34290" marB="34290"/>
                </a:tc>
                <a:tc>
                  <a:txBody>
                    <a:bodyPr/>
                    <a:lstStyle/>
                    <a:p>
                      <a:r>
                        <a:rPr lang="en-GB" sz="1400" dirty="0">
                          <a:solidFill>
                            <a:srgbClr val="00B050"/>
                          </a:solidFill>
                        </a:rPr>
                        <a:t>.57***</a:t>
                      </a:r>
                    </a:p>
                  </a:txBody>
                  <a:tcPr marL="68580" marR="68580" marT="34290" marB="34290">
                    <a:noFill/>
                  </a:tcPr>
                </a:tc>
                <a:tc>
                  <a:txBody>
                    <a:bodyPr/>
                    <a:lstStyle/>
                    <a:p>
                      <a:r>
                        <a:rPr lang="en-GB" sz="1400" dirty="0">
                          <a:solidFill>
                            <a:srgbClr val="00B050"/>
                          </a:solidFill>
                        </a:rPr>
                        <a:t>.59**</a:t>
                      </a:r>
                    </a:p>
                  </a:txBody>
                  <a:tcPr marL="68580" marR="68580" marT="34290" marB="34290">
                    <a:noFill/>
                  </a:tcPr>
                </a:tc>
                <a:tc>
                  <a:txBody>
                    <a:bodyPr/>
                    <a:lstStyle/>
                    <a:p>
                      <a:r>
                        <a:rPr lang="en-GB" sz="1400" dirty="0"/>
                        <a:t>--</a:t>
                      </a:r>
                    </a:p>
                  </a:txBody>
                  <a:tcPr marL="68580" marR="68580" marT="34290" marB="34290">
                    <a:noFill/>
                  </a:tcPr>
                </a:tc>
                <a:tc>
                  <a:txBody>
                    <a:bodyPr/>
                    <a:lstStyle/>
                    <a:p>
                      <a:r>
                        <a:rPr lang="en-GB" sz="1400" dirty="0">
                          <a:solidFill>
                            <a:srgbClr val="0070C0"/>
                          </a:solidFill>
                        </a:rPr>
                        <a:t>-36**</a:t>
                      </a:r>
                    </a:p>
                  </a:txBody>
                  <a:tcPr marL="68580" marR="68580" marT="34290" marB="34290">
                    <a:noFill/>
                  </a:tcPr>
                </a:tc>
                <a:tc>
                  <a:txBody>
                    <a:bodyPr/>
                    <a:lstStyle/>
                    <a:p>
                      <a:r>
                        <a:rPr lang="en-GB" sz="1400" dirty="0">
                          <a:solidFill>
                            <a:srgbClr val="0070C0"/>
                          </a:solidFill>
                        </a:rPr>
                        <a:t>.48***</a:t>
                      </a:r>
                    </a:p>
                  </a:txBody>
                  <a:tcPr marL="68580" marR="68580" marT="34290" marB="34290">
                    <a:noFill/>
                  </a:tcPr>
                </a:tc>
                <a:extLst>
                  <a:ext uri="{0D108BD9-81ED-4DB2-BD59-A6C34878D82A}">
                    <a16:rowId xmlns:a16="http://schemas.microsoft.com/office/drawing/2014/main" val="74411607"/>
                  </a:ext>
                </a:extLst>
              </a:tr>
              <a:tr h="278130">
                <a:tc>
                  <a:txBody>
                    <a:bodyPr/>
                    <a:lstStyle/>
                    <a:p>
                      <a:r>
                        <a:rPr lang="en-GB" sz="1400" dirty="0"/>
                        <a:t>RAN</a:t>
                      </a:r>
                    </a:p>
                  </a:txBody>
                  <a:tcPr marL="68580" marR="68580" marT="34290" marB="34290"/>
                </a:tc>
                <a:tc>
                  <a:txBody>
                    <a:bodyPr/>
                    <a:lstStyle/>
                    <a:p>
                      <a:r>
                        <a:rPr lang="en-GB" sz="1400" dirty="0">
                          <a:solidFill>
                            <a:srgbClr val="00B050"/>
                          </a:solidFill>
                        </a:rPr>
                        <a:t>-.42***</a:t>
                      </a:r>
                    </a:p>
                  </a:txBody>
                  <a:tcPr marL="68580" marR="68580" marT="34290" marB="34290">
                    <a:noFill/>
                  </a:tcPr>
                </a:tc>
                <a:tc>
                  <a:txBody>
                    <a:bodyPr/>
                    <a:lstStyle/>
                    <a:p>
                      <a:r>
                        <a:rPr lang="en-GB" sz="1400" dirty="0">
                          <a:solidFill>
                            <a:srgbClr val="00B050"/>
                          </a:solidFill>
                        </a:rPr>
                        <a:t>-.33***</a:t>
                      </a:r>
                    </a:p>
                  </a:txBody>
                  <a:tcPr marL="68580" marR="68580" marT="34290" marB="34290">
                    <a:noFill/>
                  </a:tcPr>
                </a:tc>
                <a:tc>
                  <a:txBody>
                    <a:bodyPr/>
                    <a:lstStyle/>
                    <a:p>
                      <a:r>
                        <a:rPr lang="en-GB" sz="1400" dirty="0">
                          <a:solidFill>
                            <a:srgbClr val="00B050"/>
                          </a:solidFill>
                        </a:rPr>
                        <a:t>-.33***</a:t>
                      </a:r>
                    </a:p>
                  </a:txBody>
                  <a:tcPr marL="68580" marR="68580" marT="34290" marB="34290">
                    <a:noFill/>
                  </a:tcPr>
                </a:tc>
                <a:tc>
                  <a:txBody>
                    <a:bodyPr/>
                    <a:lstStyle/>
                    <a:p>
                      <a:r>
                        <a:rPr lang="en-GB" sz="1400" dirty="0"/>
                        <a:t>--</a:t>
                      </a:r>
                    </a:p>
                  </a:txBody>
                  <a:tcPr marL="68580" marR="68580" marT="34290" marB="34290">
                    <a:noFill/>
                  </a:tcPr>
                </a:tc>
                <a:tc>
                  <a:txBody>
                    <a:bodyPr/>
                    <a:lstStyle/>
                    <a:p>
                      <a:r>
                        <a:rPr lang="en-GB" sz="1400" dirty="0">
                          <a:solidFill>
                            <a:srgbClr val="0070C0"/>
                          </a:solidFill>
                        </a:rPr>
                        <a:t>-.35**</a:t>
                      </a:r>
                    </a:p>
                  </a:txBody>
                  <a:tcPr marL="68580" marR="68580" marT="34290" marB="34290">
                    <a:noFill/>
                  </a:tcPr>
                </a:tc>
                <a:extLst>
                  <a:ext uri="{0D108BD9-81ED-4DB2-BD59-A6C34878D82A}">
                    <a16:rowId xmlns:a16="http://schemas.microsoft.com/office/drawing/2014/main" val="3492139038"/>
                  </a:ext>
                </a:extLst>
              </a:tr>
              <a:tr h="278130">
                <a:tc>
                  <a:txBody>
                    <a:bodyPr/>
                    <a:lstStyle/>
                    <a:p>
                      <a:r>
                        <a:rPr lang="en-GB" sz="1400" dirty="0"/>
                        <a:t>Word Reading</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400" dirty="0">
                          <a:solidFill>
                            <a:schemeClr val="accent2">
                              <a:lumMod val="50000"/>
                            </a:schemeClr>
                          </a:solidFill>
                        </a:rPr>
                        <a:t>.59***</a:t>
                      </a:r>
                    </a:p>
                  </a:txBody>
                  <a:tcPr marL="68580" marR="68580" marT="34290" marB="34290">
                    <a:lnB w="12700" cap="flat" cmpd="sng" algn="ctr">
                      <a:solidFill>
                        <a:schemeClr val="tx1"/>
                      </a:solidFill>
                      <a:prstDash val="solid"/>
                      <a:round/>
                      <a:headEnd type="none" w="med" len="med"/>
                      <a:tailEnd type="none" w="med" len="med"/>
                    </a:lnB>
                    <a:noFill/>
                  </a:tcPr>
                </a:tc>
                <a:tc>
                  <a:txBody>
                    <a:bodyPr/>
                    <a:lstStyle/>
                    <a:p>
                      <a:r>
                        <a:rPr lang="en-GB" sz="1400" dirty="0">
                          <a:solidFill>
                            <a:schemeClr val="accent2">
                              <a:lumMod val="50000"/>
                            </a:schemeClr>
                          </a:solidFill>
                        </a:rPr>
                        <a:t>.46***</a:t>
                      </a:r>
                    </a:p>
                  </a:txBody>
                  <a:tcPr marL="68580" marR="68580" marT="34290" marB="34290">
                    <a:lnB w="12700" cap="flat" cmpd="sng" algn="ctr">
                      <a:solidFill>
                        <a:schemeClr val="tx1"/>
                      </a:solidFill>
                      <a:prstDash val="solid"/>
                      <a:round/>
                      <a:headEnd type="none" w="med" len="med"/>
                      <a:tailEnd type="none" w="med" len="med"/>
                    </a:lnB>
                    <a:noFill/>
                  </a:tcPr>
                </a:tc>
                <a:tc>
                  <a:txBody>
                    <a:bodyPr/>
                    <a:lstStyle/>
                    <a:p>
                      <a:r>
                        <a:rPr lang="en-GB" sz="1400" dirty="0">
                          <a:solidFill>
                            <a:schemeClr val="accent2">
                              <a:lumMod val="50000"/>
                            </a:schemeClr>
                          </a:solidFill>
                        </a:rPr>
                        <a:t>.46***</a:t>
                      </a:r>
                    </a:p>
                  </a:txBody>
                  <a:tcPr marL="68580" marR="68580" marT="34290" marB="34290">
                    <a:lnB w="12700" cap="flat" cmpd="sng" algn="ctr">
                      <a:solidFill>
                        <a:schemeClr val="tx1"/>
                      </a:solidFill>
                      <a:prstDash val="solid"/>
                      <a:round/>
                      <a:headEnd type="none" w="med" len="med"/>
                      <a:tailEnd type="none" w="med" len="med"/>
                    </a:lnB>
                    <a:noFill/>
                  </a:tcPr>
                </a:tc>
                <a:tc>
                  <a:txBody>
                    <a:bodyPr/>
                    <a:lstStyle/>
                    <a:p>
                      <a:r>
                        <a:rPr lang="en-GB" sz="1400" dirty="0">
                          <a:solidFill>
                            <a:schemeClr val="accent2">
                              <a:lumMod val="50000"/>
                            </a:schemeClr>
                          </a:solidFill>
                        </a:rPr>
                        <a:t>-.34***</a:t>
                      </a:r>
                    </a:p>
                  </a:txBody>
                  <a:tcPr marL="68580" marR="68580" marT="34290" marB="34290">
                    <a:lnB w="12700" cap="flat" cmpd="sng" algn="ctr">
                      <a:solidFill>
                        <a:schemeClr val="tx1"/>
                      </a:solidFill>
                      <a:prstDash val="solid"/>
                      <a:round/>
                      <a:headEnd type="none" w="med" len="med"/>
                      <a:tailEnd type="none" w="med" len="med"/>
                    </a:lnB>
                    <a:noFill/>
                  </a:tcPr>
                </a:tc>
                <a:tc>
                  <a:txBody>
                    <a:bodyPr/>
                    <a:lstStyle/>
                    <a:p>
                      <a:r>
                        <a:rPr lang="en-GB" sz="1400" dirty="0">
                          <a:solidFill>
                            <a:schemeClr val="tx1"/>
                          </a:solidFill>
                        </a:rPr>
                        <a:t>--</a:t>
                      </a:r>
                    </a:p>
                  </a:txBody>
                  <a:tcPr marL="68580" marR="68580" marT="34290" marB="3429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87043"/>
                  </a:ext>
                </a:extLst>
              </a:tr>
            </a:tbl>
          </a:graphicData>
        </a:graphic>
      </p:graphicFrame>
      <p:graphicFrame>
        <p:nvGraphicFramePr>
          <p:cNvPr id="12" name="Table 11">
            <a:extLst>
              <a:ext uri="{FF2B5EF4-FFF2-40B4-BE49-F238E27FC236}">
                <a16:creationId xmlns:a16="http://schemas.microsoft.com/office/drawing/2014/main" id="{E3D44F94-022F-B50E-0F0B-981B6CB630A3}"/>
              </a:ext>
            </a:extLst>
          </p:cNvPr>
          <p:cNvGraphicFramePr>
            <a:graphicFrameLocks noGrp="1"/>
          </p:cNvGraphicFramePr>
          <p:nvPr>
            <p:extLst>
              <p:ext uri="{D42A27DB-BD31-4B8C-83A1-F6EECF244321}">
                <p14:modId xmlns:p14="http://schemas.microsoft.com/office/powerpoint/2010/main" val="3573364281"/>
              </p:ext>
            </p:extLst>
          </p:nvPr>
        </p:nvGraphicFramePr>
        <p:xfrm>
          <a:off x="389336" y="3789040"/>
          <a:ext cx="8268888" cy="2613660"/>
        </p:xfrm>
        <a:graphic>
          <a:graphicData uri="http://schemas.openxmlformats.org/drawingml/2006/table">
            <a:tbl>
              <a:tblPr firstRow="1" bandRow="1">
                <a:tableStyleId>{5C22544A-7EE6-4342-B048-85BDC9FD1C3A}</a:tableStyleId>
              </a:tblPr>
              <a:tblGrid>
                <a:gridCol w="1732358">
                  <a:extLst>
                    <a:ext uri="{9D8B030D-6E8A-4147-A177-3AD203B41FA5}">
                      <a16:colId xmlns:a16="http://schemas.microsoft.com/office/drawing/2014/main" val="2121811563"/>
                    </a:ext>
                  </a:extLst>
                </a:gridCol>
                <a:gridCol w="1023938">
                  <a:extLst>
                    <a:ext uri="{9D8B030D-6E8A-4147-A177-3AD203B41FA5}">
                      <a16:colId xmlns:a16="http://schemas.microsoft.com/office/drawing/2014/main" val="2386942499"/>
                    </a:ext>
                  </a:extLst>
                </a:gridCol>
                <a:gridCol w="1378148">
                  <a:extLst>
                    <a:ext uri="{9D8B030D-6E8A-4147-A177-3AD203B41FA5}">
                      <a16:colId xmlns:a16="http://schemas.microsoft.com/office/drawing/2014/main" val="2600436917"/>
                    </a:ext>
                  </a:extLst>
                </a:gridCol>
                <a:gridCol w="1378148">
                  <a:extLst>
                    <a:ext uri="{9D8B030D-6E8A-4147-A177-3AD203B41FA5}">
                      <a16:colId xmlns:a16="http://schemas.microsoft.com/office/drawing/2014/main" val="2438714915"/>
                    </a:ext>
                  </a:extLst>
                </a:gridCol>
                <a:gridCol w="1378148">
                  <a:extLst>
                    <a:ext uri="{9D8B030D-6E8A-4147-A177-3AD203B41FA5}">
                      <a16:colId xmlns:a16="http://schemas.microsoft.com/office/drawing/2014/main" val="508822966"/>
                    </a:ext>
                  </a:extLst>
                </a:gridCol>
                <a:gridCol w="1378148">
                  <a:extLst>
                    <a:ext uri="{9D8B030D-6E8A-4147-A177-3AD203B41FA5}">
                      <a16:colId xmlns:a16="http://schemas.microsoft.com/office/drawing/2014/main" val="3526702066"/>
                    </a:ext>
                  </a:extLst>
                </a:gridCol>
              </a:tblGrid>
              <a:tr h="274320">
                <a:tc>
                  <a:txBody>
                    <a:bodyPr/>
                    <a:lstStyle/>
                    <a:p>
                      <a:endParaRPr lang="en-GB" sz="1400" dirty="0"/>
                    </a:p>
                  </a:txBody>
                  <a:tcPr marL="68580" marR="68580" marT="34290" marB="34290"/>
                </a:tc>
                <a:tc gridSpan="5">
                  <a:txBody>
                    <a:bodyPr/>
                    <a:lstStyle/>
                    <a:p>
                      <a:pPr algn="ctr"/>
                      <a:r>
                        <a:rPr lang="en-GB" sz="1400" dirty="0"/>
                        <a:t>Slovak (upper) and Spanish (lower) Grade 1</a:t>
                      </a:r>
                    </a:p>
                  </a:txBody>
                  <a:tcPr marL="68580" marR="68580" marT="34290" marB="34290"/>
                </a:tc>
                <a:tc hMerge="1">
                  <a:txBody>
                    <a:bodyPr/>
                    <a:lstStyle/>
                    <a:p>
                      <a:endParaRP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256009607"/>
                  </a:ext>
                </a:extLst>
              </a:tr>
              <a:tr h="480060">
                <a:tc>
                  <a:txBody>
                    <a:bodyPr/>
                    <a:lstStyle/>
                    <a:p>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Letter Naming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Letter Writing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Phoneme Isolation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RAN</a:t>
                      </a:r>
                    </a:p>
                    <a:p>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Word Reading</a:t>
                      </a:r>
                    </a:p>
                    <a:p>
                      <a:endParaRPr lang="en-GB" sz="1400" dirty="0"/>
                    </a:p>
                  </a:txBody>
                  <a:tcPr marL="68580" marR="68580" marT="34290" marB="34290"/>
                </a:tc>
                <a:extLst>
                  <a:ext uri="{0D108BD9-81ED-4DB2-BD59-A6C34878D82A}">
                    <a16:rowId xmlns:a16="http://schemas.microsoft.com/office/drawing/2014/main" val="1791796658"/>
                  </a:ext>
                </a:extLst>
              </a:tr>
              <a:tr h="278130">
                <a:tc>
                  <a:txBody>
                    <a:bodyPr/>
                    <a:lstStyle/>
                    <a:p>
                      <a:r>
                        <a:rPr lang="en-GB" sz="1400" dirty="0"/>
                        <a:t>Letter Naming</a:t>
                      </a:r>
                    </a:p>
                  </a:txBody>
                  <a:tcPr marL="68580" marR="68580" marT="34290" marB="34290"/>
                </a:tc>
                <a:tc>
                  <a:txBody>
                    <a:bodyPr/>
                    <a:lstStyle/>
                    <a:p>
                      <a:r>
                        <a:rPr lang="en-GB" sz="1400" dirty="0"/>
                        <a:t>--</a:t>
                      </a:r>
                    </a:p>
                  </a:txBody>
                  <a:tcPr marL="68580" marR="68580" marT="34290" marB="34290">
                    <a:noFill/>
                  </a:tcPr>
                </a:tc>
                <a:tc>
                  <a:txBody>
                    <a:bodyPr/>
                    <a:lstStyle/>
                    <a:p>
                      <a:r>
                        <a:rPr lang="en-GB" sz="1400" dirty="0">
                          <a:solidFill>
                            <a:srgbClr val="0070C0"/>
                          </a:solidFill>
                        </a:rPr>
                        <a:t>.76***</a:t>
                      </a:r>
                    </a:p>
                  </a:txBody>
                  <a:tcPr marL="68580" marR="68580" marT="34290" marB="34290">
                    <a:noFill/>
                  </a:tcPr>
                </a:tc>
                <a:tc>
                  <a:txBody>
                    <a:bodyPr/>
                    <a:lstStyle/>
                    <a:p>
                      <a:r>
                        <a:rPr lang="en-GB" sz="1400" dirty="0">
                          <a:solidFill>
                            <a:srgbClr val="0070C0"/>
                          </a:solidFill>
                        </a:rPr>
                        <a:t>.67***</a:t>
                      </a:r>
                    </a:p>
                  </a:txBody>
                  <a:tcPr marL="68580" marR="68580" marT="34290" marB="34290">
                    <a:noFill/>
                  </a:tcPr>
                </a:tc>
                <a:tc>
                  <a:txBody>
                    <a:bodyPr/>
                    <a:lstStyle/>
                    <a:p>
                      <a:r>
                        <a:rPr lang="en-GB" sz="1400" dirty="0">
                          <a:solidFill>
                            <a:srgbClr val="0070C0"/>
                          </a:solidFill>
                        </a:rPr>
                        <a:t>-.62***</a:t>
                      </a:r>
                    </a:p>
                  </a:txBody>
                  <a:tcPr marL="68580" marR="68580" marT="34290" marB="34290">
                    <a:noFill/>
                  </a:tcPr>
                </a:tc>
                <a:tc>
                  <a:txBody>
                    <a:bodyPr/>
                    <a:lstStyle/>
                    <a:p>
                      <a:r>
                        <a:rPr lang="en-GB" sz="1400" dirty="0">
                          <a:solidFill>
                            <a:srgbClr val="0070C0"/>
                          </a:solidFill>
                        </a:rPr>
                        <a:t>.77***</a:t>
                      </a:r>
                    </a:p>
                  </a:txBody>
                  <a:tcPr marL="68580" marR="68580" marT="34290" marB="34290">
                    <a:noFill/>
                  </a:tcPr>
                </a:tc>
                <a:extLst>
                  <a:ext uri="{0D108BD9-81ED-4DB2-BD59-A6C34878D82A}">
                    <a16:rowId xmlns:a16="http://schemas.microsoft.com/office/drawing/2014/main" val="1485417190"/>
                  </a:ext>
                </a:extLst>
              </a:tr>
              <a:tr h="278130">
                <a:tc>
                  <a:txBody>
                    <a:bodyPr/>
                    <a:lstStyle/>
                    <a:p>
                      <a:r>
                        <a:rPr lang="en-GB" sz="1400" dirty="0"/>
                        <a:t>Letter Writing</a:t>
                      </a:r>
                    </a:p>
                  </a:txBody>
                  <a:tcPr marL="68580" marR="68580" marT="34290" marB="34290"/>
                </a:tc>
                <a:tc>
                  <a:txBody>
                    <a:bodyPr/>
                    <a:lstStyle/>
                    <a:p>
                      <a:r>
                        <a:rPr lang="en-GB" sz="1400" dirty="0">
                          <a:solidFill>
                            <a:srgbClr val="00B050"/>
                          </a:solidFill>
                        </a:rPr>
                        <a:t>.41***</a:t>
                      </a:r>
                    </a:p>
                  </a:txBody>
                  <a:tcPr marL="68580" marR="68580" marT="34290" marB="34290">
                    <a:noFill/>
                  </a:tcPr>
                </a:tc>
                <a:tc>
                  <a:txBody>
                    <a:bodyPr/>
                    <a:lstStyle/>
                    <a:p>
                      <a:r>
                        <a:rPr lang="en-GB" sz="1400" dirty="0"/>
                        <a:t>--</a:t>
                      </a:r>
                    </a:p>
                  </a:txBody>
                  <a:tcPr marL="68580" marR="68580" marT="34290" marB="34290">
                    <a:noFill/>
                  </a:tcPr>
                </a:tc>
                <a:tc>
                  <a:txBody>
                    <a:bodyPr/>
                    <a:lstStyle/>
                    <a:p>
                      <a:r>
                        <a:rPr lang="en-GB" sz="1400" dirty="0">
                          <a:solidFill>
                            <a:srgbClr val="0070C0"/>
                          </a:solidFill>
                        </a:rPr>
                        <a:t>.48***</a:t>
                      </a:r>
                    </a:p>
                  </a:txBody>
                  <a:tcPr marL="68580" marR="68580" marT="34290" marB="34290">
                    <a:noFill/>
                  </a:tcPr>
                </a:tc>
                <a:tc>
                  <a:txBody>
                    <a:bodyPr/>
                    <a:lstStyle/>
                    <a:p>
                      <a:r>
                        <a:rPr lang="en-GB" sz="1400" dirty="0">
                          <a:solidFill>
                            <a:srgbClr val="0070C0"/>
                          </a:solidFill>
                        </a:rPr>
                        <a:t>-.49***</a:t>
                      </a:r>
                    </a:p>
                  </a:txBody>
                  <a:tcPr marL="68580" marR="68580" marT="34290" marB="34290">
                    <a:noFill/>
                  </a:tcPr>
                </a:tc>
                <a:tc>
                  <a:txBody>
                    <a:bodyPr/>
                    <a:lstStyle/>
                    <a:p>
                      <a:r>
                        <a:rPr lang="en-GB" sz="1400" dirty="0">
                          <a:solidFill>
                            <a:srgbClr val="0070C0"/>
                          </a:solidFill>
                        </a:rPr>
                        <a:t>.53***</a:t>
                      </a:r>
                    </a:p>
                  </a:txBody>
                  <a:tcPr marL="68580" marR="68580" marT="34290" marB="34290">
                    <a:noFill/>
                  </a:tcPr>
                </a:tc>
                <a:extLst>
                  <a:ext uri="{0D108BD9-81ED-4DB2-BD59-A6C34878D82A}">
                    <a16:rowId xmlns:a16="http://schemas.microsoft.com/office/drawing/2014/main" val="2437996490"/>
                  </a:ext>
                </a:extLst>
              </a:tr>
              <a:tr h="480060">
                <a:tc>
                  <a:txBody>
                    <a:bodyPr/>
                    <a:lstStyle/>
                    <a:p>
                      <a:r>
                        <a:rPr lang="en-GB" sz="1400" dirty="0"/>
                        <a:t>Phoneme Isolation</a:t>
                      </a:r>
                    </a:p>
                  </a:txBody>
                  <a:tcPr marL="68580" marR="68580" marT="34290" marB="34290"/>
                </a:tc>
                <a:tc>
                  <a:txBody>
                    <a:bodyPr/>
                    <a:lstStyle/>
                    <a:p>
                      <a:r>
                        <a:rPr lang="en-GB" sz="1400" dirty="0">
                          <a:solidFill>
                            <a:srgbClr val="00B050"/>
                          </a:solidFill>
                        </a:rPr>
                        <a:t>.45***</a:t>
                      </a:r>
                    </a:p>
                  </a:txBody>
                  <a:tcPr marL="68580" marR="68580" marT="34290" marB="34290">
                    <a:noFill/>
                  </a:tcPr>
                </a:tc>
                <a:tc>
                  <a:txBody>
                    <a:bodyPr/>
                    <a:lstStyle/>
                    <a:p>
                      <a:r>
                        <a:rPr lang="en-GB" sz="1400" dirty="0">
                          <a:solidFill>
                            <a:srgbClr val="00B050"/>
                          </a:solidFill>
                        </a:rPr>
                        <a:t>.18*</a:t>
                      </a:r>
                    </a:p>
                  </a:txBody>
                  <a:tcPr marL="68580" marR="68580" marT="34290" marB="34290">
                    <a:noFill/>
                  </a:tcPr>
                </a:tc>
                <a:tc>
                  <a:txBody>
                    <a:bodyPr/>
                    <a:lstStyle/>
                    <a:p>
                      <a:r>
                        <a:rPr lang="en-GB" sz="1400" dirty="0"/>
                        <a:t>--</a:t>
                      </a:r>
                    </a:p>
                  </a:txBody>
                  <a:tcPr marL="68580" marR="68580" marT="34290" marB="34290">
                    <a:noFill/>
                  </a:tcPr>
                </a:tc>
                <a:tc>
                  <a:txBody>
                    <a:bodyPr/>
                    <a:lstStyle/>
                    <a:p>
                      <a:r>
                        <a:rPr lang="en-GB" sz="1400" dirty="0">
                          <a:solidFill>
                            <a:srgbClr val="0070C0"/>
                          </a:solidFill>
                        </a:rPr>
                        <a:t>-.50***</a:t>
                      </a:r>
                    </a:p>
                  </a:txBody>
                  <a:tcPr marL="68580" marR="68580" marT="34290" marB="34290">
                    <a:noFill/>
                  </a:tcPr>
                </a:tc>
                <a:tc>
                  <a:txBody>
                    <a:bodyPr/>
                    <a:lstStyle/>
                    <a:p>
                      <a:r>
                        <a:rPr lang="en-GB" sz="1400" dirty="0">
                          <a:solidFill>
                            <a:srgbClr val="0070C0"/>
                          </a:solidFill>
                        </a:rPr>
                        <a:t>.65***</a:t>
                      </a:r>
                    </a:p>
                  </a:txBody>
                  <a:tcPr marL="68580" marR="68580" marT="34290" marB="34290">
                    <a:noFill/>
                  </a:tcPr>
                </a:tc>
                <a:extLst>
                  <a:ext uri="{0D108BD9-81ED-4DB2-BD59-A6C34878D82A}">
                    <a16:rowId xmlns:a16="http://schemas.microsoft.com/office/drawing/2014/main" val="74411607"/>
                  </a:ext>
                </a:extLst>
              </a:tr>
              <a:tr h="278130">
                <a:tc>
                  <a:txBody>
                    <a:bodyPr/>
                    <a:lstStyle/>
                    <a:p>
                      <a:r>
                        <a:rPr lang="en-GB" sz="1400" dirty="0"/>
                        <a:t>RAN</a:t>
                      </a:r>
                    </a:p>
                  </a:txBody>
                  <a:tcPr marL="68580" marR="68580" marT="34290" marB="34290"/>
                </a:tc>
                <a:tc>
                  <a:txBody>
                    <a:bodyPr/>
                    <a:lstStyle/>
                    <a:p>
                      <a:r>
                        <a:rPr lang="en-GB" sz="1400" dirty="0">
                          <a:solidFill>
                            <a:srgbClr val="00B050"/>
                          </a:solidFill>
                        </a:rPr>
                        <a:t>-.49***</a:t>
                      </a:r>
                    </a:p>
                  </a:txBody>
                  <a:tcPr marL="68580" marR="68580" marT="34290" marB="34290">
                    <a:noFill/>
                  </a:tcPr>
                </a:tc>
                <a:tc>
                  <a:txBody>
                    <a:bodyPr/>
                    <a:lstStyle/>
                    <a:p>
                      <a:r>
                        <a:rPr lang="en-GB" sz="1400" dirty="0">
                          <a:solidFill>
                            <a:srgbClr val="00B050"/>
                          </a:solidFill>
                        </a:rPr>
                        <a:t>.22**</a:t>
                      </a:r>
                    </a:p>
                  </a:txBody>
                  <a:tcPr marL="68580" marR="68580" marT="34290" marB="34290">
                    <a:noFill/>
                  </a:tcPr>
                </a:tc>
                <a:tc>
                  <a:txBody>
                    <a:bodyPr/>
                    <a:lstStyle/>
                    <a:p>
                      <a:r>
                        <a:rPr lang="en-GB" sz="1400" dirty="0">
                          <a:solidFill>
                            <a:srgbClr val="00B050"/>
                          </a:solidFill>
                        </a:rPr>
                        <a:t>-.36***</a:t>
                      </a:r>
                    </a:p>
                  </a:txBody>
                  <a:tcPr marL="68580" marR="68580" marT="34290" marB="34290">
                    <a:noFill/>
                  </a:tcPr>
                </a:tc>
                <a:tc>
                  <a:txBody>
                    <a:bodyPr/>
                    <a:lstStyle/>
                    <a:p>
                      <a:r>
                        <a:rPr lang="en-GB" sz="1400" dirty="0"/>
                        <a:t>--</a:t>
                      </a:r>
                    </a:p>
                  </a:txBody>
                  <a:tcPr marL="68580" marR="68580" marT="34290" marB="34290">
                    <a:noFill/>
                  </a:tcPr>
                </a:tc>
                <a:tc>
                  <a:txBody>
                    <a:bodyPr/>
                    <a:lstStyle/>
                    <a:p>
                      <a:r>
                        <a:rPr lang="en-GB" sz="1400" dirty="0">
                          <a:solidFill>
                            <a:srgbClr val="0070C0"/>
                          </a:solidFill>
                        </a:rPr>
                        <a:t>-.61***</a:t>
                      </a:r>
                    </a:p>
                  </a:txBody>
                  <a:tcPr marL="68580" marR="68580" marT="34290" marB="34290">
                    <a:noFill/>
                  </a:tcPr>
                </a:tc>
                <a:extLst>
                  <a:ext uri="{0D108BD9-81ED-4DB2-BD59-A6C34878D82A}">
                    <a16:rowId xmlns:a16="http://schemas.microsoft.com/office/drawing/2014/main" val="3492139038"/>
                  </a:ext>
                </a:extLst>
              </a:tr>
              <a:tr h="278130">
                <a:tc>
                  <a:txBody>
                    <a:bodyPr/>
                    <a:lstStyle/>
                    <a:p>
                      <a:r>
                        <a:rPr lang="en-GB" sz="1400" dirty="0"/>
                        <a:t>Word Reading</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400" dirty="0">
                          <a:solidFill>
                            <a:srgbClr val="00B050"/>
                          </a:solidFill>
                        </a:rPr>
                        <a:t>.52***</a:t>
                      </a:r>
                    </a:p>
                  </a:txBody>
                  <a:tcPr marL="68580" marR="68580" marT="34290" marB="34290">
                    <a:lnB w="12700" cap="flat" cmpd="sng" algn="ctr">
                      <a:solidFill>
                        <a:schemeClr val="tx1"/>
                      </a:solidFill>
                      <a:prstDash val="solid"/>
                      <a:round/>
                      <a:headEnd type="none" w="med" len="med"/>
                      <a:tailEnd type="none" w="med" len="med"/>
                    </a:lnB>
                    <a:noFill/>
                  </a:tcPr>
                </a:tc>
                <a:tc>
                  <a:txBody>
                    <a:bodyPr/>
                    <a:lstStyle/>
                    <a:p>
                      <a:r>
                        <a:rPr lang="en-GB" sz="1400" dirty="0">
                          <a:solidFill>
                            <a:srgbClr val="00B050"/>
                          </a:solidFill>
                        </a:rPr>
                        <a:t>.28***</a:t>
                      </a:r>
                    </a:p>
                  </a:txBody>
                  <a:tcPr marL="68580" marR="68580" marT="34290" marB="34290">
                    <a:lnB w="12700" cap="flat" cmpd="sng" algn="ctr">
                      <a:solidFill>
                        <a:schemeClr val="tx1"/>
                      </a:solidFill>
                      <a:prstDash val="solid"/>
                      <a:round/>
                      <a:headEnd type="none" w="med" len="med"/>
                      <a:tailEnd type="none" w="med" len="med"/>
                    </a:lnB>
                    <a:noFill/>
                  </a:tcPr>
                </a:tc>
                <a:tc>
                  <a:txBody>
                    <a:bodyPr/>
                    <a:lstStyle/>
                    <a:p>
                      <a:r>
                        <a:rPr lang="en-GB" sz="1400" dirty="0">
                          <a:solidFill>
                            <a:srgbClr val="00B050"/>
                          </a:solidFill>
                        </a:rPr>
                        <a:t>.51***</a:t>
                      </a:r>
                    </a:p>
                  </a:txBody>
                  <a:tcPr marL="68580" marR="68580" marT="34290" marB="34290">
                    <a:lnB w="12700" cap="flat" cmpd="sng" algn="ctr">
                      <a:solidFill>
                        <a:schemeClr val="tx1"/>
                      </a:solidFill>
                      <a:prstDash val="solid"/>
                      <a:round/>
                      <a:headEnd type="none" w="med" len="med"/>
                      <a:tailEnd type="none" w="med" len="med"/>
                    </a:lnB>
                    <a:noFill/>
                  </a:tcPr>
                </a:tc>
                <a:tc>
                  <a:txBody>
                    <a:bodyPr/>
                    <a:lstStyle/>
                    <a:p>
                      <a:r>
                        <a:rPr lang="en-GB" sz="1400" dirty="0">
                          <a:solidFill>
                            <a:srgbClr val="00B050"/>
                          </a:solidFill>
                        </a:rPr>
                        <a:t>-.51***</a:t>
                      </a:r>
                    </a:p>
                  </a:txBody>
                  <a:tcPr marL="68580" marR="68580" marT="34290" marB="34290">
                    <a:lnB w="12700" cap="flat" cmpd="sng" algn="ctr">
                      <a:solidFill>
                        <a:schemeClr val="tx1"/>
                      </a:solidFill>
                      <a:prstDash val="solid"/>
                      <a:round/>
                      <a:headEnd type="none" w="med" len="med"/>
                      <a:tailEnd type="none" w="med" len="med"/>
                    </a:lnB>
                    <a:noFill/>
                  </a:tcPr>
                </a:tc>
                <a:tc>
                  <a:txBody>
                    <a:bodyPr/>
                    <a:lstStyle/>
                    <a:p>
                      <a:r>
                        <a:rPr lang="en-GB" sz="1400" dirty="0"/>
                        <a:t>--</a:t>
                      </a:r>
                    </a:p>
                  </a:txBody>
                  <a:tcPr marL="68580" marR="68580" marT="34290" marB="3429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93945"/>
                  </a:ext>
                </a:extLst>
              </a:tr>
            </a:tbl>
          </a:graphicData>
        </a:graphic>
      </p:graphicFrame>
    </p:spTree>
    <p:extLst>
      <p:ext uri="{BB962C8B-B14F-4D97-AF65-F5344CB8AC3E}">
        <p14:creationId xmlns:p14="http://schemas.microsoft.com/office/powerpoint/2010/main" val="405863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6467C9-FE06-CB51-4703-24196CE67944}"/>
              </a:ext>
            </a:extLst>
          </p:cNvPr>
          <p:cNvSpPr>
            <a:spLocks noGrp="1"/>
          </p:cNvSpPr>
          <p:nvPr>
            <p:ph type="title"/>
          </p:nvPr>
        </p:nvSpPr>
        <p:spPr>
          <a:xfrm>
            <a:off x="484286" y="260648"/>
            <a:ext cx="8418015" cy="1224136"/>
          </a:xfrm>
        </p:spPr>
        <p:txBody>
          <a:bodyPr>
            <a:noAutofit/>
          </a:bodyPr>
          <a:lstStyle/>
          <a:p>
            <a:pPr algn="ctr"/>
            <a:r>
              <a:rPr lang="en-GB" sz="2100" b="1" dirty="0">
                <a:effectLst>
                  <a:outerShdw blurRad="38100" dist="38100" dir="2700000" algn="tl">
                    <a:srgbClr val="000000">
                      <a:alpha val="43137"/>
                    </a:srgbClr>
                  </a:outerShdw>
                </a:effectLst>
              </a:rPr>
              <a:t>Simultaneous Regressions on End-Year Reading / Spelling Accuracy </a:t>
            </a:r>
            <a:br>
              <a:rPr lang="en-GB" sz="2100" b="1" dirty="0"/>
            </a:br>
            <a:r>
              <a:rPr lang="en-GB" sz="2100" b="1" dirty="0"/>
              <a:t>from mid-year (T1) Reading and Mini MABEL Composite scores</a:t>
            </a:r>
          </a:p>
        </p:txBody>
      </p:sp>
      <p:sp>
        <p:nvSpPr>
          <p:cNvPr id="4" name="Text Placeholder 3">
            <a:extLst>
              <a:ext uri="{FF2B5EF4-FFF2-40B4-BE49-F238E27FC236}">
                <a16:creationId xmlns:a16="http://schemas.microsoft.com/office/drawing/2014/main" id="{6253645D-519F-48E0-0D5C-DB24F6C126A8}"/>
              </a:ext>
            </a:extLst>
          </p:cNvPr>
          <p:cNvSpPr>
            <a:spLocks noGrp="1"/>
          </p:cNvSpPr>
          <p:nvPr>
            <p:ph type="body" idx="1"/>
          </p:nvPr>
        </p:nvSpPr>
        <p:spPr>
          <a:xfrm>
            <a:off x="627460" y="1997988"/>
            <a:ext cx="3868340" cy="583058"/>
          </a:xfrm>
        </p:spPr>
        <p:txBody>
          <a:bodyPr>
            <a:normAutofit fontScale="70000" lnSpcReduction="20000"/>
          </a:bodyPr>
          <a:lstStyle/>
          <a:p>
            <a:pPr algn="ctr"/>
            <a:r>
              <a:rPr lang="en-GB" dirty="0">
                <a:latin typeface="Calibri" panose="020F0502020204030204" pitchFamily="34" charset="0"/>
                <a:ea typeface="Calibri" panose="020F0502020204030204" pitchFamily="34" charset="0"/>
                <a:cs typeface="Calibri" panose="020F0502020204030204" pitchFamily="34" charset="0"/>
              </a:rPr>
              <a:t>Predicting End-Year </a:t>
            </a:r>
            <a:r>
              <a:rPr lang="en-GB"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Reading</a:t>
            </a:r>
            <a:r>
              <a:rPr lang="en-GB" dirty="0">
                <a:latin typeface="Calibri" panose="020F0502020204030204" pitchFamily="34" charset="0"/>
                <a:ea typeface="Calibri" panose="020F0502020204030204" pitchFamily="34" charset="0"/>
                <a:cs typeface="Calibri" panose="020F0502020204030204" pitchFamily="34" charset="0"/>
              </a:rPr>
              <a:t> Accuracy from Mid-Year MM and Reading skill.</a:t>
            </a:r>
          </a:p>
        </p:txBody>
      </p:sp>
      <p:graphicFrame>
        <p:nvGraphicFramePr>
          <p:cNvPr id="8" name="Content Placeholder 7">
            <a:extLst>
              <a:ext uri="{FF2B5EF4-FFF2-40B4-BE49-F238E27FC236}">
                <a16:creationId xmlns:a16="http://schemas.microsoft.com/office/drawing/2014/main" id="{332C165C-84B6-5318-9EE0-43990D5354FA}"/>
              </a:ext>
            </a:extLst>
          </p:cNvPr>
          <p:cNvGraphicFramePr>
            <a:graphicFrameLocks noGrp="1"/>
          </p:cNvGraphicFramePr>
          <p:nvPr>
            <p:ph sz="half" idx="2"/>
            <p:extLst>
              <p:ext uri="{D42A27DB-BD31-4B8C-83A1-F6EECF244321}">
                <p14:modId xmlns:p14="http://schemas.microsoft.com/office/powerpoint/2010/main" val="3686185389"/>
              </p:ext>
            </p:extLst>
          </p:nvPr>
        </p:nvGraphicFramePr>
        <p:xfrm>
          <a:off x="4816327" y="2810114"/>
          <a:ext cx="4177658" cy="2834640"/>
        </p:xfrm>
        <a:graphic>
          <a:graphicData uri="http://schemas.openxmlformats.org/drawingml/2006/table">
            <a:tbl>
              <a:tblPr firstRow="1" bandRow="1">
                <a:tableStyleId>{5C22544A-7EE6-4342-B048-85BDC9FD1C3A}</a:tableStyleId>
              </a:tblPr>
              <a:tblGrid>
                <a:gridCol w="1789895">
                  <a:extLst>
                    <a:ext uri="{9D8B030D-6E8A-4147-A177-3AD203B41FA5}">
                      <a16:colId xmlns:a16="http://schemas.microsoft.com/office/drawing/2014/main" val="2256247595"/>
                    </a:ext>
                  </a:extLst>
                </a:gridCol>
                <a:gridCol w="795921">
                  <a:extLst>
                    <a:ext uri="{9D8B030D-6E8A-4147-A177-3AD203B41FA5}">
                      <a16:colId xmlns:a16="http://schemas.microsoft.com/office/drawing/2014/main" val="2776816895"/>
                    </a:ext>
                  </a:extLst>
                </a:gridCol>
                <a:gridCol w="795921">
                  <a:extLst>
                    <a:ext uri="{9D8B030D-6E8A-4147-A177-3AD203B41FA5}">
                      <a16:colId xmlns:a16="http://schemas.microsoft.com/office/drawing/2014/main" val="3603529827"/>
                    </a:ext>
                  </a:extLst>
                </a:gridCol>
                <a:gridCol w="795921">
                  <a:extLst>
                    <a:ext uri="{9D8B030D-6E8A-4147-A177-3AD203B41FA5}">
                      <a16:colId xmlns:a16="http://schemas.microsoft.com/office/drawing/2014/main" val="3308533495"/>
                    </a:ext>
                  </a:extLst>
                </a:gridCol>
              </a:tblGrid>
              <a:tr h="297180">
                <a:tc>
                  <a:txBody>
                    <a:bodyPr/>
                    <a:lstStyle/>
                    <a:p>
                      <a:r>
                        <a:rPr lang="en-GB" sz="1500" dirty="0"/>
                        <a:t>Variable</a:t>
                      </a:r>
                    </a:p>
                  </a:txBody>
                  <a:tcPr marL="68580" marR="68580" marT="34290" marB="34290"/>
                </a:tc>
                <a:tc>
                  <a:txBody>
                    <a:bodyPr/>
                    <a:lstStyle/>
                    <a:p>
                      <a:r>
                        <a:rPr lang="en-GB" sz="1500" dirty="0">
                          <a:sym typeface="Symbol" panose="05050102010706020507" pitchFamily="18" charset="2"/>
                        </a:rPr>
                        <a:t></a:t>
                      </a:r>
                      <a:endParaRPr lang="en-GB" sz="1500" dirty="0"/>
                    </a:p>
                  </a:txBody>
                  <a:tcPr marL="68580" marR="68580" marT="34290" marB="34290"/>
                </a:tc>
                <a:tc>
                  <a:txBody>
                    <a:bodyPr/>
                    <a:lstStyle/>
                    <a:p>
                      <a:r>
                        <a:rPr lang="en-GB" sz="1500" dirty="0"/>
                        <a:t>t</a:t>
                      </a:r>
                    </a:p>
                  </a:txBody>
                  <a:tcPr marL="68580" marR="68580" marT="34290" marB="34290"/>
                </a:tc>
                <a:tc>
                  <a:txBody>
                    <a:bodyPr/>
                    <a:lstStyle/>
                    <a:p>
                      <a:r>
                        <a:rPr lang="en-GB" sz="1500" dirty="0"/>
                        <a:t>p</a:t>
                      </a:r>
                    </a:p>
                  </a:txBody>
                  <a:tcPr marL="68580" marR="68580" marT="34290" marB="34290"/>
                </a:tc>
                <a:extLst>
                  <a:ext uri="{0D108BD9-81ED-4DB2-BD59-A6C34878D82A}">
                    <a16:rowId xmlns:a16="http://schemas.microsoft.com/office/drawing/2014/main" val="4227420033"/>
                  </a:ext>
                </a:extLst>
              </a:tr>
              <a:tr h="297180">
                <a:tc gridSpan="4">
                  <a:txBody>
                    <a:bodyPr/>
                    <a:lstStyle/>
                    <a:p>
                      <a:pPr algn="ctr"/>
                      <a:r>
                        <a:rPr lang="en-GB" sz="1500" b="1" dirty="0"/>
                        <a:t>Kindergarten</a:t>
                      </a:r>
                    </a:p>
                  </a:txBody>
                  <a:tcPr marL="68580" marR="68580" marT="34290" marB="34290">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4187234649"/>
                  </a:ext>
                </a:extLst>
              </a:tr>
              <a:tr h="297180">
                <a:tc>
                  <a:txBody>
                    <a:bodyPr/>
                    <a:lstStyle/>
                    <a:p>
                      <a:r>
                        <a:rPr lang="en-GB" sz="1500" dirty="0"/>
                        <a:t>Reading T1</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a:t>.208</a:t>
                      </a:r>
                      <a:endParaRPr lang="en-GB" sz="1500" dirty="0"/>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a:t>1.12</a:t>
                      </a:r>
                      <a:endParaRPr lang="en-GB" sz="1500" dirty="0"/>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dirty="0"/>
                        <a:t>ns</a:t>
                      </a:r>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83149434"/>
                  </a:ext>
                </a:extLst>
              </a:tr>
              <a:tr h="525780">
                <a:tc>
                  <a:txBody>
                    <a:bodyPr/>
                    <a:lstStyle/>
                    <a:p>
                      <a:r>
                        <a:rPr lang="en-GB" sz="1500" b="1" dirty="0" err="1">
                          <a:solidFill>
                            <a:srgbClr val="FF0000"/>
                          </a:solidFill>
                        </a:rPr>
                        <a:t>MM_Composite</a:t>
                      </a:r>
                      <a:endParaRPr lang="en-GB" sz="1500" b="1" dirty="0">
                        <a:solidFill>
                          <a:srgbClr val="FF0000"/>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a:solidFill>
                            <a:srgbClr val="FF0000"/>
                          </a:solidFill>
                        </a:rPr>
                        <a:t>.436</a:t>
                      </a:r>
                      <a:endParaRPr lang="en-GB" sz="1500" b="1" dirty="0">
                        <a:solidFill>
                          <a:srgbClr val="FF0000"/>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a:solidFill>
                            <a:srgbClr val="FF0000"/>
                          </a:solidFill>
                        </a:rPr>
                        <a:t>2.34</a:t>
                      </a:r>
                      <a:endParaRPr lang="en-GB" sz="1500" b="1" dirty="0">
                        <a:solidFill>
                          <a:srgbClr val="FF0000"/>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.03</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749104"/>
                  </a:ext>
                </a:extLst>
              </a:tr>
              <a:tr h="297180">
                <a:tc>
                  <a:txBody>
                    <a:bodyPr/>
                    <a:lstStyle/>
                    <a:p>
                      <a:endParaRPr lang="en-GB" sz="15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5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5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5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0987275"/>
                  </a:ext>
                </a:extLst>
              </a:tr>
              <a:tr h="297180">
                <a:tc gridSpan="4">
                  <a:txBody>
                    <a:bodyPr/>
                    <a:lstStyle/>
                    <a:p>
                      <a:pPr algn="ctr"/>
                      <a:r>
                        <a:rPr lang="en-GB" sz="1500" b="1" dirty="0"/>
                        <a:t>Grade 1</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dirty="0"/>
                    </a:p>
                  </a:txBody>
                  <a:tcPr/>
                </a:tc>
                <a:extLst>
                  <a:ext uri="{0D108BD9-81ED-4DB2-BD59-A6C34878D82A}">
                    <a16:rowId xmlns:a16="http://schemas.microsoft.com/office/drawing/2014/main" val="346745491"/>
                  </a:ext>
                </a:extLst>
              </a:tr>
              <a:tr h="297180">
                <a:tc>
                  <a:txBody>
                    <a:bodyPr/>
                    <a:lstStyle/>
                    <a:p>
                      <a:r>
                        <a:rPr lang="en-GB" sz="1500" dirty="0"/>
                        <a:t>Reading T1</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a:t>.063</a:t>
                      </a:r>
                      <a:endParaRPr lang="en-GB" sz="1500" dirty="0"/>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a:t>.424</a:t>
                      </a:r>
                      <a:endParaRPr lang="en-GB" sz="1500" dirty="0"/>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dirty="0"/>
                        <a:t>ns</a:t>
                      </a:r>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18326342"/>
                  </a:ext>
                </a:extLst>
              </a:tr>
              <a:tr h="525780">
                <a:tc>
                  <a:txBody>
                    <a:bodyPr/>
                    <a:lstStyle/>
                    <a:p>
                      <a:r>
                        <a:rPr lang="en-GB" sz="1500" b="1" dirty="0" err="1">
                          <a:solidFill>
                            <a:srgbClr val="FF0000"/>
                          </a:solidFill>
                        </a:rPr>
                        <a:t>MM_Composite</a:t>
                      </a:r>
                      <a:endParaRPr lang="en-GB" sz="1500" b="1" dirty="0">
                        <a:solidFill>
                          <a:srgbClr val="FF0000"/>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.650</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4.36</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&lt; .001</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580654"/>
                  </a:ext>
                </a:extLst>
              </a:tr>
            </a:tbl>
          </a:graphicData>
        </a:graphic>
      </p:graphicFrame>
      <p:sp>
        <p:nvSpPr>
          <p:cNvPr id="6" name="Text Placeholder 5">
            <a:extLst>
              <a:ext uri="{FF2B5EF4-FFF2-40B4-BE49-F238E27FC236}">
                <a16:creationId xmlns:a16="http://schemas.microsoft.com/office/drawing/2014/main" id="{9D27DB4B-1418-396B-CA80-DA477D19F4FB}"/>
              </a:ext>
            </a:extLst>
          </p:cNvPr>
          <p:cNvSpPr>
            <a:spLocks noGrp="1"/>
          </p:cNvSpPr>
          <p:nvPr>
            <p:ph type="body" sz="quarter" idx="3"/>
          </p:nvPr>
        </p:nvSpPr>
        <p:spPr>
          <a:xfrm>
            <a:off x="4883943" y="1997988"/>
            <a:ext cx="4018358" cy="525066"/>
          </a:xfrm>
        </p:spPr>
        <p:txBody>
          <a:bodyPr>
            <a:normAutofit fontScale="70000" lnSpcReduction="20000"/>
          </a:bodyPr>
          <a:lstStyle/>
          <a:p>
            <a:pPr algn="ctr"/>
            <a:r>
              <a:rPr lang="en-GB" dirty="0">
                <a:latin typeface="Calibri" panose="020F0502020204030204" pitchFamily="34" charset="0"/>
                <a:ea typeface="Calibri" panose="020F0502020204030204" pitchFamily="34" charset="0"/>
                <a:cs typeface="Calibri" panose="020F0502020204030204" pitchFamily="34" charset="0"/>
              </a:rPr>
              <a:t>Predicting End-Year </a:t>
            </a:r>
            <a:r>
              <a:rPr lang="en-GB"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Spelling</a:t>
            </a:r>
            <a:r>
              <a:rPr lang="en-GB" dirty="0">
                <a:latin typeface="Calibri" panose="020F0502020204030204" pitchFamily="34" charset="0"/>
                <a:ea typeface="Calibri" panose="020F0502020204030204" pitchFamily="34" charset="0"/>
                <a:cs typeface="Calibri" panose="020F0502020204030204" pitchFamily="34" charset="0"/>
              </a:rPr>
              <a:t> Accuracy from Mid-Year MM and Reading skill.</a:t>
            </a:r>
          </a:p>
        </p:txBody>
      </p:sp>
      <p:graphicFrame>
        <p:nvGraphicFramePr>
          <p:cNvPr id="11" name="Content Placeholder 7">
            <a:extLst>
              <a:ext uri="{FF2B5EF4-FFF2-40B4-BE49-F238E27FC236}">
                <a16:creationId xmlns:a16="http://schemas.microsoft.com/office/drawing/2014/main" id="{4BD03A56-F578-FC71-CED1-C7DD47E160DF}"/>
              </a:ext>
            </a:extLst>
          </p:cNvPr>
          <p:cNvGraphicFramePr>
            <a:graphicFrameLocks/>
          </p:cNvGraphicFramePr>
          <p:nvPr>
            <p:extLst>
              <p:ext uri="{D42A27DB-BD31-4B8C-83A1-F6EECF244321}">
                <p14:modId xmlns:p14="http://schemas.microsoft.com/office/powerpoint/2010/main" val="952172099"/>
              </p:ext>
            </p:extLst>
          </p:nvPr>
        </p:nvGraphicFramePr>
        <p:xfrm>
          <a:off x="395536" y="2838689"/>
          <a:ext cx="4177658" cy="2834640"/>
        </p:xfrm>
        <a:graphic>
          <a:graphicData uri="http://schemas.openxmlformats.org/drawingml/2006/table">
            <a:tbl>
              <a:tblPr firstRow="1" bandRow="1">
                <a:tableStyleId>{5C22544A-7EE6-4342-B048-85BDC9FD1C3A}</a:tableStyleId>
              </a:tblPr>
              <a:tblGrid>
                <a:gridCol w="1789895">
                  <a:extLst>
                    <a:ext uri="{9D8B030D-6E8A-4147-A177-3AD203B41FA5}">
                      <a16:colId xmlns:a16="http://schemas.microsoft.com/office/drawing/2014/main" val="2256247595"/>
                    </a:ext>
                  </a:extLst>
                </a:gridCol>
                <a:gridCol w="795921">
                  <a:extLst>
                    <a:ext uri="{9D8B030D-6E8A-4147-A177-3AD203B41FA5}">
                      <a16:colId xmlns:a16="http://schemas.microsoft.com/office/drawing/2014/main" val="2776816895"/>
                    </a:ext>
                  </a:extLst>
                </a:gridCol>
                <a:gridCol w="795921">
                  <a:extLst>
                    <a:ext uri="{9D8B030D-6E8A-4147-A177-3AD203B41FA5}">
                      <a16:colId xmlns:a16="http://schemas.microsoft.com/office/drawing/2014/main" val="3603529827"/>
                    </a:ext>
                  </a:extLst>
                </a:gridCol>
                <a:gridCol w="795921">
                  <a:extLst>
                    <a:ext uri="{9D8B030D-6E8A-4147-A177-3AD203B41FA5}">
                      <a16:colId xmlns:a16="http://schemas.microsoft.com/office/drawing/2014/main" val="3308533495"/>
                    </a:ext>
                  </a:extLst>
                </a:gridCol>
              </a:tblGrid>
              <a:tr h="297180">
                <a:tc>
                  <a:txBody>
                    <a:bodyPr/>
                    <a:lstStyle/>
                    <a:p>
                      <a:r>
                        <a:rPr lang="en-GB" sz="1500" dirty="0"/>
                        <a:t>Variable</a:t>
                      </a:r>
                    </a:p>
                  </a:txBody>
                  <a:tcPr marL="68580" marR="68580" marT="34290" marB="34290"/>
                </a:tc>
                <a:tc>
                  <a:txBody>
                    <a:bodyPr/>
                    <a:lstStyle/>
                    <a:p>
                      <a:r>
                        <a:rPr lang="en-GB" sz="1500" dirty="0">
                          <a:sym typeface="Symbol" panose="05050102010706020507" pitchFamily="18" charset="2"/>
                        </a:rPr>
                        <a:t></a:t>
                      </a:r>
                      <a:endParaRPr lang="en-GB" sz="1500" dirty="0"/>
                    </a:p>
                  </a:txBody>
                  <a:tcPr marL="68580" marR="68580" marT="34290" marB="34290"/>
                </a:tc>
                <a:tc>
                  <a:txBody>
                    <a:bodyPr/>
                    <a:lstStyle/>
                    <a:p>
                      <a:r>
                        <a:rPr lang="en-GB" sz="1500" dirty="0"/>
                        <a:t>t</a:t>
                      </a:r>
                    </a:p>
                  </a:txBody>
                  <a:tcPr marL="68580" marR="68580" marT="34290" marB="34290"/>
                </a:tc>
                <a:tc>
                  <a:txBody>
                    <a:bodyPr/>
                    <a:lstStyle/>
                    <a:p>
                      <a:r>
                        <a:rPr lang="en-GB" sz="1500" dirty="0"/>
                        <a:t>p</a:t>
                      </a:r>
                    </a:p>
                  </a:txBody>
                  <a:tcPr marL="68580" marR="68580" marT="34290" marB="34290"/>
                </a:tc>
                <a:extLst>
                  <a:ext uri="{0D108BD9-81ED-4DB2-BD59-A6C34878D82A}">
                    <a16:rowId xmlns:a16="http://schemas.microsoft.com/office/drawing/2014/main" val="4227420033"/>
                  </a:ext>
                </a:extLst>
              </a:tr>
              <a:tr h="297180">
                <a:tc gridSpan="4">
                  <a:txBody>
                    <a:bodyPr/>
                    <a:lstStyle/>
                    <a:p>
                      <a:pPr algn="ctr"/>
                      <a:r>
                        <a:rPr lang="en-GB" sz="1500" b="1" dirty="0"/>
                        <a:t>Kindergarten</a:t>
                      </a:r>
                    </a:p>
                  </a:txBody>
                  <a:tcPr marL="68580" marR="68580" marT="34290" marB="34290">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4187234649"/>
                  </a:ext>
                </a:extLst>
              </a:tr>
              <a:tr h="297180">
                <a:tc>
                  <a:txBody>
                    <a:bodyPr/>
                    <a:lstStyle/>
                    <a:p>
                      <a:r>
                        <a:rPr lang="en-GB" sz="1500" dirty="0"/>
                        <a:t>Reading T1</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dirty="0"/>
                        <a:t>.421</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dirty="0"/>
                        <a:t>2.88</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dirty="0"/>
                        <a:t>.01</a:t>
                      </a:r>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83149434"/>
                  </a:ext>
                </a:extLst>
              </a:tr>
              <a:tr h="525780">
                <a:tc>
                  <a:txBody>
                    <a:bodyPr/>
                    <a:lstStyle/>
                    <a:p>
                      <a:r>
                        <a:rPr lang="en-GB" sz="1500" b="1" dirty="0" err="1">
                          <a:solidFill>
                            <a:srgbClr val="FF0000"/>
                          </a:solidFill>
                        </a:rPr>
                        <a:t>MM_Composite</a:t>
                      </a:r>
                      <a:endParaRPr lang="en-GB" sz="1500" b="1" dirty="0">
                        <a:solidFill>
                          <a:srgbClr val="FF0000"/>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.534</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3.65</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.001</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749104"/>
                  </a:ext>
                </a:extLst>
              </a:tr>
              <a:tr h="297180">
                <a:tc>
                  <a:txBody>
                    <a:bodyPr/>
                    <a:lstStyle/>
                    <a:p>
                      <a:endParaRPr lang="en-GB" sz="15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5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5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5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0987275"/>
                  </a:ext>
                </a:extLst>
              </a:tr>
              <a:tr h="297180">
                <a:tc gridSpan="4">
                  <a:txBody>
                    <a:bodyPr/>
                    <a:lstStyle/>
                    <a:p>
                      <a:pPr algn="ctr"/>
                      <a:r>
                        <a:rPr lang="en-GB" sz="1500" b="1" dirty="0"/>
                        <a:t>Grade 1</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a:p>
                  </a:txBody>
                  <a:tcPr>
                    <a:lnT w="12700" cap="flat" cmpd="sng" algn="ctr">
                      <a:solidFill>
                        <a:schemeClr val="tx1"/>
                      </a:solidFill>
                      <a:prstDash val="solid"/>
                      <a:round/>
                      <a:headEnd type="none" w="med" len="med"/>
                      <a:tailEnd type="none" w="med" len="med"/>
                    </a:lnT>
                  </a:tcPr>
                </a:tc>
                <a:tc hMerge="1">
                  <a:txBody>
                    <a:bodyPr/>
                    <a:lstStyle/>
                    <a:p>
                      <a:endParaRPr lang="en-GB" dirty="0"/>
                    </a:p>
                  </a:txBody>
                  <a:tcPr/>
                </a:tc>
                <a:extLst>
                  <a:ext uri="{0D108BD9-81ED-4DB2-BD59-A6C34878D82A}">
                    <a16:rowId xmlns:a16="http://schemas.microsoft.com/office/drawing/2014/main" val="346745491"/>
                  </a:ext>
                </a:extLst>
              </a:tr>
              <a:tr h="297180">
                <a:tc>
                  <a:txBody>
                    <a:bodyPr/>
                    <a:lstStyle/>
                    <a:p>
                      <a:r>
                        <a:rPr lang="en-GB" sz="1500" dirty="0"/>
                        <a:t>Reading T1</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dirty="0"/>
                        <a:t>.398</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a:t>.424</a:t>
                      </a:r>
                      <a:endParaRPr lang="en-GB" sz="1500" dirty="0"/>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GB" sz="1500" dirty="0"/>
                        <a:t>.01</a:t>
                      </a:r>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18326342"/>
                  </a:ext>
                </a:extLst>
              </a:tr>
              <a:tr h="525780">
                <a:tc>
                  <a:txBody>
                    <a:bodyPr/>
                    <a:lstStyle/>
                    <a:p>
                      <a:r>
                        <a:rPr lang="en-GB" sz="1500" b="1" dirty="0" err="1">
                          <a:solidFill>
                            <a:srgbClr val="FF0000"/>
                          </a:solidFill>
                        </a:rPr>
                        <a:t>MM_Composite</a:t>
                      </a:r>
                      <a:endParaRPr lang="en-GB" sz="1500" b="1" dirty="0">
                        <a:solidFill>
                          <a:srgbClr val="FF0000"/>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.452</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4.36</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GB" sz="1500" b="1" dirty="0">
                          <a:solidFill>
                            <a:srgbClr val="FF0000"/>
                          </a:solidFill>
                        </a:rPr>
                        <a:t>.01</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580654"/>
                  </a:ext>
                </a:extLst>
              </a:tr>
            </a:tbl>
          </a:graphicData>
        </a:graphic>
      </p:graphicFrame>
      <p:sp>
        <p:nvSpPr>
          <p:cNvPr id="13" name="Rectangle 12">
            <a:extLst>
              <a:ext uri="{FF2B5EF4-FFF2-40B4-BE49-F238E27FC236}">
                <a16:creationId xmlns:a16="http://schemas.microsoft.com/office/drawing/2014/main" id="{6BDC8C86-927C-7950-DF7D-EF27ABDF083E}"/>
              </a:ext>
            </a:extLst>
          </p:cNvPr>
          <p:cNvSpPr/>
          <p:nvPr/>
        </p:nvSpPr>
        <p:spPr>
          <a:xfrm>
            <a:off x="484286" y="5906936"/>
            <a:ext cx="4018360" cy="55424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t>Kindergarten: R</a:t>
            </a:r>
            <a:r>
              <a:rPr lang="en-GB" sz="1500" baseline="30000" dirty="0"/>
              <a:t>2</a:t>
            </a:r>
            <a:r>
              <a:rPr lang="en-GB" sz="1500" dirty="0"/>
              <a:t> = .58, </a:t>
            </a:r>
            <a:r>
              <a:rPr lang="en-GB" sz="1500" i="1" dirty="0"/>
              <a:t>p</a:t>
            </a:r>
            <a:r>
              <a:rPr lang="en-GB" sz="1500" dirty="0"/>
              <a:t> &lt; .001</a:t>
            </a:r>
          </a:p>
          <a:p>
            <a:pPr algn="ctr"/>
            <a:r>
              <a:rPr lang="en-GB" sz="1500" dirty="0"/>
              <a:t>Grade 1: R</a:t>
            </a:r>
            <a:r>
              <a:rPr lang="en-GB" sz="1500" baseline="30000" dirty="0"/>
              <a:t>2</a:t>
            </a:r>
            <a:r>
              <a:rPr lang="en-GB" sz="1500" dirty="0"/>
              <a:t> = .43, </a:t>
            </a:r>
            <a:r>
              <a:rPr lang="en-GB" sz="1500" i="1" dirty="0"/>
              <a:t>p</a:t>
            </a:r>
            <a:r>
              <a:rPr lang="en-GB" sz="1500" dirty="0"/>
              <a:t> &lt; .001</a:t>
            </a:r>
          </a:p>
        </p:txBody>
      </p:sp>
      <p:sp>
        <p:nvSpPr>
          <p:cNvPr id="14" name="Rectangle 13">
            <a:extLst>
              <a:ext uri="{FF2B5EF4-FFF2-40B4-BE49-F238E27FC236}">
                <a16:creationId xmlns:a16="http://schemas.microsoft.com/office/drawing/2014/main" id="{07B95FD5-6D33-36CC-9E00-9992B0F3027F}"/>
              </a:ext>
            </a:extLst>
          </p:cNvPr>
          <p:cNvSpPr/>
          <p:nvPr/>
        </p:nvSpPr>
        <p:spPr>
          <a:xfrm>
            <a:off x="4953890" y="5906936"/>
            <a:ext cx="4018360" cy="55424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t>Kindergarten: R</a:t>
            </a:r>
            <a:r>
              <a:rPr lang="en-GB" sz="1500" baseline="30000" dirty="0"/>
              <a:t>2</a:t>
            </a:r>
            <a:r>
              <a:rPr lang="en-GB" sz="1500" dirty="0"/>
              <a:t> = .27, </a:t>
            </a:r>
            <a:r>
              <a:rPr lang="en-GB" sz="1500" i="1" dirty="0"/>
              <a:t>p</a:t>
            </a:r>
            <a:r>
              <a:rPr lang="en-GB" sz="1500" dirty="0"/>
              <a:t> = .03</a:t>
            </a:r>
          </a:p>
          <a:p>
            <a:pPr algn="ctr"/>
            <a:r>
              <a:rPr lang="en-GB" sz="1500" dirty="0"/>
              <a:t>Grade 1: R</a:t>
            </a:r>
            <a:r>
              <a:rPr lang="en-GB" sz="1500" baseline="30000" dirty="0"/>
              <a:t>2</a:t>
            </a:r>
            <a:r>
              <a:rPr lang="en-GB" sz="1500" dirty="0"/>
              <a:t> = .44, </a:t>
            </a:r>
            <a:r>
              <a:rPr lang="en-GB" sz="1500" i="1" dirty="0"/>
              <a:t>p</a:t>
            </a:r>
            <a:r>
              <a:rPr lang="en-GB" sz="1500" dirty="0"/>
              <a:t> &lt; .001</a:t>
            </a:r>
          </a:p>
        </p:txBody>
      </p:sp>
    </p:spTree>
    <p:extLst>
      <p:ext uri="{BB962C8B-B14F-4D97-AF65-F5344CB8AC3E}">
        <p14:creationId xmlns:p14="http://schemas.microsoft.com/office/powerpoint/2010/main" val="3275544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1"/>
            <a:ext cx="8640960" cy="648071"/>
          </a:xfrm>
        </p:spPr>
        <p:txBody>
          <a:bodyPr rtlCol="0">
            <a:noAutofit/>
          </a:bodyPr>
          <a:lstStyle/>
          <a:p>
            <a:pPr algn="ctr" fontAlgn="auto">
              <a:spcAft>
                <a:spcPts val="0"/>
              </a:spcAft>
              <a:defRPr/>
            </a:pPr>
            <a:r>
              <a:rPr lang="en-GB" sz="2800" dirty="0">
                <a:latin typeface="Arial Rounded MT Bold" panose="020F0704030504030204" pitchFamily="34" charset="0"/>
              </a:rPr>
              <a:t>Testing the TFM: Foundations of Reading Development</a:t>
            </a:r>
          </a:p>
        </p:txBody>
      </p:sp>
      <p:sp>
        <p:nvSpPr>
          <p:cNvPr id="3" name="Content Placeholder 2"/>
          <p:cNvSpPr>
            <a:spLocks noGrp="1"/>
          </p:cNvSpPr>
          <p:nvPr>
            <p:ph sz="half" idx="1"/>
          </p:nvPr>
        </p:nvSpPr>
        <p:spPr>
          <a:xfrm>
            <a:off x="467545" y="2276872"/>
            <a:ext cx="4404344" cy="4051301"/>
          </a:xfrm>
        </p:spPr>
        <p:txBody>
          <a:bodyPr rtlCol="0">
            <a:normAutofit/>
          </a:bodyPr>
          <a:lstStyle/>
          <a:p>
            <a:pPr marL="0" indent="0">
              <a:buNone/>
            </a:pP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GB" b="1" dirty="0">
              <a:latin typeface="Arial" panose="020B0604020202020204" pitchFamily="34" charset="0"/>
              <a:cs typeface="Arial" panose="020B0604020202020204" pitchFamily="34" charset="0"/>
            </a:endParaRPr>
          </a:p>
          <a:p>
            <a:pPr fontAlgn="auto">
              <a:spcAft>
                <a:spcPts val="0"/>
              </a:spcAft>
              <a:defRPr/>
            </a:pPr>
            <a:endParaRPr lang="en-GB" dirty="0">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95536" y="4653136"/>
            <a:ext cx="8568953" cy="1944216"/>
          </a:xfrm>
        </p:spPr>
        <p:txBody>
          <a:bodyPr>
            <a:normAutofit/>
          </a:bodyPr>
          <a:lstStyle/>
          <a:p>
            <a:r>
              <a:rPr lang="en-GB" dirty="0">
                <a:latin typeface="Arial" panose="020B0604020202020204" pitchFamily="34" charset="0"/>
                <a:cs typeface="Arial" panose="020B0604020202020204" pitchFamily="34" charset="0"/>
              </a:rPr>
              <a:t>Do inconsistent orthographies require greater emphasis on language-based, phonological skills?</a:t>
            </a:r>
          </a:p>
          <a:p>
            <a:r>
              <a:rPr lang="en-GB" dirty="0">
                <a:latin typeface="Arial" panose="020B0604020202020204" pitchFamily="34" charset="0"/>
                <a:cs typeface="Arial" panose="020B0604020202020204" pitchFamily="34" charset="0"/>
              </a:rPr>
              <a:t>Do consistent orthographies require greater emphasis on speed of naming (proxy for reading speed)  to read?</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5" y="1618417"/>
            <a:ext cx="5078209" cy="2735966"/>
          </a:xfrm>
          <a:prstGeom prst="rect">
            <a:avLst/>
          </a:prstGeom>
        </p:spPr>
      </p:pic>
      <p:sp>
        <p:nvSpPr>
          <p:cNvPr id="7" name="TextBox 6"/>
          <p:cNvSpPr txBox="1"/>
          <p:nvPr/>
        </p:nvSpPr>
        <p:spPr>
          <a:xfrm>
            <a:off x="405018" y="972086"/>
            <a:ext cx="8549988" cy="646331"/>
          </a:xfrm>
          <a:prstGeom prst="rect">
            <a:avLst/>
          </a:prstGeom>
          <a:noFill/>
        </p:spPr>
        <p:txBody>
          <a:bodyPr wrap="square" rtlCol="0">
            <a:spAutoFit/>
          </a:bodyPr>
          <a:lstStyle/>
          <a:p>
            <a:pPr algn="ctr"/>
            <a:r>
              <a:rPr lang="en-GB"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inconsistent and consistent orthographies differentially </a:t>
            </a:r>
          </a:p>
          <a:p>
            <a:pPr algn="ctr"/>
            <a:r>
              <a:rPr lang="en-GB"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underpinned by core cognitive skills?</a:t>
            </a:r>
          </a:p>
        </p:txBody>
      </p:sp>
      <p:cxnSp>
        <p:nvCxnSpPr>
          <p:cNvPr id="9" name="Straight Arrow Connector 8"/>
          <p:cNvCxnSpPr/>
          <p:nvPr/>
        </p:nvCxnSpPr>
        <p:spPr>
          <a:xfrm>
            <a:off x="4734840" y="2708920"/>
            <a:ext cx="269208" cy="245339"/>
          </a:xfrm>
          <a:prstGeom prst="straightConnector1">
            <a:avLst/>
          </a:prstGeom>
          <a:ln>
            <a:solidFill>
              <a:srgbClr val="00B050"/>
            </a:solidFill>
            <a:tailEnd type="arrow"/>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p:nvPr/>
        </p:nvCxnSpPr>
        <p:spPr>
          <a:xfrm>
            <a:off x="3347864" y="3044200"/>
            <a:ext cx="1656184" cy="0"/>
          </a:xfrm>
          <a:prstGeom prst="straightConnector1">
            <a:avLst/>
          </a:prstGeom>
          <a:ln>
            <a:solidFill>
              <a:srgbClr val="7030A0"/>
            </a:solidFill>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1725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02787"/>
            <a:ext cx="8801100" cy="1109989"/>
          </a:xfrm>
        </p:spPr>
        <p:txBody>
          <a:bodyPr>
            <a:noAutofit/>
          </a:bodyPr>
          <a:lstStyle/>
          <a:p>
            <a:pPr algn="ctr"/>
            <a:r>
              <a:rPr lang="en-GB" sz="1600" b="1" dirty="0">
                <a:solidFill>
                  <a:schemeClr val="accent5">
                    <a:lumMod val="75000"/>
                  </a:schemeClr>
                </a:solidFill>
                <a:effectLst>
                  <a:outerShdw blurRad="38100" dist="38100" dir="2700000" algn="tl">
                    <a:srgbClr val="000000">
                      <a:alpha val="43137"/>
                    </a:srgbClr>
                  </a:outerShdw>
                </a:effectLst>
              </a:rPr>
              <a:t>Theoretical Framework: </a:t>
            </a:r>
            <a:r>
              <a:rPr lang="en-GB" sz="1600" b="1" dirty="0">
                <a:solidFill>
                  <a:srgbClr val="FF0000"/>
                </a:solidFill>
                <a:effectLst>
                  <a:outerShdw blurRad="38100" dist="38100" dir="2700000" algn="tl">
                    <a:srgbClr val="000000">
                      <a:alpha val="43137"/>
                    </a:srgbClr>
                  </a:outerShdw>
                </a:effectLst>
              </a:rPr>
              <a:t>Triple Foundation Model </a:t>
            </a:r>
            <a:br>
              <a:rPr lang="en-GB" sz="1600" b="1" dirty="0">
                <a:solidFill>
                  <a:schemeClr val="accent5">
                    <a:lumMod val="75000"/>
                  </a:schemeClr>
                </a:solidFill>
                <a:effectLst>
                  <a:outerShdw blurRad="38100" dist="38100" dir="2700000" algn="tl">
                    <a:srgbClr val="000000">
                      <a:alpha val="43137"/>
                    </a:srgbClr>
                  </a:outerShdw>
                </a:effectLst>
              </a:rPr>
            </a:br>
            <a:r>
              <a:rPr lang="en-GB" sz="1600" b="1" dirty="0">
                <a:solidFill>
                  <a:schemeClr val="accent5">
                    <a:lumMod val="75000"/>
                  </a:schemeClr>
                </a:solidFill>
                <a:effectLst>
                  <a:outerShdw blurRad="38100" dist="38100" dir="2700000" algn="tl">
                    <a:srgbClr val="000000">
                      <a:alpha val="43137"/>
                    </a:srgbClr>
                  </a:outerShdw>
                </a:effectLst>
              </a:rPr>
              <a:t>Core foundational predictors of underpin word-level skills in languages across the alphabetic consistency spectrum</a:t>
            </a:r>
            <a:br>
              <a:rPr lang="en-GB" sz="1600" b="1" dirty="0">
                <a:solidFill>
                  <a:schemeClr val="accent5">
                    <a:lumMod val="75000"/>
                  </a:schemeClr>
                </a:solidFill>
                <a:effectLst>
                  <a:outerShdw blurRad="38100" dist="38100" dir="2700000" algn="tl">
                    <a:srgbClr val="000000">
                      <a:alpha val="43137"/>
                    </a:srgbClr>
                  </a:outerShdw>
                </a:effectLst>
              </a:rPr>
            </a:br>
            <a:r>
              <a:rPr lang="en-GB" sz="1600" b="1" dirty="0">
                <a:solidFill>
                  <a:schemeClr val="accent5">
                    <a:lumMod val="75000"/>
                  </a:schemeClr>
                </a:solidFill>
                <a:effectLst>
                  <a:outerShdw blurRad="38100" dist="38100" dir="2700000" algn="tl">
                    <a:srgbClr val="000000">
                      <a:alpha val="43137"/>
                    </a:srgbClr>
                  </a:outerShdw>
                </a:effectLst>
              </a:rPr>
              <a:t>in the earliest phase of reading development are PA, LK, RAN</a:t>
            </a:r>
            <a:endParaRPr lang="en-GB" sz="1200" b="1" dirty="0">
              <a:solidFill>
                <a:schemeClr val="accent5">
                  <a:lumMod val="75000"/>
                </a:schemeClr>
              </a:solidFill>
              <a:effectLst>
                <a:outerShdw blurRad="38100" dist="38100" dir="2700000" algn="tl">
                  <a:srgbClr val="000000">
                    <a:alpha val="43137"/>
                  </a:srgbClr>
                </a:outerShdw>
              </a:effectLst>
            </a:endParaRPr>
          </a:p>
        </p:txBody>
      </p:sp>
      <p:sp>
        <p:nvSpPr>
          <p:cNvPr id="3" name="Date Placeholder 2"/>
          <p:cNvSpPr>
            <a:spLocks noGrp="1"/>
          </p:cNvSpPr>
          <p:nvPr>
            <p:ph type="dt" sz="half" idx="10"/>
          </p:nvPr>
        </p:nvSpPr>
        <p:spPr/>
        <p:txBody>
          <a:bodyPr/>
          <a:lstStyle/>
          <a:p>
            <a:pPr defTabSz="685800"/>
            <a:fld id="{0A6182AA-69FD-414A-ACA0-B76071B4ACCE}" type="datetime1">
              <a:rPr lang="en-GB" kern="1200">
                <a:solidFill>
                  <a:prstClr val="black">
                    <a:tint val="75000"/>
                  </a:prstClr>
                </a:solidFill>
                <a:latin typeface="Calibri" panose="020F0502020204030204"/>
              </a:rPr>
              <a:pPr defTabSz="685800"/>
              <a:t>04/05/2026</a:t>
            </a:fld>
            <a:endParaRPr lang="en-GB" kern="1200">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normAutofit lnSpcReduction="10000"/>
          </a:bodyPr>
          <a:lstStyle/>
          <a:p>
            <a:pPr defTabSz="685800"/>
            <a:fld id="{C6559BBA-E7AD-4A5B-9C10-662891C2A1AA}" type="slidenum">
              <a:rPr lang="en-GB" kern="1200">
                <a:solidFill>
                  <a:prstClr val="black">
                    <a:tint val="75000"/>
                  </a:prstClr>
                </a:solidFill>
                <a:latin typeface="Calibri" panose="020F0502020204030204"/>
              </a:rPr>
              <a:pPr defTabSz="685800"/>
              <a:t>4</a:t>
            </a:fld>
            <a:endParaRPr lang="en-GB" kern="1200">
              <a:solidFill>
                <a:prstClr val="black">
                  <a:tint val="75000"/>
                </a:prstClr>
              </a:solidFill>
              <a:latin typeface="Calibri" panose="020F0502020204030204"/>
            </a:endParaRPr>
          </a:p>
        </p:txBody>
      </p:sp>
      <p:sp>
        <p:nvSpPr>
          <p:cNvPr id="7" name="Rectangle 6"/>
          <p:cNvSpPr/>
          <p:nvPr/>
        </p:nvSpPr>
        <p:spPr>
          <a:xfrm>
            <a:off x="572658" y="1638156"/>
            <a:ext cx="1134126" cy="2972265"/>
          </a:xfrm>
          <a:prstGeom prst="rect">
            <a:avLst/>
          </a:prstGeom>
          <a:solidFill>
            <a:schemeClr val="accent5">
              <a:lumMod val="50000"/>
            </a:schemeClr>
          </a:solidFill>
        </p:spPr>
        <p:style>
          <a:lnRef idx="3">
            <a:schemeClr val="lt1"/>
          </a:lnRef>
          <a:fillRef idx="1">
            <a:schemeClr val="dk1"/>
          </a:fillRef>
          <a:effectRef idx="1">
            <a:schemeClr val="dk1"/>
          </a:effectRef>
          <a:fontRef idx="minor">
            <a:schemeClr val="lt1"/>
          </a:fontRef>
        </p:style>
        <p:txBody>
          <a:bodyPr rtlCol="0" anchor="ctr"/>
          <a:lstStyle/>
          <a:p>
            <a:pPr defTabSz="685800">
              <a:lnSpc>
                <a:spcPct val="200000"/>
              </a:lnSpc>
            </a:pPr>
            <a:r>
              <a:rPr lang="en-GB" sz="1350" dirty="0">
                <a:solidFill>
                  <a:srgbClr val="00B050"/>
                </a:solidFill>
                <a:latin typeface="Calibri" panose="020F0502020204030204"/>
                <a:sym typeface="Wingdings"/>
              </a:rPr>
              <a:t></a:t>
            </a:r>
            <a:r>
              <a:rPr lang="en-GB" sz="1350" dirty="0">
                <a:solidFill>
                  <a:prstClr val="white"/>
                </a:solidFill>
                <a:latin typeface="Calibri" panose="020F0502020204030204"/>
                <a:sym typeface="Wingdings"/>
              </a:rPr>
              <a:t> </a:t>
            </a:r>
            <a:r>
              <a:rPr lang="en-GB" sz="1350" dirty="0">
                <a:solidFill>
                  <a:prstClr val="white"/>
                </a:solidFill>
                <a:latin typeface="Calibri" panose="020F0502020204030204"/>
              </a:rPr>
              <a:t>English</a:t>
            </a:r>
          </a:p>
          <a:p>
            <a:pPr defTabSz="685800">
              <a:lnSpc>
                <a:spcPct val="200000"/>
              </a:lnSpc>
            </a:pPr>
            <a:r>
              <a:rPr lang="en-GB" sz="1350" dirty="0">
                <a:solidFill>
                  <a:srgbClr val="00B050"/>
                </a:solidFill>
                <a:latin typeface="Calibri" panose="020F0502020204030204"/>
                <a:sym typeface="Wingdings"/>
              </a:rPr>
              <a:t></a:t>
            </a:r>
            <a:r>
              <a:rPr lang="en-GB" sz="1350" dirty="0">
                <a:solidFill>
                  <a:prstClr val="white"/>
                </a:solidFill>
                <a:latin typeface="Calibri" panose="020F0502020204030204"/>
                <a:sym typeface="Wingdings"/>
              </a:rPr>
              <a:t> </a:t>
            </a:r>
            <a:r>
              <a:rPr lang="en-GB" sz="1350" dirty="0">
                <a:solidFill>
                  <a:prstClr val="white"/>
                </a:solidFill>
                <a:latin typeface="Calibri" panose="020F0502020204030204"/>
              </a:rPr>
              <a:t>French</a:t>
            </a:r>
          </a:p>
          <a:p>
            <a:pPr defTabSz="685800">
              <a:lnSpc>
                <a:spcPct val="200000"/>
              </a:lnSpc>
            </a:pPr>
            <a:r>
              <a:rPr lang="en-GB" sz="1350" dirty="0">
                <a:solidFill>
                  <a:srgbClr val="00B050"/>
                </a:solidFill>
                <a:latin typeface="Calibri" panose="020F0502020204030204"/>
                <a:sym typeface="Wingdings"/>
              </a:rPr>
              <a:t></a:t>
            </a:r>
            <a:r>
              <a:rPr lang="en-GB" sz="1350" dirty="0">
                <a:solidFill>
                  <a:prstClr val="white"/>
                </a:solidFill>
                <a:latin typeface="Calibri" panose="020F0502020204030204"/>
                <a:sym typeface="Wingdings"/>
              </a:rPr>
              <a:t> </a:t>
            </a:r>
            <a:r>
              <a:rPr lang="en-GB" sz="1350" dirty="0">
                <a:solidFill>
                  <a:prstClr val="white"/>
                </a:solidFill>
                <a:latin typeface="Calibri" panose="020F0502020204030204"/>
              </a:rPr>
              <a:t>Spanish</a:t>
            </a:r>
          </a:p>
          <a:p>
            <a:pPr defTabSz="685800">
              <a:lnSpc>
                <a:spcPct val="200000"/>
              </a:lnSpc>
            </a:pPr>
            <a:r>
              <a:rPr lang="en-GB" sz="1350" dirty="0">
                <a:solidFill>
                  <a:srgbClr val="00B050"/>
                </a:solidFill>
                <a:latin typeface="Calibri" panose="020F0502020204030204"/>
                <a:sym typeface="Wingdings"/>
              </a:rPr>
              <a:t></a:t>
            </a:r>
            <a:r>
              <a:rPr lang="en-GB" sz="1350" dirty="0">
                <a:solidFill>
                  <a:prstClr val="white"/>
                </a:solidFill>
                <a:latin typeface="Calibri" panose="020F0502020204030204"/>
                <a:sym typeface="Wingdings"/>
              </a:rPr>
              <a:t> </a:t>
            </a:r>
            <a:r>
              <a:rPr lang="en-GB" sz="1350" dirty="0">
                <a:solidFill>
                  <a:prstClr val="white"/>
                </a:solidFill>
                <a:latin typeface="Calibri" panose="020F0502020204030204"/>
              </a:rPr>
              <a:t>Czech</a:t>
            </a:r>
          </a:p>
          <a:p>
            <a:pPr defTabSz="685800">
              <a:lnSpc>
                <a:spcPct val="200000"/>
              </a:lnSpc>
            </a:pPr>
            <a:r>
              <a:rPr lang="en-GB" sz="1350" dirty="0">
                <a:solidFill>
                  <a:srgbClr val="00B050"/>
                </a:solidFill>
                <a:latin typeface="Calibri" panose="020F0502020204030204"/>
                <a:sym typeface="Wingdings"/>
              </a:rPr>
              <a:t></a:t>
            </a:r>
            <a:r>
              <a:rPr lang="en-GB" sz="1350" dirty="0">
                <a:solidFill>
                  <a:prstClr val="white"/>
                </a:solidFill>
                <a:latin typeface="Calibri" panose="020F0502020204030204"/>
                <a:sym typeface="Wingdings"/>
              </a:rPr>
              <a:t> </a:t>
            </a:r>
            <a:r>
              <a:rPr lang="en-GB" sz="1350" dirty="0">
                <a:solidFill>
                  <a:prstClr val="white"/>
                </a:solidFill>
                <a:latin typeface="Calibri" panose="020F0502020204030204"/>
              </a:rPr>
              <a:t>Slovak</a:t>
            </a:r>
          </a:p>
          <a:p>
            <a:pPr defTabSz="685800">
              <a:lnSpc>
                <a:spcPct val="200000"/>
              </a:lnSpc>
            </a:pPr>
            <a:r>
              <a:rPr lang="en-GB" sz="1350" dirty="0">
                <a:solidFill>
                  <a:srgbClr val="00B050"/>
                </a:solidFill>
                <a:latin typeface="Calibri" panose="020F0502020204030204"/>
                <a:sym typeface="Wingdings"/>
              </a:rPr>
              <a:t></a:t>
            </a:r>
            <a:r>
              <a:rPr lang="en-GB" sz="1350" dirty="0">
                <a:solidFill>
                  <a:prstClr val="white"/>
                </a:solidFill>
                <a:latin typeface="Calibri" panose="020F0502020204030204"/>
                <a:sym typeface="Wingdings"/>
              </a:rPr>
              <a:t> </a:t>
            </a:r>
            <a:r>
              <a:rPr lang="en-GB" sz="1350" dirty="0">
                <a:solidFill>
                  <a:prstClr val="white"/>
                </a:solidFill>
                <a:latin typeface="Calibri" panose="020F0502020204030204"/>
              </a:rPr>
              <a:t>Dutch</a:t>
            </a:r>
          </a:p>
          <a:p>
            <a:pPr marL="214313" indent="-214313" defTabSz="685800">
              <a:lnSpc>
                <a:spcPct val="200000"/>
              </a:lnSpc>
              <a:buFont typeface="Wingdings"/>
              <a:buChar char="ü"/>
            </a:pPr>
            <a:r>
              <a:rPr lang="en-GB" sz="1350" dirty="0">
                <a:solidFill>
                  <a:prstClr val="white"/>
                </a:solidFill>
                <a:latin typeface="Calibri" panose="020F0502020204030204"/>
              </a:rPr>
              <a:t>…</a:t>
            </a:r>
          </a:p>
        </p:txBody>
      </p:sp>
      <p:sp>
        <p:nvSpPr>
          <p:cNvPr id="9" name="Rectangle 8">
            <a:extLst>
              <a:ext uri="{FF2B5EF4-FFF2-40B4-BE49-F238E27FC236}">
                <a16:creationId xmlns:a16="http://schemas.microsoft.com/office/drawing/2014/main" id="{BC501892-4CF4-4ECE-8E58-9509DA11876D}"/>
              </a:ext>
            </a:extLst>
          </p:cNvPr>
          <p:cNvSpPr/>
          <p:nvPr/>
        </p:nvSpPr>
        <p:spPr>
          <a:xfrm>
            <a:off x="5724128" y="6021288"/>
            <a:ext cx="3105783" cy="54663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685800"/>
            <a:r>
              <a:rPr lang="en-GB" sz="1400" b="1" dirty="0">
                <a:solidFill>
                  <a:prstClr val="white"/>
                </a:solidFill>
                <a:latin typeface="Calibri" panose="020F0502020204030204"/>
              </a:rPr>
              <a:t>e.g., </a:t>
            </a:r>
            <a:r>
              <a:rPr lang="en-US" sz="1000" b="1" dirty="0">
                <a:solidFill>
                  <a:prstClr val="white"/>
                </a:solidFill>
                <a:latin typeface="Calibri" panose="020F0502020204030204"/>
                <a:ea typeface="SimSun" panose="02010600030101010101" pitchFamily="2" charset="-122"/>
              </a:rPr>
              <a:t>Melby-</a:t>
            </a:r>
            <a:r>
              <a:rPr lang="en-US" sz="1000" b="1" dirty="0" err="1">
                <a:solidFill>
                  <a:prstClr val="white"/>
                </a:solidFill>
                <a:latin typeface="Calibri" panose="020F0502020204030204"/>
                <a:ea typeface="SimSun" panose="02010600030101010101" pitchFamily="2" charset="-122"/>
              </a:rPr>
              <a:t>Lervåg</a:t>
            </a:r>
            <a:r>
              <a:rPr lang="en-US" sz="1000" b="1" dirty="0">
                <a:solidFill>
                  <a:prstClr val="white"/>
                </a:solidFill>
                <a:latin typeface="Calibri" panose="020F0502020204030204"/>
                <a:ea typeface="SimSun" panose="02010600030101010101" pitchFamily="2" charset="-122"/>
              </a:rPr>
              <a:t> et al. (2012); National Institute for Literacy (2008); </a:t>
            </a:r>
            <a:r>
              <a:rPr lang="en-US" sz="1000" b="1" dirty="0" err="1">
                <a:solidFill>
                  <a:prstClr val="white"/>
                </a:solidFill>
                <a:latin typeface="Calibri" panose="020F0502020204030204"/>
                <a:ea typeface="SimSun" panose="02010600030101010101" pitchFamily="2" charset="-122"/>
              </a:rPr>
              <a:t>Snowling</a:t>
            </a:r>
            <a:r>
              <a:rPr lang="en-US" sz="1000" b="1" dirty="0">
                <a:solidFill>
                  <a:prstClr val="white"/>
                </a:solidFill>
                <a:latin typeface="Calibri" panose="020F0502020204030204"/>
                <a:ea typeface="SimSun" panose="02010600030101010101" pitchFamily="2" charset="-122"/>
              </a:rPr>
              <a:t> and Melby-</a:t>
            </a:r>
            <a:r>
              <a:rPr lang="en-US" sz="1000" b="1" dirty="0" err="1">
                <a:solidFill>
                  <a:prstClr val="white"/>
                </a:solidFill>
                <a:latin typeface="Calibri" panose="020F0502020204030204"/>
                <a:ea typeface="SimSun" panose="02010600030101010101" pitchFamily="2" charset="-122"/>
              </a:rPr>
              <a:t>Lervåg</a:t>
            </a:r>
            <a:r>
              <a:rPr lang="en-US" sz="1000" b="1" dirty="0">
                <a:solidFill>
                  <a:prstClr val="white"/>
                </a:solidFill>
                <a:latin typeface="Calibri" panose="020F0502020204030204"/>
                <a:ea typeface="SimSun" panose="02010600030101010101" pitchFamily="2" charset="-122"/>
              </a:rPr>
              <a:t> (2016)</a:t>
            </a:r>
            <a:endParaRPr lang="en-GB" sz="1400" b="1" dirty="0">
              <a:solidFill>
                <a:prstClr val="white"/>
              </a:solidFill>
              <a:latin typeface="Calibri" panose="020F0502020204030204"/>
            </a:endParaRPr>
          </a:p>
        </p:txBody>
      </p:sp>
      <p:pic>
        <p:nvPicPr>
          <p:cNvPr id="8" name="Picture 7" descr="Screen Clipping">
            <a:extLst>
              <a:ext uri="{FF2B5EF4-FFF2-40B4-BE49-F238E27FC236}">
                <a16:creationId xmlns:a16="http://schemas.microsoft.com/office/drawing/2014/main" id="{1C7902D7-4685-ECC5-DBC0-8B96D5556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1648864"/>
            <a:ext cx="5472608" cy="3225096"/>
          </a:xfrm>
          <a:prstGeom prst="rect">
            <a:avLst/>
          </a:prstGeom>
        </p:spPr>
      </p:pic>
      <p:sp>
        <p:nvSpPr>
          <p:cNvPr id="10" name="Oval 9">
            <a:extLst>
              <a:ext uri="{FF2B5EF4-FFF2-40B4-BE49-F238E27FC236}">
                <a16:creationId xmlns:a16="http://schemas.microsoft.com/office/drawing/2014/main" id="{26219632-AD90-AD8A-7057-6559B0E1AA3E}"/>
              </a:ext>
            </a:extLst>
          </p:cNvPr>
          <p:cNvSpPr/>
          <p:nvPr/>
        </p:nvSpPr>
        <p:spPr>
          <a:xfrm>
            <a:off x="395536" y="1772816"/>
            <a:ext cx="1440160" cy="7920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E015235-033E-7F5D-30E5-7D34B9BF6F66}"/>
              </a:ext>
            </a:extLst>
          </p:cNvPr>
          <p:cNvSpPr/>
          <p:nvPr/>
        </p:nvSpPr>
        <p:spPr>
          <a:xfrm>
            <a:off x="382554" y="2620684"/>
            <a:ext cx="1440160" cy="124036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 11">
            <a:extLst>
              <a:ext uri="{FF2B5EF4-FFF2-40B4-BE49-F238E27FC236}">
                <a16:creationId xmlns:a16="http://schemas.microsoft.com/office/drawing/2014/main" id="{C563A5FF-0B79-B7FE-8CDB-37666FE9484D}"/>
              </a:ext>
            </a:extLst>
          </p:cNvPr>
          <p:cNvSpPr/>
          <p:nvPr/>
        </p:nvSpPr>
        <p:spPr>
          <a:xfrm>
            <a:off x="130237" y="3042591"/>
            <a:ext cx="141525" cy="36004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2F1DB08A-28D4-F9D7-3655-42C9E4F25923}"/>
              </a:ext>
            </a:extLst>
          </p:cNvPr>
          <p:cNvSpPr/>
          <p:nvPr/>
        </p:nvSpPr>
        <p:spPr>
          <a:xfrm>
            <a:off x="171450" y="1949218"/>
            <a:ext cx="141525" cy="4320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CC5BA62-A63B-7C46-5F7F-78D63D7DDCDB}"/>
              </a:ext>
            </a:extLst>
          </p:cNvPr>
          <p:cNvSpPr txBox="1"/>
          <p:nvPr/>
        </p:nvSpPr>
        <p:spPr>
          <a:xfrm>
            <a:off x="-1" y="1626366"/>
            <a:ext cx="683569" cy="276999"/>
          </a:xfrm>
          <a:prstGeom prst="rect">
            <a:avLst/>
          </a:prstGeom>
          <a:noFill/>
        </p:spPr>
        <p:txBody>
          <a:bodyPr wrap="square" rtlCol="0">
            <a:spAutoFit/>
          </a:bodyPr>
          <a:lstStyle/>
          <a:p>
            <a:r>
              <a:rPr lang="en-GB" sz="1200" dirty="0"/>
              <a:t>Cons.</a:t>
            </a:r>
          </a:p>
        </p:txBody>
      </p:sp>
      <p:sp>
        <p:nvSpPr>
          <p:cNvPr id="17" name="TextBox 16">
            <a:extLst>
              <a:ext uri="{FF2B5EF4-FFF2-40B4-BE49-F238E27FC236}">
                <a16:creationId xmlns:a16="http://schemas.microsoft.com/office/drawing/2014/main" id="{AC698D61-27DE-0742-F9E7-E6D22104927D}"/>
              </a:ext>
            </a:extLst>
          </p:cNvPr>
          <p:cNvSpPr txBox="1"/>
          <p:nvPr/>
        </p:nvSpPr>
        <p:spPr>
          <a:xfrm>
            <a:off x="-28810" y="2737702"/>
            <a:ext cx="683569" cy="276999"/>
          </a:xfrm>
          <a:prstGeom prst="rect">
            <a:avLst/>
          </a:prstGeom>
          <a:noFill/>
        </p:spPr>
        <p:txBody>
          <a:bodyPr wrap="square" rtlCol="0">
            <a:spAutoFit/>
          </a:bodyPr>
          <a:lstStyle/>
          <a:p>
            <a:r>
              <a:rPr lang="en-GB" sz="1200" dirty="0"/>
              <a:t>Cons.</a:t>
            </a:r>
          </a:p>
        </p:txBody>
      </p:sp>
      <p:sp>
        <p:nvSpPr>
          <p:cNvPr id="20" name="TextBox 19">
            <a:extLst>
              <a:ext uri="{FF2B5EF4-FFF2-40B4-BE49-F238E27FC236}">
                <a16:creationId xmlns:a16="http://schemas.microsoft.com/office/drawing/2014/main" id="{611BBEB6-B81A-E13C-D9A3-58AB7A02DCB2}"/>
              </a:ext>
            </a:extLst>
          </p:cNvPr>
          <p:cNvSpPr txBox="1"/>
          <p:nvPr/>
        </p:nvSpPr>
        <p:spPr>
          <a:xfrm>
            <a:off x="845023" y="4929740"/>
            <a:ext cx="7632848" cy="1077218"/>
          </a:xfrm>
          <a:prstGeom prst="rect">
            <a:avLst/>
          </a:prstGeom>
          <a:noFill/>
        </p:spPr>
        <p:txBody>
          <a:bodyPr wrap="square">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Do inconsistent orthographies require greater emphasis on language-based, phonological skills?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Do consistent orthographies require greater emphasis on speed of naming (proxy for reading speed)  to read?</a:t>
            </a:r>
            <a:endParaRPr lang="en-GB"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079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2" y="2223884"/>
            <a:ext cx="4612624" cy="38834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572" y="2210569"/>
            <a:ext cx="4489992" cy="38713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9"/>
          <p:cNvSpPr txBox="1"/>
          <p:nvPr/>
        </p:nvSpPr>
        <p:spPr>
          <a:xfrm>
            <a:off x="476974" y="5712232"/>
            <a:ext cx="4167033" cy="29832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1100" dirty="0">
                <a:effectLst/>
                <a:ea typeface="Times New Roman"/>
                <a:cs typeface="Times New Roman"/>
              </a:rPr>
              <a:t>End-Gr. 1</a:t>
            </a:r>
            <a:r>
              <a:rPr lang="en-GB" sz="1100" dirty="0">
                <a:ea typeface="Times New Roman"/>
                <a:cs typeface="Times New Roman"/>
              </a:rPr>
              <a:t>                    </a:t>
            </a:r>
            <a:r>
              <a:rPr lang="en-GB" sz="1100" dirty="0">
                <a:effectLst/>
                <a:ea typeface="Times New Roman"/>
                <a:cs typeface="Times New Roman"/>
              </a:rPr>
              <a:t>Mid-Gr. 2                   End-Gr. 2</a:t>
            </a:r>
          </a:p>
        </p:txBody>
      </p:sp>
      <p:cxnSp>
        <p:nvCxnSpPr>
          <p:cNvPr id="18" name="Straight Arrow Connector 17"/>
          <p:cNvCxnSpPr/>
          <p:nvPr/>
        </p:nvCxnSpPr>
        <p:spPr>
          <a:xfrm flipV="1">
            <a:off x="595799" y="5252207"/>
            <a:ext cx="0" cy="257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V="1">
            <a:off x="2493767" y="5265032"/>
            <a:ext cx="0" cy="257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V="1">
            <a:off x="4427984" y="5279943"/>
            <a:ext cx="0" cy="257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Text Box 2"/>
          <p:cNvSpPr txBox="1">
            <a:spLocks noChangeArrowheads="1"/>
          </p:cNvSpPr>
          <p:nvPr/>
        </p:nvSpPr>
        <p:spPr bwMode="auto">
          <a:xfrm>
            <a:off x="595799" y="1916832"/>
            <a:ext cx="962025" cy="2762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solidFill>
                  <a:schemeClr val="bg1"/>
                </a:solidFill>
                <a:effectLst/>
                <a:latin typeface="Calibri"/>
                <a:ea typeface="Times New Roman"/>
                <a:cs typeface="Times New Roman"/>
              </a:rPr>
              <a:t>FIGURE  1a</a:t>
            </a:r>
          </a:p>
        </p:txBody>
      </p:sp>
      <p:sp>
        <p:nvSpPr>
          <p:cNvPr id="22" name="Text Box 2"/>
          <p:cNvSpPr txBox="1">
            <a:spLocks noChangeArrowheads="1"/>
          </p:cNvSpPr>
          <p:nvPr/>
        </p:nvSpPr>
        <p:spPr bwMode="auto">
          <a:xfrm>
            <a:off x="92365" y="6005226"/>
            <a:ext cx="8728794" cy="51706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15000"/>
              </a:lnSpc>
            </a:pPr>
            <a:r>
              <a:rPr lang="en-GB" sz="1200" dirty="0">
                <a:effectLst/>
                <a:latin typeface="Times New Roman" panose="02020603050405020304" pitchFamily="18" charset="0"/>
                <a:ea typeface="Times New Roman"/>
                <a:cs typeface="Times New Roman" panose="02020603050405020304" pitchFamily="18" charset="0"/>
              </a:rPr>
              <a:t>Word Reading </a:t>
            </a:r>
            <a:r>
              <a:rPr lang="en-GB" sz="1200" i="1" dirty="0">
                <a:latin typeface="Times New Roman" panose="02020603050405020304" pitchFamily="18" charset="0"/>
                <a:cs typeface="Times New Roman" panose="02020603050405020304" pitchFamily="18" charset="0"/>
              </a:rPr>
              <a:t>χ</a:t>
            </a:r>
            <a:r>
              <a:rPr lang="en-GB" sz="1200" baseline="30000" dirty="0">
                <a:latin typeface="Times New Roman" panose="02020603050405020304" pitchFamily="18" charset="0"/>
                <a:cs typeface="Times New Roman" panose="02020603050405020304" pitchFamily="18" charset="0"/>
              </a:rPr>
              <a:t>2</a:t>
            </a:r>
            <a:r>
              <a:rPr lang="en-GB" sz="1200" dirty="0">
                <a:latin typeface="Times New Roman" panose="02020603050405020304" pitchFamily="18" charset="0"/>
                <a:cs typeface="Times New Roman" panose="02020603050405020304" pitchFamily="18" charset="0"/>
              </a:rPr>
              <a:t> (10, </a:t>
            </a:r>
            <a:r>
              <a:rPr lang="en-GB" sz="1200" i="1" dirty="0">
                <a:latin typeface="Times New Roman" panose="02020603050405020304" pitchFamily="18" charset="0"/>
                <a:cs typeface="Times New Roman" panose="02020603050405020304" pitchFamily="18" charset="0"/>
              </a:rPr>
              <a:t>N </a:t>
            </a:r>
            <a:r>
              <a:rPr lang="en-GB" sz="1200" dirty="0">
                <a:latin typeface="Times New Roman" panose="02020603050405020304" pitchFamily="18" charset="0"/>
                <a:cs typeface="Times New Roman" panose="02020603050405020304" pitchFamily="18" charset="0"/>
              </a:rPr>
              <a:t>= 462) = 18.47, </a:t>
            </a:r>
            <a:r>
              <a:rPr lang="en-GB" sz="1200" i="1" dirty="0">
                <a:latin typeface="Times New Roman" panose="02020603050405020304" pitchFamily="18" charset="0"/>
                <a:cs typeface="Times New Roman" panose="02020603050405020304" pitchFamily="18" charset="0"/>
              </a:rPr>
              <a:t>p</a:t>
            </a:r>
            <a:r>
              <a:rPr lang="en-GB" sz="1200" dirty="0">
                <a:latin typeface="Times New Roman" panose="02020603050405020304" pitchFamily="18" charset="0"/>
                <a:cs typeface="Times New Roman" panose="02020603050405020304" pitchFamily="18" charset="0"/>
              </a:rPr>
              <a:t> = .05, CFI =.994, TLI =.994, RMSEA = .074 (90% CI = .008-.126), SRMR = .08. </a:t>
            </a:r>
          </a:p>
          <a:p>
            <a:pPr algn="ctr">
              <a:lnSpc>
                <a:spcPct val="115000"/>
              </a:lnSpc>
            </a:pPr>
            <a:r>
              <a:rPr lang="en-GB" sz="1200" dirty="0">
                <a:effectLst/>
                <a:latin typeface="Times New Roman" panose="02020603050405020304" pitchFamily="18" charset="0"/>
                <a:ea typeface="Times New Roman"/>
                <a:cs typeface="Times New Roman" panose="02020603050405020304" pitchFamily="18" charset="0"/>
              </a:rPr>
              <a:t>Pseudoword Reading </a:t>
            </a:r>
            <a:r>
              <a:rPr lang="en-GB" sz="1200" i="1" dirty="0">
                <a:latin typeface="Times New Roman" panose="02020603050405020304" pitchFamily="18" charset="0"/>
                <a:cs typeface="Times New Roman" panose="02020603050405020304" pitchFamily="18" charset="0"/>
              </a:rPr>
              <a:t>χ</a:t>
            </a:r>
            <a:r>
              <a:rPr lang="en-GB" sz="1200" baseline="30000" dirty="0">
                <a:latin typeface="Times New Roman" panose="02020603050405020304" pitchFamily="18" charset="0"/>
                <a:cs typeface="Times New Roman" panose="02020603050405020304" pitchFamily="18" charset="0"/>
              </a:rPr>
              <a:t>2</a:t>
            </a:r>
            <a:r>
              <a:rPr lang="en-GB" sz="1200" dirty="0">
                <a:latin typeface="Times New Roman" panose="02020603050405020304" pitchFamily="18" charset="0"/>
                <a:cs typeface="Times New Roman" panose="02020603050405020304" pitchFamily="18" charset="0"/>
              </a:rPr>
              <a:t> (9, </a:t>
            </a:r>
            <a:r>
              <a:rPr lang="en-GB" sz="1200" i="1" dirty="0">
                <a:latin typeface="Times New Roman" panose="02020603050405020304" pitchFamily="18" charset="0"/>
                <a:cs typeface="Times New Roman" panose="02020603050405020304" pitchFamily="18" charset="0"/>
              </a:rPr>
              <a:t>N </a:t>
            </a:r>
            <a:r>
              <a:rPr lang="en-GB" sz="1200" dirty="0">
                <a:latin typeface="Times New Roman" panose="02020603050405020304" pitchFamily="18" charset="0"/>
                <a:cs typeface="Times New Roman" panose="02020603050405020304" pitchFamily="18" charset="0"/>
              </a:rPr>
              <a:t>= 462) = 15.89, </a:t>
            </a:r>
            <a:r>
              <a:rPr lang="en-GB" sz="1200" i="1" dirty="0">
                <a:latin typeface="Times New Roman" panose="02020603050405020304" pitchFamily="18" charset="0"/>
                <a:cs typeface="Times New Roman" panose="02020603050405020304" pitchFamily="18" charset="0"/>
              </a:rPr>
              <a:t>p</a:t>
            </a:r>
            <a:r>
              <a:rPr lang="en-GB" sz="1200" dirty="0">
                <a:latin typeface="Times New Roman" panose="02020603050405020304" pitchFamily="18" charset="0"/>
                <a:cs typeface="Times New Roman" panose="02020603050405020304" pitchFamily="18" charset="0"/>
              </a:rPr>
              <a:t> = .07, CFI =.994, TLI =.994, RMSEA = .070 (90% CI = .000-.126), SRMR =.044</a:t>
            </a:r>
            <a:endParaRPr lang="en-GB" sz="1200" dirty="0">
              <a:effectLst/>
              <a:latin typeface="Times New Roman" panose="02020603050405020304" pitchFamily="18" charset="0"/>
              <a:ea typeface="Times New Roman"/>
              <a:cs typeface="Times New Roman" panose="02020603050405020304" pitchFamily="18" charset="0"/>
            </a:endParaRPr>
          </a:p>
        </p:txBody>
      </p:sp>
      <p:sp>
        <p:nvSpPr>
          <p:cNvPr id="27" name="Text Box 2"/>
          <p:cNvSpPr txBox="1">
            <a:spLocks noChangeArrowheads="1"/>
          </p:cNvSpPr>
          <p:nvPr/>
        </p:nvSpPr>
        <p:spPr bwMode="auto">
          <a:xfrm>
            <a:off x="5004048" y="1916831"/>
            <a:ext cx="962025" cy="2762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solidFill>
                  <a:schemeClr val="bg1"/>
                </a:solidFill>
                <a:effectLst/>
                <a:latin typeface="Calibri"/>
                <a:ea typeface="Times New Roman"/>
                <a:cs typeface="Times New Roman"/>
              </a:rPr>
              <a:t>FIGURE  1b</a:t>
            </a:r>
          </a:p>
        </p:txBody>
      </p:sp>
      <p:sp>
        <p:nvSpPr>
          <p:cNvPr id="7" name="Rectangle 2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8" name="Rectangle 26"/>
          <p:cNvSpPr>
            <a:spLocks noChangeArrowheads="1"/>
          </p:cNvSpPr>
          <p:nvPr/>
        </p:nvSpPr>
        <p:spPr bwMode="auto">
          <a:xfrm>
            <a:off x="0" y="3419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0" y="3419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GB" altLang="en-US" sz="600" b="0" i="0" u="none" strike="noStrike" cap="none" normalizeH="0" baseline="0">
                <a:ln>
                  <a:noFill/>
                </a:ln>
                <a:solidFill>
                  <a:schemeClr val="tx1"/>
                </a:solidFill>
                <a:effectLst/>
                <a:latin typeface="Arial" pitchFamily="34" charset="0"/>
                <a:cs typeface="Arial" pitchFamily="34" charset="0"/>
              </a:rPr>
            </a:br>
            <a:endParaRPr kumimoji="0" lang="en-GB" alt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30" name="Rectangle 29"/>
          <p:cNvSpPr>
            <a:spLocks noChangeArrowheads="1"/>
          </p:cNvSpPr>
          <p:nvPr/>
        </p:nvSpPr>
        <p:spPr bwMode="auto">
          <a:xfrm>
            <a:off x="0" y="3419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6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31" name="Rectangle 30"/>
          <p:cNvSpPr>
            <a:spLocks noChangeArrowheads="1"/>
          </p:cNvSpPr>
          <p:nvPr/>
        </p:nvSpPr>
        <p:spPr bwMode="auto">
          <a:xfrm>
            <a:off x="0" y="62637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schemeClr val="bg1"/>
              </a:solidFill>
            </a:endParaRPr>
          </a:p>
        </p:txBody>
      </p:sp>
      <p:sp>
        <p:nvSpPr>
          <p:cNvPr id="2048" name="Rectangle 33"/>
          <p:cNvSpPr>
            <a:spLocks noChangeArrowheads="1"/>
          </p:cNvSpPr>
          <p:nvPr/>
        </p:nvSpPr>
        <p:spPr bwMode="auto">
          <a:xfrm>
            <a:off x="0" y="6677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3" name="Text Box 59"/>
          <p:cNvSpPr txBox="1"/>
          <p:nvPr/>
        </p:nvSpPr>
        <p:spPr>
          <a:xfrm>
            <a:off x="4876401" y="5706904"/>
            <a:ext cx="4167033" cy="29832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1100" dirty="0">
                <a:effectLst/>
                <a:ea typeface="Times New Roman"/>
                <a:cs typeface="Times New Roman"/>
              </a:rPr>
              <a:t>End-Gr. 1</a:t>
            </a:r>
            <a:r>
              <a:rPr lang="en-GB" sz="1100" dirty="0">
                <a:ea typeface="Times New Roman"/>
                <a:cs typeface="Times New Roman"/>
              </a:rPr>
              <a:t>                    </a:t>
            </a:r>
            <a:r>
              <a:rPr lang="en-GB" sz="1100" dirty="0">
                <a:effectLst/>
                <a:ea typeface="Times New Roman"/>
                <a:cs typeface="Times New Roman"/>
              </a:rPr>
              <a:t>Mid-Gr. 2                   End-Gr. 2</a:t>
            </a:r>
          </a:p>
        </p:txBody>
      </p:sp>
      <p:cxnSp>
        <p:nvCxnSpPr>
          <p:cNvPr id="24" name="Straight Arrow Connector 23"/>
          <p:cNvCxnSpPr/>
          <p:nvPr/>
        </p:nvCxnSpPr>
        <p:spPr>
          <a:xfrm flipV="1">
            <a:off x="5004048" y="5279942"/>
            <a:ext cx="0" cy="257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V="1">
            <a:off x="6958263" y="5286399"/>
            <a:ext cx="0" cy="257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flipV="1">
            <a:off x="8892480" y="5286399"/>
            <a:ext cx="0" cy="2571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 name="TextBox 2"/>
          <p:cNvSpPr txBox="1"/>
          <p:nvPr/>
        </p:nvSpPr>
        <p:spPr>
          <a:xfrm>
            <a:off x="318881" y="1762555"/>
            <a:ext cx="8724553" cy="584775"/>
          </a:xfrm>
          <a:prstGeom prst="rect">
            <a:avLst/>
          </a:prstGeom>
          <a:noFill/>
        </p:spPr>
        <p:txBody>
          <a:bodyPr wrap="square" rtlCol="0">
            <a:spAutoFit/>
          </a:bodyPr>
          <a:lstStyle/>
          <a:p>
            <a:pPr algn="ctr"/>
            <a:r>
              <a:rPr lang="en-GB" sz="1600" b="1" dirty="0">
                <a:solidFill>
                  <a:srgbClr val="0070C0"/>
                </a:solidFill>
                <a:effectLst>
                  <a:outerShdw blurRad="38100" dist="38100" dir="2700000" algn="tl">
                    <a:srgbClr val="000000">
                      <a:alpha val="43137"/>
                    </a:srgbClr>
                  </a:outerShdw>
                </a:effectLst>
                <a:ea typeface="Times New Roman"/>
                <a:cs typeface="Times New Roman"/>
              </a:rPr>
              <a:t>Estimated Means for Unconditional 2-Factor Growth Models for </a:t>
            </a:r>
          </a:p>
          <a:p>
            <a:pPr algn="ctr"/>
            <a:r>
              <a:rPr lang="en-GB" sz="1600" b="1" dirty="0">
                <a:solidFill>
                  <a:srgbClr val="0070C0"/>
                </a:solidFill>
                <a:effectLst>
                  <a:outerShdw blurRad="38100" dist="38100" dir="2700000" algn="tl">
                    <a:srgbClr val="000000">
                      <a:alpha val="43137"/>
                    </a:srgbClr>
                  </a:outerShdw>
                </a:effectLst>
                <a:ea typeface="Times New Roman"/>
                <a:cs typeface="Times New Roman"/>
              </a:rPr>
              <a:t>Word and Pseudoword Reading Aloud Efficiency</a:t>
            </a:r>
            <a:endParaRPr lang="en-GB" sz="1600" b="1" dirty="0">
              <a:solidFill>
                <a:srgbClr val="0070C0"/>
              </a:solidFill>
              <a:effectLst>
                <a:outerShdw blurRad="38100" dist="38100" dir="2700000" algn="tl">
                  <a:srgbClr val="000000">
                    <a:alpha val="43137"/>
                  </a:srgbClr>
                </a:outerShdw>
              </a:effectLst>
            </a:endParaRPr>
          </a:p>
        </p:txBody>
      </p:sp>
      <p:sp>
        <p:nvSpPr>
          <p:cNvPr id="5" name="TextBox 4"/>
          <p:cNvSpPr txBox="1"/>
          <p:nvPr/>
        </p:nvSpPr>
        <p:spPr>
          <a:xfrm>
            <a:off x="6354877" y="6470193"/>
            <a:ext cx="2323072" cy="307777"/>
          </a:xfrm>
          <a:prstGeom prst="rect">
            <a:avLst/>
          </a:prstGeom>
          <a:noFill/>
        </p:spPr>
        <p:txBody>
          <a:bodyPr wrap="none" rtlCol="0">
            <a:spAutoFit/>
          </a:bodyPr>
          <a:lstStyle/>
          <a:p>
            <a:r>
              <a:rPr lang="en-GB" sz="1400" i="1" dirty="0" err="1">
                <a:effectLst>
                  <a:outerShdw blurRad="38100" dist="38100" dir="2700000" algn="tl">
                    <a:srgbClr val="000000">
                      <a:alpha val="43137"/>
                    </a:srgbClr>
                  </a:outerShdw>
                </a:effectLst>
              </a:rPr>
              <a:t>Caravolas</a:t>
            </a:r>
            <a:r>
              <a:rPr lang="en-GB" sz="1400" i="1" dirty="0">
                <a:effectLst>
                  <a:outerShdw blurRad="38100" dist="38100" dir="2700000" algn="tl">
                    <a:srgbClr val="000000">
                      <a:alpha val="43137"/>
                    </a:srgbClr>
                  </a:outerShdw>
                </a:effectLst>
              </a:rPr>
              <a:t> (2018). JLD. </a:t>
            </a:r>
            <a:endParaRPr lang="en-GB" sz="1400" dirty="0">
              <a:effectLst>
                <a:outerShdw blurRad="38100" dist="38100" dir="2700000" algn="tl">
                  <a:srgbClr val="000000">
                    <a:alpha val="43137"/>
                  </a:srgbClr>
                </a:outerShdw>
              </a:effectLst>
            </a:endParaRPr>
          </a:p>
        </p:txBody>
      </p:sp>
      <p:sp>
        <p:nvSpPr>
          <p:cNvPr id="4" name="Oval 3"/>
          <p:cNvSpPr/>
          <p:nvPr/>
        </p:nvSpPr>
        <p:spPr>
          <a:xfrm>
            <a:off x="500768" y="3953232"/>
            <a:ext cx="231785" cy="801613"/>
          </a:xfrm>
          <a:prstGeom prst="ellipse">
            <a:avLst/>
          </a:prstGeom>
          <a:noFill/>
          <a:ln w="381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4788024" y="4607006"/>
            <a:ext cx="432048" cy="1152128"/>
          </a:xfrm>
          <a:prstGeom prst="ellipse">
            <a:avLst/>
          </a:prstGeom>
          <a:noFill/>
          <a:ln w="381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1"/>
          <p:cNvSpPr txBox="1">
            <a:spLocks/>
          </p:cNvSpPr>
          <p:nvPr/>
        </p:nvSpPr>
        <p:spPr>
          <a:xfrm>
            <a:off x="323528" y="179160"/>
            <a:ext cx="8640960" cy="43204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800100" lvl="1" indent="-342900" algn="ctr"/>
            <a:r>
              <a:rPr lang="en-GB" sz="2400" kern="0">
                <a:solidFill>
                  <a:schemeClr val="tx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Study 2b: The Case of Word Reading Aloud </a:t>
            </a:r>
            <a:endParaRPr lang="en-GB" sz="2400" kern="0" dirty="0">
              <a:solidFill>
                <a:schemeClr val="tx1"/>
              </a:solidFill>
              <a:effectLst>
                <a:outerShdw blurRad="38100" dist="38100" dir="2700000" algn="tl">
                  <a:srgbClr val="000000">
                    <a:alpha val="43137"/>
                  </a:srgbClr>
                </a:outerShdw>
              </a:effectLst>
              <a:latin typeface="+mn-lt"/>
            </a:endParaRPr>
          </a:p>
        </p:txBody>
      </p:sp>
      <p:sp>
        <p:nvSpPr>
          <p:cNvPr id="34" name="Text Placeholder 5"/>
          <p:cNvSpPr txBox="1">
            <a:spLocks/>
          </p:cNvSpPr>
          <p:nvPr/>
        </p:nvSpPr>
        <p:spPr>
          <a:xfrm>
            <a:off x="179512" y="683216"/>
            <a:ext cx="8863922" cy="648072"/>
          </a:xfrm>
          <a:prstGeom prst="rect">
            <a:avLst/>
          </a:prstGeom>
          <a:noFill/>
        </p:spPr>
        <p:style>
          <a:lnRef idx="0">
            <a:schemeClr val="accent6"/>
          </a:lnRef>
          <a:fillRef idx="3">
            <a:schemeClr val="accent6"/>
          </a:fillRef>
          <a:effectRef idx="3">
            <a:schemeClr val="accent6"/>
          </a:effectRef>
          <a:fontRef idx="minor">
            <a:schemeClr val="lt1"/>
          </a:fontRef>
        </p:style>
        <p:txBody>
          <a:bodyPr>
            <a:no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GB" sz="2000" b="1" dirty="0">
                <a:solidFill>
                  <a:schemeClr val="tx1"/>
                </a:solidFill>
                <a:latin typeface="Arial" panose="020B0604020202020204" pitchFamily="34" charset="0"/>
                <a:cs typeface="Arial" panose="020B0604020202020204" pitchFamily="34" charset="0"/>
              </a:rPr>
              <a:t>Compared children’s </a:t>
            </a:r>
            <a:r>
              <a:rPr lang="en-GB" sz="2000" b="1" i="1" dirty="0">
                <a:solidFill>
                  <a:schemeClr val="tx1"/>
                </a:solidFill>
                <a:latin typeface="Arial" panose="020B0604020202020204" pitchFamily="34" charset="0"/>
                <a:cs typeface="Arial" panose="020B0604020202020204" pitchFamily="34" charset="0"/>
              </a:rPr>
              <a:t>rate</a:t>
            </a:r>
            <a:r>
              <a:rPr lang="en-GB" sz="2000" b="1" dirty="0">
                <a:solidFill>
                  <a:schemeClr val="tx1"/>
                </a:solidFill>
                <a:latin typeface="Arial" panose="020B0604020202020204" pitchFamily="34" charset="0"/>
                <a:cs typeface="Arial" panose="020B0604020202020204" pitchFamily="34" charset="0"/>
              </a:rPr>
              <a:t> and </a:t>
            </a:r>
            <a:r>
              <a:rPr lang="en-GB" sz="2000" b="1" i="1" dirty="0">
                <a:solidFill>
                  <a:schemeClr val="tx1"/>
                </a:solidFill>
                <a:latin typeface="Arial" panose="020B0604020202020204" pitchFamily="34" charset="0"/>
                <a:cs typeface="Arial" panose="020B0604020202020204" pitchFamily="34" charset="0"/>
              </a:rPr>
              <a:t>pattern</a:t>
            </a:r>
            <a:r>
              <a:rPr lang="en-GB" sz="2000" b="1" dirty="0">
                <a:solidFill>
                  <a:schemeClr val="tx1"/>
                </a:solidFill>
                <a:latin typeface="Arial" panose="020B0604020202020204" pitchFamily="34" charset="0"/>
                <a:cs typeface="Arial" panose="020B0604020202020204" pitchFamily="34" charset="0"/>
              </a:rPr>
              <a:t> of growth between End-Grade 1 and End-Grade 2 on reading Words and </a:t>
            </a:r>
            <a:r>
              <a:rPr lang="en-GB" sz="2000" b="1" dirty="0" err="1">
                <a:solidFill>
                  <a:schemeClr val="tx1"/>
                </a:solidFill>
                <a:latin typeface="Arial" panose="020B0604020202020204" pitchFamily="34" charset="0"/>
                <a:cs typeface="Arial" panose="020B0604020202020204" pitchFamily="34" charset="0"/>
              </a:rPr>
              <a:t>Pseudowords</a:t>
            </a:r>
            <a:endParaRPr lang="en-GB" sz="1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607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5"/>
            <a:ext cx="7125113" cy="881068"/>
          </a:xfrm>
        </p:spPr>
        <p:txBody>
          <a:bodyPr/>
          <a:lstStyle/>
          <a:p>
            <a:pPr algn="ctr"/>
            <a:r>
              <a:rPr lang="en-GB" dirty="0">
                <a:latin typeface="Arial Rounded MT Bold" panose="020F0704030504030204" pitchFamily="34" charset="0"/>
              </a:rPr>
              <a:t>Study III Summary</a:t>
            </a:r>
          </a:p>
        </p:txBody>
      </p:sp>
      <p:sp>
        <p:nvSpPr>
          <p:cNvPr id="3" name="Content Placeholder 2"/>
          <p:cNvSpPr>
            <a:spLocks noGrp="1"/>
          </p:cNvSpPr>
          <p:nvPr>
            <p:ph idx="1"/>
          </p:nvPr>
        </p:nvSpPr>
        <p:spPr>
          <a:xfrm>
            <a:off x="683568" y="1628801"/>
            <a:ext cx="7848872" cy="4229998"/>
          </a:xfrm>
        </p:spPr>
        <p:txBody>
          <a:bodyPr>
            <a:normAutofit fontScale="70000" lnSpcReduction="20000"/>
          </a:bodyPr>
          <a:lstStyle/>
          <a:p>
            <a:r>
              <a:rPr lang="en-GB" sz="2800" dirty="0">
                <a:latin typeface="Arial" panose="020B0604020202020204" pitchFamily="34" charset="0"/>
                <a:cs typeface="Arial" panose="020B0604020202020204" pitchFamily="34" charset="0"/>
              </a:rPr>
              <a:t>Confirmed, in all languages, the predictive role of </a:t>
            </a:r>
            <a:r>
              <a:rPr lang="en-GB" sz="2800" b="1" dirty="0">
                <a:solidFill>
                  <a:srgbClr val="FF0000"/>
                </a:solidFill>
                <a:latin typeface="Arial" panose="020B0604020202020204" pitchFamily="34" charset="0"/>
                <a:cs typeface="Arial" panose="020B0604020202020204" pitchFamily="34" charset="0"/>
              </a:rPr>
              <a:t>decoding</a:t>
            </a:r>
            <a:r>
              <a:rPr lang="en-GB" sz="2800" dirty="0">
                <a:latin typeface="Arial" panose="020B0604020202020204" pitchFamily="34" charset="0"/>
                <a:cs typeface="Arial" panose="020B0604020202020204" pitchFamily="34" charset="0"/>
              </a:rPr>
              <a:t> (WR) skill and its </a:t>
            </a:r>
            <a:r>
              <a:rPr lang="en-GB" sz="2800" b="1" dirty="0">
                <a:solidFill>
                  <a:srgbClr val="FF0000"/>
                </a:solidFill>
                <a:latin typeface="Arial" panose="020B0604020202020204" pitchFamily="34" charset="0"/>
                <a:cs typeface="Arial" panose="020B0604020202020204" pitchFamily="34" charset="0"/>
              </a:rPr>
              <a:t>code-related precursors </a:t>
            </a:r>
            <a:r>
              <a:rPr lang="en-GB" sz="2800" dirty="0">
                <a:latin typeface="Arial" panose="020B0604020202020204" pitchFamily="34" charset="0"/>
                <a:cs typeface="Arial" panose="020B0604020202020204" pitchFamily="34" charset="0"/>
              </a:rPr>
              <a:t>on </a:t>
            </a:r>
            <a:r>
              <a:rPr lang="en-GB" sz="2800" b="1" dirty="0">
                <a:solidFill>
                  <a:srgbClr val="FF0000"/>
                </a:solidFill>
                <a:latin typeface="Arial" panose="020B0604020202020204" pitchFamily="34" charset="0"/>
                <a:cs typeface="Arial" panose="020B0604020202020204" pitchFamily="34" charset="0"/>
              </a:rPr>
              <a:t>reading comprehension </a:t>
            </a:r>
            <a:r>
              <a:rPr lang="en-GB" sz="2800" dirty="0">
                <a:latin typeface="Arial" panose="020B0604020202020204" pitchFamily="34" charset="0"/>
                <a:cs typeface="Arial" panose="020B0604020202020204" pitchFamily="34" charset="0"/>
              </a:rPr>
              <a:t>over first 2.5 years of reading development </a:t>
            </a:r>
          </a:p>
          <a:p>
            <a:pPr lvl="1"/>
            <a:r>
              <a:rPr lang="en-GB" sz="2400" dirty="0">
                <a:latin typeface="Arial" panose="020B0604020202020204" pitchFamily="34" charset="0"/>
                <a:cs typeface="Arial" panose="020B0604020202020204" pitchFamily="34" charset="0"/>
              </a:rPr>
              <a:t>Moreover, in consistent orthographies, but not English: better readers relied less on WR skill for RC than weaker readers (cf. moderating effect of ability)</a:t>
            </a:r>
          </a:p>
          <a:p>
            <a:r>
              <a:rPr lang="en-GB" sz="3000" dirty="0">
                <a:latin typeface="Arial" panose="020B0604020202020204" pitchFamily="34" charset="0"/>
                <a:cs typeface="Arial" panose="020B0604020202020204" pitchFamily="34" charset="0"/>
              </a:rPr>
              <a:t>Confirmed, in consistent languages, that variations in </a:t>
            </a:r>
            <a:r>
              <a:rPr lang="en-GB" sz="3000" b="1" dirty="0">
                <a:solidFill>
                  <a:srgbClr val="FF0000"/>
                </a:solidFill>
                <a:latin typeface="Arial" panose="020B0604020202020204" pitchFamily="34" charset="0"/>
                <a:cs typeface="Arial" panose="020B0604020202020204" pitchFamily="34" charset="0"/>
              </a:rPr>
              <a:t>oral language </a:t>
            </a:r>
            <a:r>
              <a:rPr lang="en-GB" sz="3000" dirty="0">
                <a:latin typeface="Arial" panose="020B0604020202020204" pitchFamily="34" charset="0"/>
                <a:cs typeface="Arial" panose="020B0604020202020204" pitchFamily="34" charset="0"/>
              </a:rPr>
              <a:t>also</a:t>
            </a:r>
            <a:r>
              <a:rPr lang="en-GB" sz="3000" b="1" dirty="0">
                <a:latin typeface="Arial" panose="020B0604020202020204" pitchFamily="34" charset="0"/>
                <a:cs typeface="Arial" panose="020B0604020202020204" pitchFamily="34" charset="0"/>
              </a:rPr>
              <a:t> </a:t>
            </a:r>
            <a:r>
              <a:rPr lang="en-GB" sz="3000" dirty="0">
                <a:latin typeface="Arial" panose="020B0604020202020204" pitchFamily="34" charset="0"/>
                <a:cs typeface="Arial" panose="020B0604020202020204" pitchFamily="34" charset="0"/>
              </a:rPr>
              <a:t>account for variations in </a:t>
            </a:r>
            <a:r>
              <a:rPr lang="en-GB" sz="3000" b="1" dirty="0">
                <a:solidFill>
                  <a:srgbClr val="FF0000"/>
                </a:solidFill>
                <a:latin typeface="Arial" panose="020B0604020202020204" pitchFamily="34" charset="0"/>
                <a:cs typeface="Arial" panose="020B0604020202020204" pitchFamily="34" charset="0"/>
              </a:rPr>
              <a:t>reading comprehension</a:t>
            </a:r>
            <a:r>
              <a:rPr lang="en-GB" sz="3000" dirty="0">
                <a:latin typeface="Arial" panose="020B0604020202020204" pitchFamily="34" charset="0"/>
                <a:cs typeface="Arial" panose="020B0604020202020204" pitchFamily="34" charset="0"/>
              </a:rPr>
              <a:t>, but not yet in English</a:t>
            </a:r>
          </a:p>
          <a:p>
            <a:r>
              <a:rPr lang="en-GB" sz="3000" dirty="0">
                <a:latin typeface="Arial" panose="020B0604020202020204" pitchFamily="34" charset="0"/>
                <a:cs typeface="Arial" panose="020B0604020202020204" pitchFamily="34" charset="0"/>
              </a:rPr>
              <a:t>Revealed that at this stage, children learning consistent orthographies rely to </a:t>
            </a:r>
            <a:r>
              <a:rPr lang="en-GB" sz="3000" b="1" dirty="0">
                <a:solidFill>
                  <a:srgbClr val="FF0000"/>
                </a:solidFill>
                <a:latin typeface="Arial" panose="020B0604020202020204" pitchFamily="34" charset="0"/>
                <a:cs typeface="Arial" panose="020B0604020202020204" pitchFamily="34" charset="0"/>
              </a:rPr>
              <a:t>about the same extent </a:t>
            </a:r>
            <a:r>
              <a:rPr lang="en-GB" sz="3000" dirty="0">
                <a:latin typeface="Arial" panose="020B0604020202020204" pitchFamily="34" charset="0"/>
                <a:cs typeface="Arial" panose="020B0604020202020204" pitchFamily="34" charset="0"/>
              </a:rPr>
              <a:t>on </a:t>
            </a:r>
            <a:r>
              <a:rPr lang="en-GB" sz="3000" b="1" dirty="0">
                <a:solidFill>
                  <a:srgbClr val="FF0000"/>
                </a:solidFill>
                <a:latin typeface="Arial" panose="020B0604020202020204" pitchFamily="34" charset="0"/>
                <a:cs typeface="Arial" panose="020B0604020202020204" pitchFamily="34" charset="0"/>
              </a:rPr>
              <a:t>oral language</a:t>
            </a:r>
            <a:r>
              <a:rPr lang="en-GB" sz="3000" dirty="0">
                <a:latin typeface="Arial" panose="020B0604020202020204" pitchFamily="34" charset="0"/>
                <a:cs typeface="Arial" panose="020B0604020202020204" pitchFamily="34" charset="0"/>
              </a:rPr>
              <a:t> and </a:t>
            </a:r>
            <a:r>
              <a:rPr lang="en-GB" sz="3000" b="1" dirty="0">
                <a:solidFill>
                  <a:srgbClr val="FF0000"/>
                </a:solidFill>
                <a:latin typeface="Arial" panose="020B0604020202020204" pitchFamily="34" charset="0"/>
                <a:cs typeface="Arial" panose="020B0604020202020204" pitchFamily="34" charset="0"/>
              </a:rPr>
              <a:t>decoding</a:t>
            </a:r>
            <a:r>
              <a:rPr lang="en-GB" sz="3000" dirty="0">
                <a:latin typeface="Arial" panose="020B0604020202020204" pitchFamily="34" charset="0"/>
                <a:cs typeface="Arial" panose="020B0604020202020204" pitchFamily="34" charset="0"/>
              </a:rPr>
              <a:t> skills to comprehend text.</a:t>
            </a:r>
          </a:p>
          <a:p>
            <a:pPr marL="342900" lvl="1" indent="-342900"/>
            <a:r>
              <a:rPr lang="en-GB" sz="3200" dirty="0">
                <a:solidFill>
                  <a:srgbClr val="FF0000"/>
                </a:solidFill>
                <a:latin typeface="Arial" panose="020B0604020202020204" pitchFamily="34" charset="0"/>
                <a:cs typeface="Arial" panose="020B0604020202020204" pitchFamily="34" charset="0"/>
              </a:rPr>
              <a:t>Orthographic consistency </a:t>
            </a:r>
            <a:r>
              <a:rPr lang="en-GB" sz="3200" b="1" dirty="0">
                <a:solidFill>
                  <a:srgbClr val="FF0000"/>
                </a:solidFill>
                <a:latin typeface="Arial" panose="020B0604020202020204" pitchFamily="34" charset="0"/>
                <a:cs typeface="Arial" panose="020B0604020202020204" pitchFamily="34" charset="0"/>
              </a:rPr>
              <a:t>moderates</a:t>
            </a:r>
            <a:r>
              <a:rPr lang="en-GB" sz="3200" dirty="0">
                <a:solidFill>
                  <a:srgbClr val="FF0000"/>
                </a:solidFill>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reading comprehension mainly via its effects on </a:t>
            </a:r>
            <a:r>
              <a:rPr lang="en-GB" sz="3200" b="1" dirty="0">
                <a:solidFill>
                  <a:srgbClr val="FF0000"/>
                </a:solidFill>
                <a:latin typeface="Arial" panose="020B0604020202020204" pitchFamily="34" charset="0"/>
                <a:cs typeface="Arial" panose="020B0604020202020204" pitchFamily="34" charset="0"/>
              </a:rPr>
              <a:t>decoding</a:t>
            </a:r>
            <a:r>
              <a:rPr lang="en-GB" sz="3200" dirty="0">
                <a:latin typeface="Arial" panose="020B0604020202020204" pitchFamily="34" charset="0"/>
                <a:cs typeface="Arial" panose="020B0604020202020204" pitchFamily="34" charset="0"/>
              </a:rPr>
              <a:t>. </a:t>
            </a:r>
            <a:endParaRPr lang="en-GB" sz="6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950467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09442" y="569362"/>
            <a:ext cx="7125113" cy="924475"/>
          </a:xfrm>
        </p:spPr>
        <p:txBody>
          <a:bodyPr/>
          <a:lstStyle/>
          <a:p>
            <a:pPr algn="ctr"/>
            <a:r>
              <a:rPr lang="en-GB" altLang="en-US" dirty="0">
                <a:latin typeface="Arial Rounded MT Bold" panose="020F0704030504030204" pitchFamily="34" charset="0"/>
              </a:rPr>
              <a:t>Participants</a:t>
            </a:r>
          </a:p>
        </p:txBody>
      </p:sp>
      <p:graphicFrame>
        <p:nvGraphicFramePr>
          <p:cNvPr id="16" name="Table 15"/>
          <p:cNvGraphicFramePr>
            <a:graphicFrameLocks noGrp="1"/>
          </p:cNvGraphicFramePr>
          <p:nvPr>
            <p:extLst>
              <p:ext uri="{D42A27DB-BD31-4B8C-83A1-F6EECF244321}">
                <p14:modId xmlns:p14="http://schemas.microsoft.com/office/powerpoint/2010/main" val="158538792"/>
              </p:ext>
            </p:extLst>
          </p:nvPr>
        </p:nvGraphicFramePr>
        <p:xfrm>
          <a:off x="503547" y="1718915"/>
          <a:ext cx="8136905" cy="4536504"/>
        </p:xfrm>
        <a:graphic>
          <a:graphicData uri="http://schemas.openxmlformats.org/drawingml/2006/table">
            <a:tbl>
              <a:tblPr firstRow="1" bandRow="1">
                <a:tableStyleId>{7E9639D4-E3E2-4D34-9284-5A2195B3D0D7}</a:tableStyleId>
              </a:tblPr>
              <a:tblGrid>
                <a:gridCol w="1627381">
                  <a:extLst>
                    <a:ext uri="{9D8B030D-6E8A-4147-A177-3AD203B41FA5}">
                      <a16:colId xmlns:a16="http://schemas.microsoft.com/office/drawing/2014/main" val="20000"/>
                    </a:ext>
                  </a:extLst>
                </a:gridCol>
                <a:gridCol w="1627381">
                  <a:extLst>
                    <a:ext uri="{9D8B030D-6E8A-4147-A177-3AD203B41FA5}">
                      <a16:colId xmlns:a16="http://schemas.microsoft.com/office/drawing/2014/main" val="20001"/>
                    </a:ext>
                  </a:extLst>
                </a:gridCol>
                <a:gridCol w="1627381">
                  <a:extLst>
                    <a:ext uri="{9D8B030D-6E8A-4147-A177-3AD203B41FA5}">
                      <a16:colId xmlns:a16="http://schemas.microsoft.com/office/drawing/2014/main" val="20002"/>
                    </a:ext>
                  </a:extLst>
                </a:gridCol>
                <a:gridCol w="1627381">
                  <a:extLst>
                    <a:ext uri="{9D8B030D-6E8A-4147-A177-3AD203B41FA5}">
                      <a16:colId xmlns:a16="http://schemas.microsoft.com/office/drawing/2014/main" val="20003"/>
                    </a:ext>
                  </a:extLst>
                </a:gridCol>
                <a:gridCol w="1627381">
                  <a:extLst>
                    <a:ext uri="{9D8B030D-6E8A-4147-A177-3AD203B41FA5}">
                      <a16:colId xmlns:a16="http://schemas.microsoft.com/office/drawing/2014/main" val="20004"/>
                    </a:ext>
                  </a:extLst>
                </a:gridCol>
              </a:tblGrid>
              <a:tr h="1047412">
                <a:tc>
                  <a:txBody>
                    <a:bodyPr/>
                    <a:lstStyle/>
                    <a:p>
                      <a:r>
                        <a:rPr lang="en-GB" sz="1800" dirty="0">
                          <a:solidFill>
                            <a:schemeClr val="bg1"/>
                          </a:solidFill>
                        </a:rPr>
                        <a:t>Group</a:t>
                      </a:r>
                    </a:p>
                  </a:txBody>
                  <a:tcPr marL="91432" marR="91432" marT="45739" marB="45739">
                    <a:solidFill>
                      <a:schemeClr val="tx2"/>
                    </a:solidFill>
                  </a:tcPr>
                </a:tc>
                <a:tc>
                  <a:txBody>
                    <a:bodyPr/>
                    <a:lstStyle/>
                    <a:p>
                      <a:r>
                        <a:rPr lang="en-GB" sz="1800" dirty="0">
                          <a:solidFill>
                            <a:schemeClr val="bg1"/>
                          </a:solidFill>
                        </a:rPr>
                        <a:t>N</a:t>
                      </a:r>
                    </a:p>
                  </a:txBody>
                  <a:tcPr marL="91432" marR="91432" marT="45739" marB="45739">
                    <a:solidFill>
                      <a:schemeClr val="tx2"/>
                    </a:solidFill>
                  </a:tcPr>
                </a:tc>
                <a:tc>
                  <a:txBody>
                    <a:bodyPr/>
                    <a:lstStyle/>
                    <a:p>
                      <a:r>
                        <a:rPr lang="en-GB" sz="1800" dirty="0">
                          <a:solidFill>
                            <a:schemeClr val="bg1"/>
                          </a:solidFill>
                        </a:rPr>
                        <a:t>Age (T1)</a:t>
                      </a:r>
                    </a:p>
                    <a:p>
                      <a:endParaRPr lang="en-GB" sz="1800" dirty="0">
                        <a:solidFill>
                          <a:schemeClr val="bg1"/>
                        </a:solidFill>
                      </a:endParaRPr>
                    </a:p>
                    <a:p>
                      <a:r>
                        <a:rPr lang="en-GB" sz="1800" dirty="0">
                          <a:solidFill>
                            <a:schemeClr val="bg1"/>
                          </a:solidFill>
                        </a:rPr>
                        <a:t>Months</a:t>
                      </a:r>
                    </a:p>
                  </a:txBody>
                  <a:tcPr marL="91432" marR="91432" marT="45739" marB="45739">
                    <a:solidFill>
                      <a:schemeClr val="tx2"/>
                    </a:solidFill>
                  </a:tcPr>
                </a:tc>
                <a:tc>
                  <a:txBody>
                    <a:bodyPr/>
                    <a:lstStyle/>
                    <a:p>
                      <a:r>
                        <a:rPr lang="en-GB" sz="1800" dirty="0">
                          <a:solidFill>
                            <a:schemeClr val="bg1"/>
                          </a:solidFill>
                        </a:rPr>
                        <a:t>NVIQ </a:t>
                      </a:r>
                    </a:p>
                    <a:p>
                      <a:endParaRPr lang="en-GB" sz="1800" dirty="0">
                        <a:solidFill>
                          <a:schemeClr val="bg1"/>
                        </a:solidFill>
                      </a:endParaRPr>
                    </a:p>
                    <a:p>
                      <a:r>
                        <a:rPr lang="en-GB" sz="1800" dirty="0">
                          <a:solidFill>
                            <a:schemeClr val="bg1"/>
                          </a:solidFill>
                        </a:rPr>
                        <a:t>Scaled</a:t>
                      </a:r>
                    </a:p>
                  </a:txBody>
                  <a:tcPr marL="91432" marR="91432" marT="45739" marB="45739">
                    <a:solidFill>
                      <a:schemeClr val="tx2"/>
                    </a:solidFill>
                  </a:tcPr>
                </a:tc>
                <a:tc>
                  <a:txBody>
                    <a:bodyPr/>
                    <a:lstStyle/>
                    <a:p>
                      <a:r>
                        <a:rPr lang="en-GB" sz="1800" dirty="0">
                          <a:solidFill>
                            <a:schemeClr val="bg1"/>
                          </a:solidFill>
                        </a:rPr>
                        <a:t>VIQ</a:t>
                      </a:r>
                    </a:p>
                    <a:p>
                      <a:endParaRPr lang="en-GB" sz="1800" dirty="0">
                        <a:solidFill>
                          <a:schemeClr val="bg1"/>
                        </a:solidFill>
                      </a:endParaRPr>
                    </a:p>
                    <a:p>
                      <a:r>
                        <a:rPr lang="en-GB" sz="1800" dirty="0">
                          <a:solidFill>
                            <a:schemeClr val="bg1"/>
                          </a:solidFill>
                        </a:rPr>
                        <a:t>scaled</a:t>
                      </a:r>
                    </a:p>
                  </a:txBody>
                  <a:tcPr marL="91432" marR="91432" marT="45739" marB="45739">
                    <a:solidFill>
                      <a:schemeClr val="tx2"/>
                    </a:solidFill>
                  </a:tcPr>
                </a:tc>
                <a:extLst>
                  <a:ext uri="{0D108BD9-81ED-4DB2-BD59-A6C34878D82A}">
                    <a16:rowId xmlns:a16="http://schemas.microsoft.com/office/drawing/2014/main" val="10000"/>
                  </a:ext>
                </a:extLst>
              </a:tr>
              <a:tr h="872273">
                <a:tc>
                  <a:txBody>
                    <a:bodyPr/>
                    <a:lstStyle/>
                    <a:p>
                      <a:r>
                        <a:rPr lang="en-GB" sz="1800" b="1" dirty="0">
                          <a:latin typeface="Arial" panose="020B0604020202020204" pitchFamily="34" charset="0"/>
                          <a:cs typeface="Arial" panose="020B0604020202020204" pitchFamily="34" charset="0"/>
                        </a:rPr>
                        <a:t>English</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185</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60.20</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10.13</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9.56</a:t>
                      </a:r>
                    </a:p>
                  </a:txBody>
                  <a:tcPr marL="91432" marR="91432" marT="45739" marB="45739"/>
                </a:tc>
                <a:extLst>
                  <a:ext uri="{0D108BD9-81ED-4DB2-BD59-A6C34878D82A}">
                    <a16:rowId xmlns:a16="http://schemas.microsoft.com/office/drawing/2014/main" val="10001"/>
                  </a:ext>
                </a:extLst>
              </a:tr>
              <a:tr h="872273">
                <a:tc>
                  <a:txBody>
                    <a:bodyPr/>
                    <a:lstStyle/>
                    <a:p>
                      <a:r>
                        <a:rPr lang="en-GB" sz="1800" b="1" dirty="0">
                          <a:latin typeface="Arial" panose="020B0604020202020204" pitchFamily="34" charset="0"/>
                          <a:cs typeface="Arial" panose="020B0604020202020204" pitchFamily="34" charset="0"/>
                        </a:rPr>
                        <a:t>Czech</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132</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72.00</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10.39</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10.30</a:t>
                      </a:r>
                    </a:p>
                  </a:txBody>
                  <a:tcPr marL="91432" marR="91432" marT="45739" marB="45739"/>
                </a:tc>
                <a:extLst>
                  <a:ext uri="{0D108BD9-81ED-4DB2-BD59-A6C34878D82A}">
                    <a16:rowId xmlns:a16="http://schemas.microsoft.com/office/drawing/2014/main" val="10002"/>
                  </a:ext>
                </a:extLst>
              </a:tr>
              <a:tr h="872273">
                <a:tc>
                  <a:txBody>
                    <a:bodyPr/>
                    <a:lstStyle/>
                    <a:p>
                      <a:r>
                        <a:rPr lang="en-GB" sz="1800" b="1" dirty="0">
                          <a:latin typeface="Arial" panose="020B0604020202020204" pitchFamily="34" charset="0"/>
                          <a:cs typeface="Arial" panose="020B0604020202020204" pitchFamily="34" charset="0"/>
                        </a:rPr>
                        <a:t>Slovak</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174</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71.98</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10.25</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10.06</a:t>
                      </a:r>
                    </a:p>
                  </a:txBody>
                  <a:tcPr marL="91432" marR="91432" marT="45739" marB="45739"/>
                </a:tc>
                <a:extLst>
                  <a:ext uri="{0D108BD9-81ED-4DB2-BD59-A6C34878D82A}">
                    <a16:rowId xmlns:a16="http://schemas.microsoft.com/office/drawing/2014/main" val="10003"/>
                  </a:ext>
                </a:extLst>
              </a:tr>
              <a:tr h="872273">
                <a:tc>
                  <a:txBody>
                    <a:bodyPr/>
                    <a:lstStyle/>
                    <a:p>
                      <a:r>
                        <a:rPr lang="en-GB" sz="1800" b="1" dirty="0">
                          <a:latin typeface="Arial" panose="020B0604020202020204" pitchFamily="34" charset="0"/>
                          <a:cs typeface="Arial" panose="020B0604020202020204" pitchFamily="34" charset="0"/>
                        </a:rPr>
                        <a:t>Spanish</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184</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66.76</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11.78</a:t>
                      </a:r>
                    </a:p>
                  </a:txBody>
                  <a:tcPr marL="91432" marR="91432" marT="45739" marB="45739"/>
                </a:tc>
                <a:tc>
                  <a:txBody>
                    <a:bodyPr/>
                    <a:lstStyle/>
                    <a:p>
                      <a:r>
                        <a:rPr lang="en-GB" sz="1800" b="1" dirty="0">
                          <a:latin typeface="Arial" panose="020B0604020202020204" pitchFamily="34" charset="0"/>
                          <a:cs typeface="Arial" panose="020B0604020202020204" pitchFamily="34" charset="0"/>
                        </a:rPr>
                        <a:t>9.16</a:t>
                      </a:r>
                    </a:p>
                  </a:txBody>
                  <a:tcPr marL="91432" marR="91432" marT="45739" marB="45739"/>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827E679D-DFEC-0241-F219-A1501F86E961}"/>
              </a:ext>
            </a:extLst>
          </p:cNvPr>
          <p:cNvPicPr>
            <a:picLocks noChangeAspect="1"/>
          </p:cNvPicPr>
          <p:nvPr/>
        </p:nvPicPr>
        <p:blipFill>
          <a:blip r:embed="rId3"/>
          <a:stretch>
            <a:fillRect/>
          </a:stretch>
        </p:blipFill>
        <p:spPr>
          <a:xfrm>
            <a:off x="6311809" y="40298"/>
            <a:ext cx="2828724" cy="1228462"/>
          </a:xfrm>
          <a:prstGeom prst="rect">
            <a:avLst/>
          </a:prstGeom>
        </p:spPr>
      </p:pic>
    </p:spTree>
    <p:extLst>
      <p:ext uri="{BB962C8B-B14F-4D97-AF65-F5344CB8AC3E}">
        <p14:creationId xmlns:p14="http://schemas.microsoft.com/office/powerpoint/2010/main" val="320334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004CB84-C49B-2FBE-1522-14EAC87099C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6B4F9FA-46B4-003B-4B74-51C09FB86502}"/>
              </a:ext>
            </a:extLst>
          </p:cNvPr>
          <p:cNvPicPr>
            <a:picLocks noChangeAspect="1"/>
          </p:cNvPicPr>
          <p:nvPr/>
        </p:nvPicPr>
        <p:blipFill>
          <a:blip r:embed="rId3"/>
          <a:stretch>
            <a:fillRect/>
          </a:stretch>
        </p:blipFill>
        <p:spPr>
          <a:xfrm>
            <a:off x="417330" y="1174832"/>
            <a:ext cx="8309341" cy="5206496"/>
          </a:xfrm>
          <a:prstGeom prst="rect">
            <a:avLst/>
          </a:prstGeom>
        </p:spPr>
      </p:pic>
      <p:pic>
        <p:nvPicPr>
          <p:cNvPr id="4" name="Picture 3">
            <a:extLst>
              <a:ext uri="{FF2B5EF4-FFF2-40B4-BE49-F238E27FC236}">
                <a16:creationId xmlns:a16="http://schemas.microsoft.com/office/drawing/2014/main" id="{9D47D6FF-EAC8-A604-DD27-757E41E48DB0}"/>
              </a:ext>
            </a:extLst>
          </p:cNvPr>
          <p:cNvPicPr>
            <a:picLocks noChangeAspect="1"/>
          </p:cNvPicPr>
          <p:nvPr/>
        </p:nvPicPr>
        <p:blipFill>
          <a:blip r:embed="rId4"/>
          <a:stretch>
            <a:fillRect/>
          </a:stretch>
        </p:blipFill>
        <p:spPr>
          <a:xfrm>
            <a:off x="7380312" y="0"/>
            <a:ext cx="1706906" cy="1052736"/>
          </a:xfrm>
          <a:prstGeom prst="rect">
            <a:avLst/>
          </a:prstGeom>
        </p:spPr>
      </p:pic>
    </p:spTree>
    <p:extLst>
      <p:ext uri="{BB962C8B-B14F-4D97-AF65-F5344CB8AC3E}">
        <p14:creationId xmlns:p14="http://schemas.microsoft.com/office/powerpoint/2010/main" val="2741941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D3EF1F-A2D7-7333-6FEB-0FA49F6BD88B}"/>
              </a:ext>
            </a:extLst>
          </p:cNvPr>
          <p:cNvSpPr>
            <a:spLocks noGrp="1"/>
          </p:cNvSpPr>
          <p:nvPr>
            <p:ph type="title"/>
          </p:nvPr>
        </p:nvSpPr>
        <p:spPr>
          <a:xfrm>
            <a:off x="1009443" y="675724"/>
            <a:ext cx="7123080" cy="924475"/>
          </a:xfrm>
        </p:spPr>
        <p:txBody>
          <a:bodyPr anchor="ctr">
            <a:normAutofit/>
          </a:bodyPr>
          <a:lstStyle/>
          <a:p>
            <a:r>
              <a:rPr lang="en-GB" sz="3000"/>
              <a:t>Standing on the shoulders of giants</a:t>
            </a:r>
          </a:p>
        </p:txBody>
      </p:sp>
      <p:pic>
        <p:nvPicPr>
          <p:cNvPr id="6" name="Picture 5">
            <a:extLst>
              <a:ext uri="{FF2B5EF4-FFF2-40B4-BE49-F238E27FC236}">
                <a16:creationId xmlns:a16="http://schemas.microsoft.com/office/drawing/2014/main" id="{44804524-8B4D-AA74-48FE-50F235EB5E82}"/>
              </a:ext>
            </a:extLst>
          </p:cNvPr>
          <p:cNvPicPr>
            <a:picLocks noChangeAspect="1"/>
          </p:cNvPicPr>
          <p:nvPr/>
        </p:nvPicPr>
        <p:blipFill>
          <a:blip r:embed="rId3"/>
          <a:srcRect r="1" b="12469"/>
          <a:stretch>
            <a:fillRect/>
          </a:stretch>
        </p:blipFill>
        <p:spPr>
          <a:xfrm>
            <a:off x="1009442" y="1809749"/>
            <a:ext cx="3471277" cy="4051301"/>
          </a:xfrm>
          <a:prstGeom prst="rect">
            <a:avLst/>
          </a:prstGeom>
          <a:noFill/>
        </p:spPr>
      </p:pic>
      <p:sp>
        <p:nvSpPr>
          <p:cNvPr id="11" name="Text Placeholder 3">
            <a:extLst>
              <a:ext uri="{FF2B5EF4-FFF2-40B4-BE49-F238E27FC236}">
                <a16:creationId xmlns:a16="http://schemas.microsoft.com/office/drawing/2014/main" id="{AA34F747-03C2-82C0-96AD-782901186297}"/>
              </a:ext>
            </a:extLst>
          </p:cNvPr>
          <p:cNvSpPr>
            <a:spLocks noGrp="1"/>
          </p:cNvSpPr>
          <p:nvPr>
            <p:ph sz="half" idx="2"/>
          </p:nvPr>
        </p:nvSpPr>
        <p:spPr>
          <a:xfrm>
            <a:off x="4663281" y="1809749"/>
            <a:ext cx="3469242" cy="4051302"/>
          </a:xfrm>
        </p:spPr>
        <p:txBody>
          <a:bodyPr anchor="ctr">
            <a:normAutofit/>
          </a:bodyPr>
          <a:lstStyle/>
          <a:p>
            <a:pPr marL="0" indent="0">
              <a:buNone/>
            </a:pPr>
            <a:r>
              <a:rPr lang="en-US" dirty="0"/>
              <a:t>Profs. Maggie </a:t>
            </a:r>
            <a:r>
              <a:rPr lang="en-US" dirty="0" err="1"/>
              <a:t>Snowling</a:t>
            </a:r>
            <a:r>
              <a:rPr lang="en-US" dirty="0"/>
              <a:t> and Charles Hulme, in Oxford, UK</a:t>
            </a:r>
          </a:p>
        </p:txBody>
      </p:sp>
    </p:spTree>
    <p:extLst>
      <p:ext uri="{BB962C8B-B14F-4D97-AF65-F5344CB8AC3E}">
        <p14:creationId xmlns:p14="http://schemas.microsoft.com/office/powerpoint/2010/main" val="2574426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188641"/>
            <a:ext cx="7125113" cy="864096"/>
          </a:xfrm>
        </p:spPr>
        <p:txBody>
          <a:bodyPr/>
          <a:lstStyle/>
          <a:p>
            <a:pPr algn="ctr"/>
            <a:r>
              <a:rPr lang="en-GB" sz="2800" dirty="0">
                <a:latin typeface="Arial Rounded MT Bold" panose="020F0704030504030204" pitchFamily="34" charset="0"/>
              </a:rPr>
              <a:t>Acknowledgements</a:t>
            </a:r>
            <a:br>
              <a:rPr lang="en-GB" sz="2800" dirty="0">
                <a:latin typeface="Arial Rounded MT Bold" panose="020F0704030504030204" pitchFamily="34" charset="0"/>
              </a:rPr>
            </a:br>
            <a:r>
              <a:rPr lang="en-GB" sz="2800" dirty="0">
                <a:latin typeface="Arial Rounded MT Bold" panose="020F0704030504030204" pitchFamily="34" charset="0"/>
              </a:rPr>
              <a:t>2017- …</a:t>
            </a:r>
          </a:p>
        </p:txBody>
      </p:sp>
      <p:sp>
        <p:nvSpPr>
          <p:cNvPr id="3" name="Content Placeholder 2"/>
          <p:cNvSpPr>
            <a:spLocks noGrp="1"/>
          </p:cNvSpPr>
          <p:nvPr>
            <p:ph idx="1"/>
          </p:nvPr>
        </p:nvSpPr>
        <p:spPr>
          <a:xfrm>
            <a:off x="273571" y="1124744"/>
            <a:ext cx="8690917" cy="5616624"/>
          </a:xfrm>
        </p:spPr>
        <p:txBody>
          <a:bodyPr>
            <a:normAutofit/>
          </a:bodyPr>
          <a:lstStyle/>
          <a:p>
            <a:pPr marL="82296" indent="0">
              <a:buNone/>
            </a:pPr>
            <a:r>
              <a:rPr lang="en-GB" sz="1600" b="1" i="1" dirty="0"/>
              <a:t>Scientists Original Project</a:t>
            </a:r>
          </a:p>
          <a:p>
            <a:r>
              <a:rPr lang="en-GB" sz="2000" dirty="0"/>
              <a:t>M Caravolas- UK</a:t>
            </a:r>
          </a:p>
          <a:p>
            <a:r>
              <a:rPr lang="en-GB" sz="2000" dirty="0"/>
              <a:t>Marina </a:t>
            </a:r>
            <a:r>
              <a:rPr lang="en-GB" sz="2000" dirty="0" err="1"/>
              <a:t>Mikulajová</a:t>
            </a:r>
            <a:r>
              <a:rPr lang="en-GB" sz="2000" dirty="0"/>
              <a:t> - SK</a:t>
            </a:r>
          </a:p>
          <a:p>
            <a:r>
              <a:rPr lang="en-GB" sz="2000" dirty="0"/>
              <a:t>Gabriela </a:t>
            </a:r>
            <a:r>
              <a:rPr lang="en-GB" sz="2000" dirty="0" err="1"/>
              <a:t>Seidlová</a:t>
            </a:r>
            <a:r>
              <a:rPr lang="en-GB" sz="2000" dirty="0"/>
              <a:t> </a:t>
            </a:r>
            <a:r>
              <a:rPr lang="en-GB" sz="2000" dirty="0" err="1"/>
              <a:t>Málková</a:t>
            </a:r>
            <a:r>
              <a:rPr lang="en-GB" sz="2000" dirty="0"/>
              <a:t> - CZ</a:t>
            </a:r>
          </a:p>
          <a:p>
            <a:r>
              <a:rPr lang="en-GB" sz="2000" dirty="0"/>
              <a:t>Sylvia Defior - ES</a:t>
            </a:r>
          </a:p>
          <a:p>
            <a:endParaRPr lang="en-GB" sz="3800" dirty="0"/>
          </a:p>
          <a:p>
            <a:pPr marL="82296" indent="0" algn="r">
              <a:buNone/>
            </a:pPr>
            <a:endParaRPr lang="en-GB" b="1" i="1" dirty="0"/>
          </a:p>
          <a:p>
            <a:pPr marL="82296" indent="0" algn="r">
              <a:buNone/>
            </a:pPr>
            <a:r>
              <a:rPr lang="en-GB" b="1" i="1" dirty="0"/>
              <a:t>Scientists New Languages</a:t>
            </a:r>
          </a:p>
          <a:p>
            <a:pPr marL="82296" indent="0" algn="r">
              <a:buNone/>
            </a:pPr>
            <a:endParaRPr lang="en-GB" b="1" i="1" dirty="0"/>
          </a:p>
          <a:p>
            <a:pPr lvl="1" algn="r"/>
            <a:r>
              <a:rPr lang="en-GB" sz="2000" dirty="0"/>
              <a:t>Sao Luis Castro, Ana Paula Vale -- PT </a:t>
            </a:r>
          </a:p>
          <a:p>
            <a:pPr lvl="1" algn="r"/>
            <a:r>
              <a:rPr lang="en-GB" sz="2000" dirty="0"/>
              <a:t>Marcin Szczerbinski, Anna Ewert – PL</a:t>
            </a:r>
          </a:p>
          <a:p>
            <a:pPr lvl="1" algn="r"/>
            <a:r>
              <a:rPr lang="en-GB" sz="2000" dirty="0" err="1"/>
              <a:t>Victoriia</a:t>
            </a:r>
            <a:r>
              <a:rPr lang="en-GB" sz="2000" dirty="0"/>
              <a:t> </a:t>
            </a:r>
            <a:r>
              <a:rPr lang="en-GB" sz="2000" dirty="0" err="1"/>
              <a:t>Kishchak</a:t>
            </a:r>
            <a:r>
              <a:rPr lang="en-GB" sz="2000" dirty="0"/>
              <a:t> - UA</a:t>
            </a:r>
            <a:endParaRPr lang="en-GB" sz="4400" dirty="0"/>
          </a:p>
          <a:p>
            <a:pPr lvl="1" algn="r"/>
            <a:endParaRPr lang="en-GB" sz="1600" dirty="0"/>
          </a:p>
        </p:txBody>
      </p:sp>
      <p:pic>
        <p:nvPicPr>
          <p:cNvPr id="6" name="Picture 5">
            <a:extLst>
              <a:ext uri="{FF2B5EF4-FFF2-40B4-BE49-F238E27FC236}">
                <a16:creationId xmlns:a16="http://schemas.microsoft.com/office/drawing/2014/main" id="{37D69193-B837-E777-E114-0676B9B6AC1B}"/>
              </a:ext>
            </a:extLst>
          </p:cNvPr>
          <p:cNvPicPr>
            <a:picLocks noChangeAspect="1"/>
          </p:cNvPicPr>
          <p:nvPr/>
        </p:nvPicPr>
        <p:blipFill>
          <a:blip r:embed="rId3"/>
          <a:stretch>
            <a:fillRect/>
          </a:stretch>
        </p:blipFill>
        <p:spPr>
          <a:xfrm>
            <a:off x="269633" y="3645024"/>
            <a:ext cx="3532259" cy="2808312"/>
          </a:xfrm>
          <a:prstGeom prst="rect">
            <a:avLst/>
          </a:prstGeom>
        </p:spPr>
      </p:pic>
      <p:pic>
        <p:nvPicPr>
          <p:cNvPr id="8" name="Picture 7">
            <a:extLst>
              <a:ext uri="{FF2B5EF4-FFF2-40B4-BE49-F238E27FC236}">
                <a16:creationId xmlns:a16="http://schemas.microsoft.com/office/drawing/2014/main" id="{139E6DBE-D069-0B4E-7DB7-D03FEE83D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0188" y="620687"/>
            <a:ext cx="2160241" cy="2160241"/>
          </a:xfrm>
          <a:prstGeom prst="rect">
            <a:avLst/>
          </a:prstGeom>
        </p:spPr>
      </p:pic>
      <p:pic>
        <p:nvPicPr>
          <p:cNvPr id="4" name="Picture 3">
            <a:extLst>
              <a:ext uri="{FF2B5EF4-FFF2-40B4-BE49-F238E27FC236}">
                <a16:creationId xmlns:a16="http://schemas.microsoft.com/office/drawing/2014/main" id="{4A44281C-0A15-C608-E585-A3172CDDBE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0188" y="2983951"/>
            <a:ext cx="2197854" cy="1322146"/>
          </a:xfrm>
          <a:prstGeom prst="rect">
            <a:avLst/>
          </a:prstGeom>
          <a:ln w="28575">
            <a:solidFill>
              <a:srgbClr val="FFFF00"/>
            </a:solidFill>
          </a:ln>
        </p:spPr>
      </p:pic>
    </p:spTree>
    <p:extLst>
      <p:ext uri="{BB962C8B-B14F-4D97-AF65-F5344CB8AC3E}">
        <p14:creationId xmlns:p14="http://schemas.microsoft.com/office/powerpoint/2010/main" val="2058931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F4F6-7A7A-C72A-231F-2DDDED4405E8}"/>
              </a:ext>
            </a:extLst>
          </p:cNvPr>
          <p:cNvSpPr>
            <a:spLocks noGrp="1"/>
          </p:cNvSpPr>
          <p:nvPr>
            <p:ph type="title"/>
          </p:nvPr>
        </p:nvSpPr>
        <p:spPr>
          <a:xfrm>
            <a:off x="341746" y="332656"/>
            <a:ext cx="8072581" cy="1445374"/>
          </a:xfrm>
        </p:spPr>
        <p:txBody>
          <a:bodyPr/>
          <a:lstStyle/>
          <a:p>
            <a:pPr algn="ctr"/>
            <a:r>
              <a:rPr lang="en-GB" b="1" dirty="0">
                <a:effectLst>
                  <a:outerShdw blurRad="38100" dist="38100" dir="2700000" algn="tl">
                    <a:srgbClr val="000000">
                      <a:alpha val="43137"/>
                    </a:srgbClr>
                  </a:outerShdw>
                </a:effectLst>
              </a:rPr>
              <a:t>Delphi Definition of Dyslexia new in 2024</a:t>
            </a:r>
            <a:br>
              <a:rPr lang="en-GB" dirty="0"/>
            </a:br>
            <a:r>
              <a:rPr lang="en-GB" dirty="0"/>
              <a:t> </a:t>
            </a:r>
            <a:r>
              <a:rPr lang="en-GB" sz="2000" dirty="0"/>
              <a:t>(Carroll, J., Holden, C., Kirby, P., </a:t>
            </a:r>
            <a:r>
              <a:rPr lang="en-GB" sz="2000" dirty="0" err="1"/>
              <a:t>Snowling</a:t>
            </a:r>
            <a:r>
              <a:rPr lang="en-GB" sz="2000" dirty="0"/>
              <a:t>, M. J., &amp; Thompson, P.A. (2024)).</a:t>
            </a:r>
            <a:br>
              <a:rPr lang="en-GB" sz="2000" dirty="0"/>
            </a:br>
            <a:br>
              <a:rPr lang="en-GB" sz="2000" dirty="0"/>
            </a:br>
            <a:r>
              <a:rPr lang="en-GB" sz="2000" dirty="0"/>
              <a:t>https://en.wikipedia.org/wiki/Delphi_method</a:t>
            </a:r>
          </a:p>
        </p:txBody>
      </p:sp>
      <p:sp>
        <p:nvSpPr>
          <p:cNvPr id="3" name="Text Placeholder 2">
            <a:extLst>
              <a:ext uri="{FF2B5EF4-FFF2-40B4-BE49-F238E27FC236}">
                <a16:creationId xmlns:a16="http://schemas.microsoft.com/office/drawing/2014/main" id="{585F87FB-875F-8B29-110A-53F5B0AAEAE3}"/>
              </a:ext>
            </a:extLst>
          </p:cNvPr>
          <p:cNvSpPr>
            <a:spLocks noGrp="1"/>
          </p:cNvSpPr>
          <p:nvPr>
            <p:ph type="body" idx="1"/>
          </p:nvPr>
        </p:nvSpPr>
        <p:spPr>
          <a:xfrm>
            <a:off x="1547664" y="2406828"/>
            <a:ext cx="6676945" cy="3592597"/>
          </a:xfrm>
        </p:spPr>
        <p:txBody>
          <a:bodyPr/>
          <a:lstStyle/>
          <a:p>
            <a:pPr>
              <a:buFont typeface="Wingdings" panose="05000000000000000000" pitchFamily="2" charset="2"/>
              <a:buChar char="§"/>
            </a:pPr>
            <a:r>
              <a:rPr lang="en-GB" sz="1800" dirty="0"/>
              <a:t>The Rose definition of dyslexia is now 15 years old. The advantages of the </a:t>
            </a:r>
            <a:r>
              <a:rPr lang="en-GB" sz="1800" b="1" dirty="0">
                <a:effectLst>
                  <a:outerShdw blurRad="38100" dist="38100" dir="2700000" algn="tl">
                    <a:srgbClr val="000000">
                      <a:alpha val="43137"/>
                    </a:srgbClr>
                  </a:outerShdw>
                </a:effectLst>
              </a:rPr>
              <a:t>Delphi definition</a:t>
            </a:r>
            <a:r>
              <a:rPr lang="en-GB" sz="1800" dirty="0"/>
              <a:t> are that it:</a:t>
            </a:r>
          </a:p>
          <a:p>
            <a:pPr lvl="1">
              <a:buFont typeface="Wingdings" panose="05000000000000000000" pitchFamily="2" charset="2"/>
              <a:buChar char="§"/>
            </a:pPr>
            <a:r>
              <a:rPr lang="en-GB" sz="1800" dirty="0"/>
              <a:t>Addresses the nature and complex causal basis of dyslexia.</a:t>
            </a:r>
          </a:p>
          <a:p>
            <a:pPr lvl="1">
              <a:buFont typeface="Wingdings" panose="05000000000000000000" pitchFamily="2" charset="2"/>
              <a:buChar char="§"/>
            </a:pPr>
            <a:r>
              <a:rPr lang="en-GB" sz="1800" dirty="0"/>
              <a:t>Focuses on a range of underlying processing difficulties and the impact on reading and spelling fluency.</a:t>
            </a:r>
          </a:p>
          <a:p>
            <a:pPr lvl="1">
              <a:buFont typeface="Wingdings" panose="05000000000000000000" pitchFamily="2" charset="2"/>
              <a:buChar char="§"/>
            </a:pPr>
            <a:r>
              <a:rPr lang="en-GB" sz="1800" dirty="0"/>
              <a:t>Is applicable across all age ranges.</a:t>
            </a:r>
          </a:p>
          <a:p>
            <a:pPr lvl="1">
              <a:buFont typeface="Wingdings" panose="05000000000000000000" pitchFamily="2" charset="2"/>
              <a:buChar char="§"/>
            </a:pPr>
            <a:r>
              <a:rPr lang="en-GB" sz="1800" dirty="0"/>
              <a:t>Directs greater attention to co-occurrence and secondary consequences</a:t>
            </a:r>
          </a:p>
        </p:txBody>
      </p:sp>
      <p:pic>
        <p:nvPicPr>
          <p:cNvPr id="4" name="Picture 3">
            <a:extLst>
              <a:ext uri="{FF2B5EF4-FFF2-40B4-BE49-F238E27FC236}">
                <a16:creationId xmlns:a16="http://schemas.microsoft.com/office/drawing/2014/main" id="{103C7DE8-9466-FCAB-7DBE-AD1100E3C281}"/>
              </a:ext>
            </a:extLst>
          </p:cNvPr>
          <p:cNvPicPr>
            <a:picLocks noChangeAspect="1"/>
          </p:cNvPicPr>
          <p:nvPr/>
        </p:nvPicPr>
        <p:blipFill>
          <a:blip r:embed="rId3"/>
          <a:srcRect b="7790"/>
          <a:stretch/>
        </p:blipFill>
        <p:spPr>
          <a:xfrm>
            <a:off x="103696" y="1778030"/>
            <a:ext cx="1633953" cy="4222720"/>
          </a:xfrm>
          <a:prstGeom prst="rect">
            <a:avLst/>
          </a:prstGeom>
        </p:spPr>
      </p:pic>
    </p:spTree>
    <p:extLst>
      <p:ext uri="{BB962C8B-B14F-4D97-AF65-F5344CB8AC3E}">
        <p14:creationId xmlns:p14="http://schemas.microsoft.com/office/powerpoint/2010/main" val="2225380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7219F-FC24-ABE9-9894-ADF266F1A9E6}"/>
              </a:ext>
            </a:extLst>
          </p:cNvPr>
          <p:cNvSpPr>
            <a:spLocks noGrp="1"/>
          </p:cNvSpPr>
          <p:nvPr>
            <p:ph type="title"/>
          </p:nvPr>
        </p:nvSpPr>
        <p:spPr>
          <a:xfrm>
            <a:off x="395536" y="275634"/>
            <a:ext cx="7998691" cy="1014571"/>
          </a:xfrm>
        </p:spPr>
        <p:txBody>
          <a:bodyPr/>
          <a:lstStyle/>
          <a:p>
            <a:pPr algn="ctr"/>
            <a:r>
              <a:rPr lang="en-GB" sz="2400" b="1" dirty="0">
                <a:effectLst>
                  <a:outerShdw blurRad="38100" dist="38100" dir="2700000" algn="tl">
                    <a:srgbClr val="000000">
                      <a:alpha val="43137"/>
                    </a:srgbClr>
                  </a:outerShdw>
                </a:effectLst>
              </a:rPr>
              <a:t>Delphi Definition: Nature and Manifestation of Dyslexia</a:t>
            </a:r>
            <a:br>
              <a:rPr lang="en-GB" sz="2400" b="1" dirty="0">
                <a:effectLst>
                  <a:outerShdw blurRad="38100" dist="38100" dir="2700000" algn="tl">
                    <a:srgbClr val="000000">
                      <a:alpha val="43137"/>
                    </a:srgbClr>
                  </a:outerShdw>
                </a:effectLst>
              </a:rPr>
            </a:br>
            <a:br>
              <a:rPr lang="en-GB" sz="2400" b="1" dirty="0">
                <a:effectLst>
                  <a:outerShdw blurRad="38100" dist="38100" dir="2700000" algn="tl">
                    <a:srgbClr val="000000">
                      <a:alpha val="43137"/>
                    </a:srgbClr>
                  </a:outerShdw>
                </a:effectLst>
              </a:rPr>
            </a:br>
            <a:r>
              <a:rPr lang="en-GB" sz="1800" b="1" dirty="0">
                <a:effectLst>
                  <a:outerShdw blurRad="38100" dist="38100" dir="2700000" algn="tl">
                    <a:srgbClr val="000000">
                      <a:alpha val="43137"/>
                    </a:srgbClr>
                  </a:outerShdw>
                </a:effectLst>
                <a:hlinkClick r:id="rId3"/>
              </a:rPr>
              <a:t>https://osf.io/preprints/osf/tb8mp_v1</a:t>
            </a:r>
            <a:endParaRPr lang="en-GB" sz="2400" b="1"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F2FB9F83-C21B-2B5C-3909-207F4F5A04A6}"/>
              </a:ext>
            </a:extLst>
          </p:cNvPr>
          <p:cNvSpPr>
            <a:spLocks noGrp="1"/>
          </p:cNvSpPr>
          <p:nvPr>
            <p:ph type="body" idx="1"/>
          </p:nvPr>
        </p:nvSpPr>
        <p:spPr>
          <a:xfrm>
            <a:off x="203201" y="1556792"/>
            <a:ext cx="8329239" cy="4752528"/>
          </a:xfrm>
        </p:spPr>
        <p:txBody>
          <a:bodyPr/>
          <a:lstStyle/>
          <a:p>
            <a:pPr marL="176213" lvl="1" indent="0">
              <a:buNone/>
            </a:pPr>
            <a:r>
              <a:rPr lang="en-GB" dirty="0"/>
              <a:t>The </a:t>
            </a:r>
            <a:r>
              <a:rPr lang="en-GB" b="1" dirty="0">
                <a:solidFill>
                  <a:srgbClr val="C00000"/>
                </a:solidFill>
                <a:effectLst>
                  <a:outerShdw blurRad="38100" dist="38100" dir="2700000" algn="tl">
                    <a:srgbClr val="000000">
                      <a:alpha val="43137"/>
                    </a:srgbClr>
                  </a:outerShdw>
                </a:effectLst>
              </a:rPr>
              <a:t>nature</a:t>
            </a:r>
            <a:r>
              <a:rPr lang="en-GB" dirty="0"/>
              <a:t> and </a:t>
            </a:r>
            <a:r>
              <a:rPr lang="en-GB" b="1" dirty="0">
                <a:solidFill>
                  <a:srgbClr val="C00000"/>
                </a:solidFill>
                <a:effectLst>
                  <a:outerShdw blurRad="38100" dist="38100" dir="2700000" algn="tl">
                    <a:srgbClr val="000000">
                      <a:alpha val="43137"/>
                    </a:srgbClr>
                  </a:outerShdw>
                </a:effectLst>
              </a:rPr>
              <a:t>developmental trajectory </a:t>
            </a:r>
            <a:r>
              <a:rPr lang="en-GB" dirty="0"/>
              <a:t>of dyslexia depends on multiple genetic and environmental influences.</a:t>
            </a:r>
          </a:p>
          <a:p>
            <a:pPr marL="139700" indent="0">
              <a:buNone/>
            </a:pPr>
            <a:r>
              <a:rPr lang="en-GB" b="1" dirty="0">
                <a:solidFill>
                  <a:srgbClr val="C00000"/>
                </a:solidFill>
                <a:effectLst>
                  <a:outerShdw blurRad="38100" dist="38100" dir="2700000" algn="tl">
                    <a:srgbClr val="000000">
                      <a:alpha val="43137"/>
                    </a:srgbClr>
                  </a:outerShdw>
                </a:effectLst>
              </a:rPr>
              <a:t>Manifestation</a:t>
            </a:r>
          </a:p>
          <a:p>
            <a:pPr marL="628650" lvl="1"/>
            <a:r>
              <a:rPr lang="en-GB" dirty="0"/>
              <a:t>Dyslexia is a set of processing difficulties that affect the acquisition of reading and spelling. </a:t>
            </a:r>
          </a:p>
          <a:p>
            <a:pPr marL="803275" lvl="2"/>
            <a:r>
              <a:rPr lang="en-GB" sz="2000" dirty="0"/>
              <a:t>The most commonly observed cognitive impairment in dyslexia is a difficulty in phonological processing (i.e. in phonological awareness, phonological processing speed or phonological memory). </a:t>
            </a:r>
          </a:p>
          <a:p>
            <a:pPr marL="803275" lvl="2"/>
            <a:r>
              <a:rPr lang="en-GB" sz="2000" dirty="0"/>
              <a:t>However, phonological difficulties do not fully explain the variability that is observed. Working memory, processing speed and orthographic skills can contribute to the impact of dyslexia.</a:t>
            </a:r>
          </a:p>
          <a:p>
            <a:pPr marL="139700" indent="0">
              <a:buNone/>
            </a:pPr>
            <a:endParaRPr lang="en-GB" dirty="0"/>
          </a:p>
        </p:txBody>
      </p:sp>
    </p:spTree>
    <p:extLst>
      <p:ext uri="{BB962C8B-B14F-4D97-AF65-F5344CB8AC3E}">
        <p14:creationId xmlns:p14="http://schemas.microsoft.com/office/powerpoint/2010/main" val="3868216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8AA2F0-ADE2-06D7-94F9-51309098C869}"/>
              </a:ext>
            </a:extLst>
          </p:cNvPr>
          <p:cNvSpPr>
            <a:spLocks noGrp="1"/>
          </p:cNvSpPr>
          <p:nvPr>
            <p:ph type="body" idx="1"/>
          </p:nvPr>
        </p:nvSpPr>
        <p:spPr>
          <a:xfrm>
            <a:off x="310113" y="1628800"/>
            <a:ext cx="8424936" cy="4824536"/>
          </a:xfrm>
        </p:spPr>
        <p:txBody>
          <a:bodyPr/>
          <a:lstStyle/>
          <a:p>
            <a:pPr marL="139700" indent="0">
              <a:buNone/>
            </a:pPr>
            <a:r>
              <a:rPr lang="en-GB" sz="2000" b="1" dirty="0">
                <a:solidFill>
                  <a:srgbClr val="C00000"/>
                </a:solidFill>
                <a:effectLst>
                  <a:outerShdw blurRad="38100" dist="38100" dir="2700000" algn="tl">
                    <a:srgbClr val="000000">
                      <a:alpha val="43137"/>
                    </a:srgbClr>
                  </a:outerShdw>
                </a:effectLst>
              </a:rPr>
              <a:t>Variance and co-occurrence</a:t>
            </a:r>
          </a:p>
          <a:p>
            <a:pPr>
              <a:buFont typeface="Wingdings" panose="05000000000000000000" pitchFamily="2" charset="2"/>
              <a:buChar char="§"/>
            </a:pPr>
            <a:r>
              <a:rPr lang="en-GB" sz="2000" dirty="0"/>
              <a:t>Dyslexic </a:t>
            </a:r>
            <a:r>
              <a:rPr lang="en-GB" sz="2000" b="1" dirty="0"/>
              <a:t>difficulties exist on a continuum </a:t>
            </a:r>
            <a:r>
              <a:rPr lang="en-GB" sz="2000" dirty="0"/>
              <a:t>and can be experienced to various degrees of severity. </a:t>
            </a:r>
          </a:p>
          <a:p>
            <a:pPr>
              <a:buFont typeface="Wingdings" panose="05000000000000000000" pitchFamily="2" charset="2"/>
              <a:buChar char="§"/>
            </a:pPr>
            <a:r>
              <a:rPr lang="en-GB" sz="2000" dirty="0"/>
              <a:t>Dyslexia </a:t>
            </a:r>
            <a:r>
              <a:rPr lang="en-GB" sz="2000" b="1" dirty="0"/>
              <a:t>can affect the acquisition of other skills</a:t>
            </a:r>
            <a:r>
              <a:rPr lang="en-GB" sz="2000" dirty="0"/>
              <a:t>, such as mathematics, reading comprehension or learning another language. </a:t>
            </a:r>
          </a:p>
          <a:p>
            <a:pPr>
              <a:buFont typeface="Wingdings" panose="05000000000000000000" pitchFamily="2" charset="2"/>
              <a:buChar char="§"/>
            </a:pPr>
            <a:r>
              <a:rPr lang="en-GB" sz="2000" dirty="0"/>
              <a:t>Dyslexia frequently </a:t>
            </a:r>
            <a:r>
              <a:rPr lang="en-GB" sz="2000" b="1" dirty="0"/>
              <a:t>co-occurs</a:t>
            </a:r>
            <a:r>
              <a:rPr lang="en-GB" sz="2000" dirty="0"/>
              <a:t> </a:t>
            </a:r>
            <a:r>
              <a:rPr lang="en-GB" sz="2000" b="1" dirty="0"/>
              <a:t>with</a:t>
            </a:r>
            <a:r>
              <a:rPr lang="en-GB" sz="2000" dirty="0"/>
              <a:t> one or more other developmental difficulties, including developmental language disorder, dyscalculia, ADHD, and developmental coordination disorder.</a:t>
            </a:r>
          </a:p>
          <a:p>
            <a:pPr marL="139700" indent="0">
              <a:buNone/>
            </a:pPr>
            <a:r>
              <a:rPr lang="en-GB" sz="2000" b="1" dirty="0">
                <a:solidFill>
                  <a:srgbClr val="C00000"/>
                </a:solidFill>
                <a:effectLst>
                  <a:outerShdw blurRad="38100" dist="38100" dir="2700000" algn="tl">
                    <a:srgbClr val="000000">
                      <a:alpha val="43137"/>
                    </a:srgbClr>
                  </a:outerShdw>
                </a:effectLst>
              </a:rPr>
              <a:t>Impact</a:t>
            </a:r>
          </a:p>
          <a:p>
            <a:pPr>
              <a:buFont typeface="Wingdings" panose="05000000000000000000" pitchFamily="2" charset="2"/>
              <a:buChar char="§"/>
            </a:pPr>
            <a:r>
              <a:rPr lang="en-GB" sz="2000" b="1" dirty="0">
                <a:effectLst>
                  <a:outerShdw blurRad="38100" dist="38100" dir="2700000" algn="tl">
                    <a:srgbClr val="000000">
                      <a:alpha val="43137"/>
                    </a:srgbClr>
                  </a:outerShdw>
                </a:effectLst>
              </a:rPr>
              <a:t>Some or all aspects of literacy </a:t>
            </a:r>
            <a:r>
              <a:rPr lang="en-GB" sz="2000" dirty="0"/>
              <a:t>attainment are weak in relation to age, standard teaching and instruction, and level of other attainments. </a:t>
            </a:r>
          </a:p>
          <a:p>
            <a:pPr>
              <a:buFont typeface="Wingdings" panose="05000000000000000000" pitchFamily="2" charset="2"/>
              <a:buChar char="§"/>
            </a:pPr>
            <a:r>
              <a:rPr lang="en-GB" b="1" dirty="0"/>
              <a:t>Across languages </a:t>
            </a:r>
            <a:r>
              <a:rPr lang="en-GB" dirty="0"/>
              <a:t>and age groups, difficulties in </a:t>
            </a:r>
            <a:r>
              <a:rPr lang="en-GB" u="sng" dirty="0"/>
              <a:t>reading</a:t>
            </a:r>
            <a:r>
              <a:rPr lang="en-GB" dirty="0"/>
              <a:t> and </a:t>
            </a:r>
            <a:r>
              <a:rPr lang="en-GB" u="sng" dirty="0"/>
              <a:t>spelling</a:t>
            </a:r>
            <a:r>
              <a:rPr lang="en-GB" dirty="0"/>
              <a:t> </a:t>
            </a:r>
            <a:r>
              <a:rPr lang="en-GB" u="sng" dirty="0"/>
              <a:t>fluency</a:t>
            </a:r>
            <a:r>
              <a:rPr lang="en-GB" dirty="0"/>
              <a:t> are a key marker of dyslexia.</a:t>
            </a:r>
          </a:p>
        </p:txBody>
      </p:sp>
      <p:sp>
        <p:nvSpPr>
          <p:cNvPr id="4" name="Title 1">
            <a:extLst>
              <a:ext uri="{FF2B5EF4-FFF2-40B4-BE49-F238E27FC236}">
                <a16:creationId xmlns:a16="http://schemas.microsoft.com/office/drawing/2014/main" id="{C627CBF1-DECF-DC9E-D4B4-1C70A46CB51F}"/>
              </a:ext>
            </a:extLst>
          </p:cNvPr>
          <p:cNvSpPr>
            <a:spLocks noGrp="1"/>
          </p:cNvSpPr>
          <p:nvPr>
            <p:ph type="title"/>
          </p:nvPr>
        </p:nvSpPr>
        <p:spPr>
          <a:xfrm>
            <a:off x="332652" y="476672"/>
            <a:ext cx="7998691" cy="460500"/>
          </a:xfrm>
        </p:spPr>
        <p:txBody>
          <a:bodyPr/>
          <a:lstStyle/>
          <a:p>
            <a:pPr algn="ctr"/>
            <a:r>
              <a:rPr lang="en-GB" b="1" dirty="0">
                <a:effectLst>
                  <a:outerShdw blurRad="38100" dist="38100" dir="2700000" algn="tl">
                    <a:srgbClr val="000000">
                      <a:alpha val="43137"/>
                    </a:srgbClr>
                  </a:outerShdw>
                </a:effectLst>
              </a:rPr>
              <a:t>Delphi Definition: Impact and Variance of Dyslexia</a:t>
            </a:r>
          </a:p>
        </p:txBody>
      </p:sp>
    </p:spTree>
    <p:extLst>
      <p:ext uri="{BB962C8B-B14F-4D97-AF65-F5344CB8AC3E}">
        <p14:creationId xmlns:p14="http://schemas.microsoft.com/office/powerpoint/2010/main" val="3879241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79712" y="2492896"/>
            <a:ext cx="5184576" cy="43204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itle 6"/>
          <p:cNvSpPr>
            <a:spLocks noGrp="1"/>
          </p:cNvSpPr>
          <p:nvPr>
            <p:ph type="title"/>
          </p:nvPr>
        </p:nvSpPr>
        <p:spPr>
          <a:xfrm>
            <a:off x="395536" y="188640"/>
            <a:ext cx="8208912" cy="864097"/>
          </a:xfrm>
        </p:spPr>
        <p:txBody>
          <a:bodyPr/>
          <a:lstStyle/>
          <a:p>
            <a:pPr algn="ctr"/>
            <a:r>
              <a:rPr lang="en-GB" sz="2800" dirty="0">
                <a:latin typeface="Arial Rounded MT Bold" panose="020F0704030504030204" pitchFamily="34" charset="0"/>
              </a:rPr>
              <a:t>Study II: Growth of word-level reading skills</a:t>
            </a:r>
            <a:br>
              <a:rPr lang="en-GB" sz="2400" dirty="0">
                <a:latin typeface="Arial Rounded MT Bold" panose="020F0704030504030204" pitchFamily="34" charset="0"/>
              </a:rPr>
            </a:br>
            <a:r>
              <a:rPr lang="en-GB" sz="2400" dirty="0">
                <a:latin typeface="Arial Rounded MT Bold" panose="020F0704030504030204" pitchFamily="34" charset="0"/>
              </a:rPr>
              <a:t>Different Growth Rates, Same Foundations?</a:t>
            </a:r>
            <a:endParaRPr lang="en-GB" sz="2800" dirty="0"/>
          </a:p>
        </p:txBody>
      </p:sp>
      <p:sp>
        <p:nvSpPr>
          <p:cNvPr id="8" name="Content Placeholder 7"/>
          <p:cNvSpPr>
            <a:spLocks noGrp="1"/>
          </p:cNvSpPr>
          <p:nvPr>
            <p:ph idx="1"/>
          </p:nvPr>
        </p:nvSpPr>
        <p:spPr>
          <a:xfrm>
            <a:off x="271824" y="1280219"/>
            <a:ext cx="8568952" cy="5386579"/>
          </a:xfrm>
        </p:spPr>
        <p:txBody>
          <a:bodyPr>
            <a:normAutofit fontScale="92500" lnSpcReduction="20000"/>
          </a:bodyPr>
          <a:lstStyle/>
          <a:p>
            <a:pPr marL="0" indent="0">
              <a:buNone/>
            </a:pPr>
            <a:r>
              <a:rPr lang="en-GB" sz="2400" b="1" dirty="0">
                <a:solidFill>
                  <a:srgbClr val="FF0000"/>
                </a:solidFill>
                <a:latin typeface="Arial" panose="020B0604020202020204" pitchFamily="34" charset="0"/>
                <a:cs typeface="Arial" panose="020B0604020202020204" pitchFamily="34" charset="0"/>
              </a:rPr>
              <a:t>Assumption 2</a:t>
            </a:r>
            <a:r>
              <a:rPr lang="en-GB" sz="2400" dirty="0">
                <a:solidFill>
                  <a:srgbClr val="FF0000"/>
                </a:solidFill>
                <a:latin typeface="Arial" panose="020B0604020202020204" pitchFamily="34" charset="0"/>
                <a:cs typeface="Arial" panose="020B0604020202020204" pitchFamily="34" charset="0"/>
              </a:rPr>
              <a:t>: Learners of </a:t>
            </a:r>
            <a:r>
              <a:rPr lang="en-GB" sz="2400" b="1" dirty="0">
                <a:solidFill>
                  <a:srgbClr val="FF0000"/>
                </a:solidFill>
                <a:latin typeface="Arial" panose="020B0604020202020204" pitchFamily="34" charset="0"/>
                <a:cs typeface="Arial" panose="020B0604020202020204" pitchFamily="34" charset="0"/>
              </a:rPr>
              <a:t>consistent</a:t>
            </a:r>
            <a:r>
              <a:rPr lang="en-GB" sz="2400" dirty="0">
                <a:solidFill>
                  <a:srgbClr val="FF0000"/>
                </a:solidFill>
                <a:latin typeface="Arial" panose="020B0604020202020204" pitchFamily="34" charset="0"/>
                <a:cs typeface="Arial" panose="020B0604020202020204" pitchFamily="34" charset="0"/>
              </a:rPr>
              <a:t> (Spanish, Czech) orthographies undergo faster skill growth in word reading than learners of </a:t>
            </a:r>
            <a:r>
              <a:rPr lang="en-GB" sz="2400" b="1" dirty="0">
                <a:solidFill>
                  <a:srgbClr val="FF0000"/>
                </a:solidFill>
                <a:latin typeface="Arial" panose="020B0604020202020204" pitchFamily="34" charset="0"/>
                <a:cs typeface="Arial" panose="020B0604020202020204" pitchFamily="34" charset="0"/>
              </a:rPr>
              <a:t>inconsistent</a:t>
            </a:r>
            <a:r>
              <a:rPr lang="en-GB" sz="2400" dirty="0">
                <a:solidFill>
                  <a:srgbClr val="FF0000"/>
                </a:solidFill>
                <a:latin typeface="Arial" panose="020B0604020202020204" pitchFamily="34" charset="0"/>
                <a:cs typeface="Arial" panose="020B0604020202020204" pitchFamily="34" charset="0"/>
              </a:rPr>
              <a:t> (English) orthographies</a:t>
            </a:r>
            <a:endParaRPr lang="en-GB" sz="9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endParaRPr lang="en-GB" sz="21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a:p>
            <a:pPr marL="0" indent="0" algn="ctr">
              <a:buNone/>
            </a:pPr>
            <a:r>
              <a:rPr lang="en-GB" sz="1900" dirty="0">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Study 2a: The Case of Silent Word Reading</a:t>
            </a:r>
            <a:endParaRPr lang="en-GB" sz="1700" dirty="0"/>
          </a:p>
          <a:p>
            <a:pPr marL="137160" indent="0">
              <a:buNone/>
            </a:pPr>
            <a:endParaRPr lang="en-GB" sz="2200" dirty="0">
              <a:latin typeface="Arial" panose="020B0604020202020204" pitchFamily="34" charset="0"/>
              <a:cs typeface="Arial" panose="020B0604020202020204" pitchFamily="34" charset="0"/>
            </a:endParaRPr>
          </a:p>
          <a:p>
            <a:pPr marL="594360" indent="-457200">
              <a:buFont typeface="+mj-lt"/>
              <a:buAutoNum type="alphaUcPeriod"/>
            </a:pPr>
            <a:r>
              <a:rPr lang="en-GB" sz="2200" dirty="0">
                <a:latin typeface="Arial" panose="020B0604020202020204" pitchFamily="34" charset="0"/>
                <a:cs typeface="Arial" panose="020B0604020202020204" pitchFamily="34" charset="0"/>
              </a:rPr>
              <a:t>Compared children’s </a:t>
            </a:r>
            <a:r>
              <a:rPr lang="en-GB" sz="2200" b="1" i="1" dirty="0">
                <a:latin typeface="Arial" panose="020B0604020202020204" pitchFamily="34" charset="0"/>
                <a:cs typeface="Arial" panose="020B0604020202020204" pitchFamily="34" charset="0"/>
              </a:rPr>
              <a:t>rate</a:t>
            </a:r>
            <a:r>
              <a:rPr lang="en-GB" sz="2200" dirty="0">
                <a:latin typeface="Arial" panose="020B0604020202020204" pitchFamily="34" charset="0"/>
                <a:cs typeface="Arial" panose="020B0604020202020204" pitchFamily="34" charset="0"/>
              </a:rPr>
              <a:t> and </a:t>
            </a:r>
            <a:r>
              <a:rPr lang="en-GB" sz="2200" b="1" i="1" dirty="0">
                <a:latin typeface="Arial" panose="020B0604020202020204" pitchFamily="34" charset="0"/>
                <a:cs typeface="Arial" panose="020B0604020202020204" pitchFamily="34" charset="0"/>
              </a:rPr>
              <a:t>pattern</a:t>
            </a:r>
            <a:r>
              <a:rPr lang="en-GB" sz="2200" dirty="0">
                <a:latin typeface="Arial" panose="020B0604020202020204" pitchFamily="34" charset="0"/>
                <a:cs typeface="Arial" panose="020B0604020202020204" pitchFamily="34" charset="0"/>
              </a:rPr>
              <a:t> of growth between Kindergarten/Reception and Grade 2</a:t>
            </a:r>
          </a:p>
          <a:p>
            <a:pPr marL="708660" indent="-571500">
              <a:buFont typeface="+mj-lt"/>
              <a:buAutoNum type="alphaUcPeriod"/>
            </a:pPr>
            <a:endParaRPr lang="en-GB" sz="2200" dirty="0">
              <a:latin typeface="Arial" panose="020B0604020202020204" pitchFamily="34" charset="0"/>
              <a:cs typeface="Arial" panose="020B0604020202020204" pitchFamily="34" charset="0"/>
            </a:endParaRPr>
          </a:p>
          <a:p>
            <a:pPr marL="708660" indent="-571500">
              <a:buFont typeface="+mj-lt"/>
              <a:buAutoNum type="alphaUcPeriod"/>
            </a:pPr>
            <a:endParaRPr lang="en-GB" sz="2200" dirty="0">
              <a:latin typeface="Arial" panose="020B0604020202020204" pitchFamily="34" charset="0"/>
              <a:cs typeface="Arial" panose="020B0604020202020204" pitchFamily="34" charset="0"/>
            </a:endParaRPr>
          </a:p>
          <a:p>
            <a:pPr marL="708660" indent="-571500">
              <a:buFont typeface="+mj-lt"/>
              <a:buAutoNum type="alphaUcPeriod"/>
            </a:pPr>
            <a:endParaRPr lang="en-GB" sz="2200" dirty="0">
              <a:latin typeface="Arial" panose="020B0604020202020204" pitchFamily="34" charset="0"/>
              <a:cs typeface="Arial" panose="020B0604020202020204" pitchFamily="34" charset="0"/>
            </a:endParaRPr>
          </a:p>
          <a:p>
            <a:pPr marL="708660" indent="-571500">
              <a:buFont typeface="+mj-lt"/>
              <a:buAutoNum type="alphaUcPeriod"/>
            </a:pPr>
            <a:endParaRPr lang="en-GB" sz="2200" dirty="0">
              <a:latin typeface="Arial" panose="020B0604020202020204" pitchFamily="34" charset="0"/>
              <a:cs typeface="Arial" panose="020B0604020202020204" pitchFamily="34" charset="0"/>
            </a:endParaRPr>
          </a:p>
          <a:p>
            <a:pPr marL="708660" indent="-571500">
              <a:buFont typeface="+mj-lt"/>
              <a:buAutoNum type="alphaUcPeriod"/>
            </a:pPr>
            <a:r>
              <a:rPr lang="en-GB" sz="2200" dirty="0">
                <a:solidFill>
                  <a:schemeClr val="bg1">
                    <a:lumMod val="50000"/>
                  </a:schemeClr>
                </a:solidFill>
                <a:latin typeface="Arial" panose="020B0604020202020204" pitchFamily="34" charset="0"/>
                <a:cs typeface="Arial" panose="020B0604020202020204" pitchFamily="34" charset="0"/>
              </a:rPr>
              <a:t>Compared </a:t>
            </a:r>
            <a:r>
              <a:rPr lang="en-GB" sz="2200" b="1" i="1" dirty="0">
                <a:solidFill>
                  <a:schemeClr val="bg1">
                    <a:lumMod val="50000"/>
                  </a:schemeClr>
                </a:solidFill>
                <a:latin typeface="Arial" panose="020B0604020202020204" pitchFamily="34" charset="0"/>
                <a:cs typeface="Arial" panose="020B0604020202020204" pitchFamily="34" charset="0"/>
              </a:rPr>
              <a:t>predictors</a:t>
            </a:r>
            <a:r>
              <a:rPr lang="en-GB" sz="2200" dirty="0">
                <a:solidFill>
                  <a:schemeClr val="bg1">
                    <a:lumMod val="50000"/>
                  </a:schemeClr>
                </a:solidFill>
                <a:latin typeface="Arial" panose="020B0604020202020204" pitchFamily="34" charset="0"/>
                <a:cs typeface="Arial" panose="020B0604020202020204" pitchFamily="34" charset="0"/>
              </a:rPr>
              <a:t> of growth</a:t>
            </a:r>
            <a:endParaRPr lang="en-GB" sz="1500" dirty="0">
              <a:solidFill>
                <a:schemeClr val="bg1">
                  <a:lumMod val="50000"/>
                </a:schemeClr>
              </a:solidFill>
            </a:endParaRPr>
          </a:p>
          <a:p>
            <a:pPr marL="0" indent="0">
              <a:buNone/>
            </a:pPr>
            <a:endParaRPr lang="en-GB" sz="1500" dirty="0">
              <a:solidFill>
                <a:schemeClr val="bg1">
                  <a:lumMod val="50000"/>
                </a:schemeClr>
              </a:solidFill>
            </a:endParaRPr>
          </a:p>
          <a:p>
            <a:pPr lvl="2"/>
            <a:r>
              <a:rPr lang="en-GB" sz="1900" b="1" dirty="0">
                <a:solidFill>
                  <a:schemeClr val="bg1">
                    <a:lumMod val="50000"/>
                  </a:schemeClr>
                </a:solidFill>
              </a:rPr>
              <a:t> PA, LK, RAN</a:t>
            </a:r>
            <a:endParaRPr lang="en-GB" sz="1900" b="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Rectangle 8"/>
          <p:cNvSpPr/>
          <p:nvPr/>
        </p:nvSpPr>
        <p:spPr>
          <a:xfrm>
            <a:off x="5459275" y="4054140"/>
            <a:ext cx="3410026" cy="522045"/>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Silent Picture-Word Reading Measure</a:t>
            </a: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5162"/>
            <a:ext cx="5338605" cy="918051"/>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619537"/>
            <a:ext cx="3554042" cy="20358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7492" y="4113171"/>
            <a:ext cx="5361784" cy="11200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own Arrow 2"/>
          <p:cNvSpPr/>
          <p:nvPr/>
        </p:nvSpPr>
        <p:spPr>
          <a:xfrm>
            <a:off x="7380312" y="2924944"/>
            <a:ext cx="216024" cy="936104"/>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559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Arrow Connector 8"/>
          <p:cNvCxnSpPr/>
          <p:nvPr/>
        </p:nvCxnSpPr>
        <p:spPr>
          <a:xfrm flipH="1">
            <a:off x="894593" y="711046"/>
            <a:ext cx="5611" cy="5426893"/>
          </a:xfrm>
          <a:prstGeom prst="straightConnector1">
            <a:avLst/>
          </a:prstGeom>
          <a:ln w="3810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50" y="896186"/>
            <a:ext cx="495300" cy="314325"/>
          </a:xfrm>
          <a:prstGeom prst="rect">
            <a:avLst/>
          </a:prstGeom>
          <a:ln w="12700">
            <a:solidFill>
              <a:schemeClr val="bg2">
                <a:lumMod val="50000"/>
              </a:schemeClr>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097" y="896186"/>
            <a:ext cx="495300" cy="314277"/>
          </a:xfrm>
          <a:prstGeom prst="rect">
            <a:avLst/>
          </a:prstGeom>
          <a:ln w="12700">
            <a:solidFill>
              <a:schemeClr val="bg2">
                <a:lumMod val="50000"/>
              </a:schemeClr>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50" y="1187460"/>
            <a:ext cx="495300" cy="314325"/>
          </a:xfrm>
          <a:prstGeom prst="rect">
            <a:avLst/>
          </a:prstGeom>
          <a:ln w="12700">
            <a:solidFill>
              <a:schemeClr val="bg2">
                <a:lumMod val="50000"/>
              </a:schemeClr>
            </a:solidFill>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50" y="1936279"/>
            <a:ext cx="495300" cy="314325"/>
          </a:xfrm>
          <a:prstGeom prst="rect">
            <a:avLst/>
          </a:prstGeom>
          <a:ln w="12700">
            <a:solidFill>
              <a:schemeClr val="bg2">
                <a:lumMod val="50000"/>
              </a:schemeClr>
            </a:solidFill>
          </a:ln>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50" y="1556792"/>
            <a:ext cx="495300" cy="314325"/>
          </a:xfrm>
          <a:prstGeom prst="rect">
            <a:avLst/>
          </a:prstGeom>
          <a:ln w="12700">
            <a:solidFill>
              <a:schemeClr val="bg2">
                <a:lumMod val="50000"/>
              </a:schemeClr>
            </a:solidFill>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051" y="3353355"/>
            <a:ext cx="495300" cy="314325"/>
          </a:xfrm>
          <a:prstGeom prst="rect">
            <a:avLst/>
          </a:prstGeom>
          <a:ln w="12700">
            <a:solidFill>
              <a:schemeClr val="bg2">
                <a:lumMod val="50000"/>
              </a:schemeClr>
            </a:solidFill>
          </a:ln>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050" y="4986883"/>
            <a:ext cx="495301" cy="314325"/>
          </a:xfrm>
          <a:prstGeom prst="rect">
            <a:avLst/>
          </a:prstGeom>
          <a:ln w="12700">
            <a:solidFill>
              <a:schemeClr val="bg2">
                <a:lumMod val="50000"/>
              </a:schemeClr>
            </a:solidFill>
          </a:ln>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259" y="5543016"/>
            <a:ext cx="495301" cy="314325"/>
          </a:xfrm>
          <a:prstGeom prst="rect">
            <a:avLst/>
          </a:prstGeom>
          <a:ln w="12700">
            <a:solidFill>
              <a:schemeClr val="bg2">
                <a:lumMod val="50000"/>
              </a:schemeClr>
            </a:solidFill>
          </a:ln>
        </p:spPr>
      </p:pic>
      <p:sp>
        <p:nvSpPr>
          <p:cNvPr id="18" name="TextBox 17"/>
          <p:cNvSpPr txBox="1"/>
          <p:nvPr/>
        </p:nvSpPr>
        <p:spPr>
          <a:xfrm>
            <a:off x="279998" y="166554"/>
            <a:ext cx="1095172" cy="369332"/>
          </a:xfrm>
          <a:prstGeom prst="rect">
            <a:avLst/>
          </a:prstGeom>
          <a:noFill/>
          <a:ln>
            <a:solidFill>
              <a:schemeClr val="bg2">
                <a:lumMod val="75000"/>
              </a:schemeClr>
            </a:solidFill>
          </a:ln>
        </p:spPr>
        <p:txBody>
          <a:bodyPr wrap="none" rtlCol="0">
            <a:spAutoFit/>
          </a:bodyPr>
          <a:lstStyle/>
          <a:p>
            <a:r>
              <a:rPr lang="en-GB" b="1" dirty="0">
                <a:effectLst>
                  <a:outerShdw blurRad="38100" dist="38100" dir="2700000" algn="tl">
                    <a:srgbClr val="000000">
                      <a:alpha val="43137"/>
                    </a:srgbClr>
                  </a:outerShdw>
                </a:effectLst>
              </a:rPr>
              <a:t>+Cons.</a:t>
            </a:r>
          </a:p>
        </p:txBody>
      </p:sp>
      <p:sp>
        <p:nvSpPr>
          <p:cNvPr id="19" name="TextBox 18"/>
          <p:cNvSpPr txBox="1"/>
          <p:nvPr/>
        </p:nvSpPr>
        <p:spPr>
          <a:xfrm>
            <a:off x="279998" y="6327046"/>
            <a:ext cx="1083951" cy="369332"/>
          </a:xfrm>
          <a:prstGeom prst="rect">
            <a:avLst/>
          </a:prstGeom>
          <a:noFill/>
          <a:ln>
            <a:solidFill>
              <a:schemeClr val="bg2">
                <a:lumMod val="75000"/>
              </a:schemeClr>
            </a:solidFill>
          </a:ln>
        </p:spPr>
        <p:txBody>
          <a:bodyPr wrap="none" rtlCol="0">
            <a:spAutoFit/>
          </a:bodyPr>
          <a:lstStyle/>
          <a:p>
            <a:r>
              <a:rPr lang="en-GB" b="1" dirty="0">
                <a:effectLst>
                  <a:outerShdw blurRad="38100" dist="38100" dir="2700000" algn="tl">
                    <a:srgbClr val="000000">
                      <a:alpha val="43137"/>
                    </a:srgbClr>
                  </a:outerShdw>
                </a:effectLst>
              </a:rPr>
              <a:t>- Cons.</a:t>
            </a:r>
          </a:p>
        </p:txBody>
      </p:sp>
      <p:sp>
        <p:nvSpPr>
          <p:cNvPr id="3" name="TextBox 2"/>
          <p:cNvSpPr txBox="1"/>
          <p:nvPr/>
        </p:nvSpPr>
        <p:spPr>
          <a:xfrm>
            <a:off x="93054" y="868658"/>
            <a:ext cx="710451" cy="369332"/>
          </a:xfrm>
          <a:prstGeom prst="rect">
            <a:avLst/>
          </a:prstGeom>
          <a:noFill/>
        </p:spPr>
        <p:txBody>
          <a:bodyPr wrap="none" rtlCol="0">
            <a:spAutoFit/>
          </a:bodyPr>
          <a:lstStyle/>
          <a:p>
            <a:r>
              <a:rPr lang="en-GB" sz="1400" dirty="0"/>
              <a:t>~</a:t>
            </a:r>
            <a:r>
              <a:rPr lang="en-GB" dirty="0"/>
              <a:t>.99</a:t>
            </a:r>
          </a:p>
        </p:txBody>
      </p:sp>
      <p:sp>
        <p:nvSpPr>
          <p:cNvPr id="5" name="TextBox 4"/>
          <p:cNvSpPr txBox="1"/>
          <p:nvPr/>
        </p:nvSpPr>
        <p:spPr>
          <a:xfrm>
            <a:off x="84924" y="5953273"/>
            <a:ext cx="562975" cy="369332"/>
          </a:xfrm>
          <a:prstGeom prst="rect">
            <a:avLst/>
          </a:prstGeom>
          <a:noFill/>
        </p:spPr>
        <p:txBody>
          <a:bodyPr wrap="none" rtlCol="0">
            <a:spAutoFit/>
          </a:bodyPr>
          <a:lstStyle/>
          <a:p>
            <a:r>
              <a:rPr lang="en-GB" dirty="0">
                <a:solidFill>
                  <a:schemeClr val="bg1"/>
                </a:solidFill>
              </a:rPr>
              <a:t>0.0</a:t>
            </a:r>
          </a:p>
        </p:txBody>
      </p:sp>
      <p:sp>
        <p:nvSpPr>
          <p:cNvPr id="6" name="TextBox 5"/>
          <p:cNvSpPr txBox="1"/>
          <p:nvPr/>
        </p:nvSpPr>
        <p:spPr>
          <a:xfrm>
            <a:off x="240530" y="1187460"/>
            <a:ext cx="562975" cy="369332"/>
          </a:xfrm>
          <a:prstGeom prst="rect">
            <a:avLst/>
          </a:prstGeom>
          <a:noFill/>
        </p:spPr>
        <p:txBody>
          <a:bodyPr wrap="none" rtlCol="0">
            <a:spAutoFit/>
          </a:bodyPr>
          <a:lstStyle/>
          <a:p>
            <a:r>
              <a:rPr lang="en-GB" dirty="0"/>
              <a:t>.96</a:t>
            </a:r>
          </a:p>
        </p:txBody>
      </p:sp>
      <p:sp>
        <p:nvSpPr>
          <p:cNvPr id="8" name="TextBox 7"/>
          <p:cNvSpPr txBox="1"/>
          <p:nvPr/>
        </p:nvSpPr>
        <p:spPr>
          <a:xfrm>
            <a:off x="240530" y="1713954"/>
            <a:ext cx="562975" cy="369332"/>
          </a:xfrm>
          <a:prstGeom prst="rect">
            <a:avLst/>
          </a:prstGeom>
          <a:noFill/>
        </p:spPr>
        <p:txBody>
          <a:bodyPr wrap="none" rtlCol="0">
            <a:spAutoFit/>
          </a:bodyPr>
          <a:lstStyle/>
          <a:p>
            <a:r>
              <a:rPr lang="en-GB" dirty="0"/>
              <a:t>.92</a:t>
            </a:r>
          </a:p>
        </p:txBody>
      </p:sp>
      <p:sp>
        <p:nvSpPr>
          <p:cNvPr id="20" name="TextBox 19"/>
          <p:cNvSpPr txBox="1"/>
          <p:nvPr/>
        </p:nvSpPr>
        <p:spPr>
          <a:xfrm>
            <a:off x="283811" y="5027646"/>
            <a:ext cx="519694" cy="830997"/>
          </a:xfrm>
          <a:prstGeom prst="rect">
            <a:avLst/>
          </a:prstGeom>
          <a:noFill/>
        </p:spPr>
        <p:txBody>
          <a:bodyPr wrap="none" rtlCol="0">
            <a:spAutoFit/>
          </a:bodyPr>
          <a:lstStyle/>
          <a:p>
            <a:r>
              <a:rPr lang="en-GB" sz="1600" dirty="0"/>
              <a:t>.86</a:t>
            </a:r>
          </a:p>
          <a:p>
            <a:endParaRPr lang="en-GB" sz="1600" dirty="0"/>
          </a:p>
          <a:p>
            <a:r>
              <a:rPr lang="en-GB" sz="1600" dirty="0"/>
              <a:t>.72</a:t>
            </a:r>
          </a:p>
        </p:txBody>
      </p:sp>
      <p:sp>
        <p:nvSpPr>
          <p:cNvPr id="22" name="Oval 21"/>
          <p:cNvSpPr/>
          <p:nvPr/>
        </p:nvSpPr>
        <p:spPr>
          <a:xfrm>
            <a:off x="126920" y="5352780"/>
            <a:ext cx="1455336" cy="694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6"/>
          <p:cNvSpPr txBox="1">
            <a:spLocks/>
          </p:cNvSpPr>
          <p:nvPr/>
        </p:nvSpPr>
        <p:spPr>
          <a:xfrm>
            <a:off x="2195736" y="2996953"/>
            <a:ext cx="6751076" cy="3140986"/>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2"/>
              </a:buClr>
              <a:buFont typeface="Wingdings 2" charset="2"/>
              <a:buNone/>
              <a:defRPr sz="12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tx2"/>
              </a:buClr>
              <a:buFont typeface="Wingdings 2" charset="2"/>
              <a:buNone/>
              <a:defRPr sz="1200"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tx2"/>
              </a:buClr>
              <a:buFont typeface="Wingdings 2" charset="2"/>
              <a:buNone/>
              <a:defRPr sz="1000"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tx2"/>
              </a:buClr>
              <a:buFont typeface="Wingdings 2" charset="2"/>
              <a:buNone/>
              <a:defRPr sz="900"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tx2"/>
              </a:buClr>
              <a:buFont typeface="Wingdings 2" charset="2"/>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342900" indent="-342900">
              <a:buClrTx/>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flipH="1">
            <a:off x="1582256" y="6328827"/>
            <a:ext cx="3528394" cy="369332"/>
          </a:xfrm>
          <a:prstGeom prst="rect">
            <a:avLst/>
          </a:prstGeom>
          <a:noFill/>
        </p:spPr>
        <p:txBody>
          <a:bodyPr wrap="square" rtlCol="0">
            <a:spAutoFit/>
          </a:bodyPr>
          <a:lstStyle/>
          <a:p>
            <a:r>
              <a:rPr lang="en-GB" i="1" dirty="0"/>
              <a:t>B. Kessler (2011)</a:t>
            </a:r>
            <a:r>
              <a:rPr lang="en-GB" dirty="0"/>
              <a:t> </a:t>
            </a:r>
          </a:p>
        </p:txBody>
      </p:sp>
      <p:graphicFrame>
        <p:nvGraphicFramePr>
          <p:cNvPr id="27" name="Chart 26">
            <a:extLst>
              <a:ext uri="{FF2B5EF4-FFF2-40B4-BE49-F238E27FC236}">
                <a16:creationId xmlns:a16="http://schemas.microsoft.com/office/drawing/2014/main" id="{DD1B25D2-9A12-6C0C-6340-BFFDD80C596D}"/>
              </a:ext>
            </a:extLst>
          </p:cNvPr>
          <p:cNvGraphicFramePr/>
          <p:nvPr>
            <p:extLst>
              <p:ext uri="{D42A27DB-BD31-4B8C-83A1-F6EECF244321}">
                <p14:modId xmlns:p14="http://schemas.microsoft.com/office/powerpoint/2010/main" val="90177463"/>
              </p:ext>
            </p:extLst>
          </p:nvPr>
        </p:nvGraphicFramePr>
        <p:xfrm>
          <a:off x="1739148" y="1187461"/>
          <a:ext cx="7059256" cy="4355556"/>
        </p:xfrm>
        <a:graphic>
          <a:graphicData uri="http://schemas.openxmlformats.org/drawingml/2006/chart">
            <c:chart xmlns:c="http://schemas.openxmlformats.org/drawingml/2006/chart" xmlns:r="http://schemas.openxmlformats.org/officeDocument/2006/relationships" r:id="rId11"/>
          </a:graphicData>
        </a:graphic>
      </p:graphicFrame>
      <p:sp>
        <p:nvSpPr>
          <p:cNvPr id="28" name="Text Box 4">
            <a:extLst>
              <a:ext uri="{FF2B5EF4-FFF2-40B4-BE49-F238E27FC236}">
                <a16:creationId xmlns:a16="http://schemas.microsoft.com/office/drawing/2014/main" id="{D08C2D0E-1561-1743-EE53-F5E3C7D3B6FE}"/>
              </a:ext>
            </a:extLst>
          </p:cNvPr>
          <p:cNvSpPr txBox="1"/>
          <p:nvPr/>
        </p:nvSpPr>
        <p:spPr>
          <a:xfrm>
            <a:off x="2104768" y="5535588"/>
            <a:ext cx="6693636" cy="60235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n-GB" sz="1600" i="1" dirty="0">
                <a:effectLst/>
                <a:latin typeface="Arial" panose="020B0604020202020204" pitchFamily="34" charset="0"/>
                <a:ea typeface="Calibri" panose="020F0502020204030204" pitchFamily="34" charset="0"/>
                <a:cs typeface="Times New Roman" panose="02020603050405020304" pitchFamily="18" charset="0"/>
              </a:rPr>
              <a:t>Figure: </a:t>
            </a:r>
            <a:r>
              <a:rPr lang="en-GB" sz="1600" i="1" dirty="0" err="1">
                <a:effectLst/>
                <a:latin typeface="Arial" panose="020B0604020202020204" pitchFamily="34" charset="0"/>
                <a:ea typeface="Calibri" panose="020F0502020204030204" pitchFamily="34" charset="0"/>
                <a:cs typeface="Times New Roman" panose="02020603050405020304" pitchFamily="18" charset="0"/>
              </a:rPr>
              <a:t>Marjou</a:t>
            </a:r>
            <a:r>
              <a:rPr lang="en-GB" sz="1600" i="1" dirty="0">
                <a:effectLst/>
                <a:latin typeface="Arial" panose="020B0604020202020204" pitchFamily="34" charset="0"/>
                <a:ea typeface="Calibri" panose="020F0502020204030204" pitchFamily="34" charset="0"/>
                <a:cs typeface="Times New Roman" panose="02020603050405020304" pitchFamily="18" charset="0"/>
              </a:rPr>
              <a:t> (2021)-- Mean G-P and P-G Consistency Estimates by Language</a:t>
            </a: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CE5D23B-40D0-67E2-7720-3E29A8E3CE5E}"/>
              </a:ext>
            </a:extLst>
          </p:cNvPr>
          <p:cNvPicPr>
            <a:picLocks noChangeAspect="1"/>
          </p:cNvPicPr>
          <p:nvPr/>
        </p:nvPicPr>
        <p:blipFill>
          <a:blip r:embed="rId12"/>
          <a:stretch>
            <a:fillRect/>
          </a:stretch>
        </p:blipFill>
        <p:spPr>
          <a:xfrm>
            <a:off x="944907" y="4295339"/>
            <a:ext cx="520204" cy="355337"/>
          </a:xfrm>
          <a:prstGeom prst="rect">
            <a:avLst/>
          </a:prstGeom>
        </p:spPr>
      </p:pic>
    </p:spTree>
    <p:extLst>
      <p:ext uri="{BB962C8B-B14F-4D97-AF65-F5344CB8AC3E}">
        <p14:creationId xmlns:p14="http://schemas.microsoft.com/office/powerpoint/2010/main" val="78920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9"/>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nodePh="1">
                                  <p:stCondLst>
                                    <p:cond delay="0"/>
                                  </p:stCondLst>
                                  <p:endCondLst>
                                    <p:cond evt="begin" delay="0">
                                      <p:tn val="48"/>
                                    </p:cond>
                                  </p:endCondLst>
                                  <p:childTnLst>
                                    <p:set>
                                      <p:cBhvr>
                                        <p:cTn id="49" dur="1" fill="hold">
                                          <p:stCondLst>
                                            <p:cond delay="0"/>
                                          </p:stCondLst>
                                        </p:cTn>
                                        <p:tgtEl>
                                          <p:spTgt spid="23">
                                            <p:txEl>
                                              <p:pRg st="0" end="0"/>
                                            </p:txEl>
                                          </p:spTgt>
                                        </p:tgtEl>
                                        <p:attrNameLst>
                                          <p:attrName>style.visibility</p:attrName>
                                        </p:attrNameLst>
                                      </p:cBhvr>
                                      <p:to>
                                        <p:strVal val="visible"/>
                                      </p:to>
                                    </p:set>
                                    <p:animEffect transition="in" filter="fade">
                                      <p:cBhvr>
                                        <p:cTn id="5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 grpId="0"/>
      <p:bldP spid="5" grpId="0"/>
      <p:bldP spid="6" grpId="0"/>
      <p:bldP spid="8" grpId="0"/>
      <p:bldP spid="20" grpId="0"/>
      <p:bldP spid="22" grpId="0" animBg="1"/>
      <p:bldP spid="2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435344" y="188640"/>
            <a:ext cx="8568952" cy="769717"/>
          </a:xfrm>
        </p:spPr>
        <p:txBody>
          <a:bodyPr/>
          <a:lstStyle/>
          <a:p>
            <a:pPr algn="ctr"/>
            <a:r>
              <a:rPr lang="en-GB" altLang="en-US" sz="2400" dirty="0">
                <a:latin typeface="Arial Rounded MT Bold" panose="020F0704030504030204" pitchFamily="34" charset="0"/>
              </a:rPr>
              <a:t>Implications for reading development in Portuguese </a:t>
            </a:r>
          </a:p>
        </p:txBody>
      </p:sp>
      <p:sp>
        <p:nvSpPr>
          <p:cNvPr id="3" name="Content Placeholder 2"/>
          <p:cNvSpPr>
            <a:spLocks noGrp="1"/>
          </p:cNvSpPr>
          <p:nvPr>
            <p:ph type="subTitle" idx="1"/>
          </p:nvPr>
        </p:nvSpPr>
        <p:spPr>
          <a:xfrm>
            <a:off x="1547664" y="1196752"/>
            <a:ext cx="7344816" cy="5040560"/>
          </a:xfrm>
        </p:spPr>
        <p:txBody>
          <a:bodyPr rtlCol="0">
            <a:noAutofit/>
          </a:bodyPr>
          <a:lstStyle/>
          <a:p>
            <a:pPr fontAlgn="auto">
              <a:spcAft>
                <a:spcPts val="0"/>
              </a:spcAft>
              <a:defRPr/>
            </a:pPr>
            <a:r>
              <a:rPr lang="en-GB"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Portuguese has a moderately consistent orthography</a:t>
            </a:r>
          </a:p>
          <a:p>
            <a:pPr marL="457200" indent="-457200">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Based on studies with languages that span the orthographic consistency spectrum:</a:t>
            </a:r>
          </a:p>
          <a:p>
            <a:pPr>
              <a:spcAft>
                <a:spcPts val="0"/>
              </a:spcAft>
              <a:defRPr/>
            </a:pPr>
            <a:r>
              <a:rPr lang="en-GB" dirty="0">
                <a:latin typeface="Arial" panose="020B0604020202020204" pitchFamily="34" charset="0"/>
                <a:cs typeface="Arial" panose="020B0604020202020204" pitchFamily="34" charset="0"/>
              </a:rPr>
              <a:t>		- expect the </a:t>
            </a:r>
            <a:r>
              <a:rPr lang="en-GB" b="1" i="1" dirty="0">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same universal precursor skills </a:t>
            </a:r>
            <a:r>
              <a:rPr lang="en-GB" dirty="0">
                <a:latin typeface="Arial" panose="020B0604020202020204" pitchFamily="34" charset="0"/>
                <a:cs typeface="Arial" panose="020B0604020202020204" pitchFamily="34" charset="0"/>
              </a:rPr>
              <a:t>to “drive” early word-level  literacy</a:t>
            </a:r>
            <a:endParaRPr lang="en-GB" dirty="0">
              <a:solidFill>
                <a:schemeClr val="tx1"/>
              </a:solidFill>
              <a:latin typeface="Arial" panose="020B0604020202020204" pitchFamily="34" charset="0"/>
              <a:cs typeface="Arial" panose="020B0604020202020204" pitchFamily="34" charset="0"/>
            </a:endParaRPr>
          </a:p>
          <a:p>
            <a:pPr marL="263525" lvl="1">
              <a:spcAft>
                <a:spcPts val="0"/>
              </a:spcAft>
              <a:defRPr/>
            </a:pPr>
            <a:r>
              <a:rPr lang="en-GB" sz="2000"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GB" sz="2000" dirty="0">
                <a:solidFill>
                  <a:schemeClr val="tx1"/>
                </a:solidFill>
                <a:latin typeface="Arial" panose="020B0604020202020204" pitchFamily="34" charset="0"/>
                <a:cs typeface="Arial" panose="020B0604020202020204" pitchFamily="34" charset="0"/>
              </a:rPr>
              <a:t>Early </a:t>
            </a:r>
            <a:r>
              <a:rPr lang="en-GB"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markers of risk for word-level </a:t>
            </a:r>
            <a:r>
              <a:rPr lang="en-GB" sz="2000" dirty="0">
                <a:solidFill>
                  <a:schemeClr val="tx1"/>
                </a:solidFill>
                <a:latin typeface="Arial" panose="020B0604020202020204" pitchFamily="34" charset="0"/>
                <a:cs typeface="Arial" panose="020B0604020202020204" pitchFamily="34" charset="0"/>
              </a:rPr>
              <a:t>literacy skills -- Dyslexia -- </a:t>
            </a:r>
            <a:r>
              <a:rPr lang="en-GB" sz="2000" b="1" dirty="0">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Universal</a:t>
            </a:r>
            <a:endParaRPr lang="en-GB"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00100" lvl="1" indent="-342900">
              <a:spcAft>
                <a:spcPts val="0"/>
              </a:spcAft>
              <a:buFontTx/>
              <a:buChar char="-"/>
              <a:defRPr/>
            </a:pPr>
            <a:r>
              <a:rPr lang="en-GB" sz="2000" dirty="0">
                <a:solidFill>
                  <a:schemeClr val="tx1"/>
                </a:solidFill>
                <a:latin typeface="Arial" panose="020B0604020202020204" pitchFamily="34" charset="0"/>
                <a:cs typeface="Arial" panose="020B0604020202020204" pitchFamily="34" charset="0"/>
              </a:rPr>
              <a:t>expect PT children to acquire </a:t>
            </a:r>
            <a:r>
              <a:rPr lang="en-GB" sz="2000" b="1" i="1" dirty="0">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 reading skills more slowly than , e.g., Spanish </a:t>
            </a:r>
            <a:r>
              <a:rPr lang="en-GB" sz="2000" dirty="0">
                <a:solidFill>
                  <a:schemeClr val="tx1"/>
                </a:solidFill>
                <a:latin typeface="Arial" panose="020B0604020202020204" pitchFamily="34" charset="0"/>
                <a:cs typeface="Arial" panose="020B0604020202020204" pitchFamily="34" charset="0"/>
              </a:rPr>
              <a:t>peers, </a:t>
            </a:r>
          </a:p>
          <a:p>
            <a:pPr marL="800100" lvl="1" indent="-342900">
              <a:spcAft>
                <a:spcPts val="0"/>
              </a:spcAft>
              <a:buFontTx/>
              <a:buChar char="-"/>
              <a:defRPr/>
            </a:pPr>
            <a:r>
              <a:rPr lang="en-GB" sz="2000" dirty="0">
                <a:solidFill>
                  <a:schemeClr val="tx1"/>
                </a:solidFill>
                <a:latin typeface="Arial" panose="020B0604020202020204" pitchFamily="34" charset="0"/>
                <a:cs typeface="Arial" panose="020B0604020202020204" pitchFamily="34" charset="0"/>
              </a:rPr>
              <a:t>and  </a:t>
            </a:r>
            <a:r>
              <a:rPr lang="en-GB" sz="2000" b="1" i="1" dirty="0">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slower emerging impacts of OL on reading comprehension than, e.g., Spanish</a:t>
            </a:r>
            <a:r>
              <a:rPr lang="en-GB" sz="2000" dirty="0">
                <a:solidFill>
                  <a:schemeClr val="bg2">
                    <a:lumMod val="50000"/>
                  </a:schemeClr>
                </a:solidFill>
                <a:latin typeface="Arial" panose="020B0604020202020204" pitchFamily="34" charset="0"/>
                <a:cs typeface="Arial" panose="020B0604020202020204" pitchFamily="34" charset="0"/>
              </a:rPr>
              <a:t>.</a:t>
            </a:r>
          </a:p>
          <a:p>
            <a:pPr marL="735013" indent="-285750" fontAlgn="auto">
              <a:spcAft>
                <a:spcPts val="0"/>
              </a:spcAft>
              <a:buFont typeface="Symbol" panose="05050102010706020507" pitchFamily="18" charset="2"/>
              <a:buChar char="\"/>
              <a:defRPr/>
            </a:pPr>
            <a:endParaRPr lang="en-GB" dirty="0">
              <a:solidFill>
                <a:schemeClr val="tx1"/>
              </a:solidFill>
              <a:latin typeface="Arial" panose="020B0604020202020204" pitchFamily="34" charset="0"/>
              <a:cs typeface="Arial" panose="020B0604020202020204" pitchFamily="34" charset="0"/>
            </a:endParaRPr>
          </a:p>
          <a:p>
            <a:pPr marL="177800" indent="-177800" fontAlgn="auto">
              <a:spcAft>
                <a:spcPts val="0"/>
              </a:spcAft>
              <a:buFont typeface="Symbol" panose="05050102010706020507" pitchFamily="18" charset="2"/>
              <a:buChar char="\"/>
              <a:defRPr/>
            </a:pPr>
            <a:r>
              <a:rPr lang="en-GB" sz="2400" dirty="0">
                <a:solidFill>
                  <a:schemeClr val="tx1"/>
                </a:solidFill>
                <a:latin typeface="Arial" panose="020B0604020202020204" pitchFamily="34" charset="0"/>
                <a:cs typeface="Arial" panose="020B0604020202020204" pitchFamily="34" charset="0"/>
              </a:rPr>
              <a:t>Early </a:t>
            </a:r>
            <a:r>
              <a:rPr lang="en-GB"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markers of risk for RC </a:t>
            </a:r>
            <a:r>
              <a:rPr lang="en-GB" sz="2400" dirty="0">
                <a:solidFill>
                  <a:schemeClr val="tx1"/>
                </a:solidFill>
                <a:latin typeface="Arial" panose="020B0604020202020204" pitchFamily="34" charset="0"/>
                <a:cs typeface="Arial" panose="020B0604020202020204" pitchFamily="34" charset="0"/>
              </a:rPr>
              <a:t>skills need to </a:t>
            </a:r>
            <a:r>
              <a:rPr lang="en-GB" sz="2400" b="1" dirty="0">
                <a:solidFill>
                  <a:schemeClr val="bg2">
                    <a:lumMod val="50000"/>
                  </a:schemeClr>
                </a:solidFill>
                <a:latin typeface="Arial" panose="020B0604020202020204" pitchFamily="34" charset="0"/>
                <a:cs typeface="Arial" panose="020B0604020202020204" pitchFamily="34" charset="0"/>
              </a:rPr>
              <a:t>consider OL </a:t>
            </a:r>
            <a:r>
              <a:rPr lang="en-GB" sz="2400" dirty="0">
                <a:solidFill>
                  <a:schemeClr val="tx1"/>
                </a:solidFill>
                <a:latin typeface="Arial" panose="020B0604020202020204" pitchFamily="34" charset="0"/>
                <a:cs typeface="Arial" panose="020B0604020202020204" pitchFamily="34" charset="0"/>
              </a:rPr>
              <a:t>skills along with </a:t>
            </a:r>
            <a:r>
              <a:rPr lang="en-GB" sz="2400" b="1" dirty="0">
                <a:solidFill>
                  <a:schemeClr val="bg2">
                    <a:lumMod val="50000"/>
                  </a:schemeClr>
                </a:solidFill>
                <a:latin typeface="Arial" panose="020B0604020202020204" pitchFamily="34" charset="0"/>
                <a:cs typeface="Arial" panose="020B0604020202020204" pitchFamily="34" charset="0"/>
              </a:rPr>
              <a:t>efficiency of decoding</a:t>
            </a:r>
            <a:r>
              <a:rPr lang="en-GB" sz="2400" dirty="0">
                <a:solidFill>
                  <a:schemeClr val="tx1"/>
                </a:solidFill>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14C1CF1D-099F-44FB-CD82-FEFEDCA3212D}"/>
              </a:ext>
            </a:extLst>
          </p:cNvPr>
          <p:cNvPicPr>
            <a:picLocks noChangeAspect="1"/>
          </p:cNvPicPr>
          <p:nvPr/>
        </p:nvPicPr>
        <p:blipFill>
          <a:blip r:embed="rId3"/>
          <a:stretch>
            <a:fillRect/>
          </a:stretch>
        </p:blipFill>
        <p:spPr>
          <a:xfrm>
            <a:off x="169420" y="906765"/>
            <a:ext cx="1228896" cy="5620534"/>
          </a:xfrm>
          <a:prstGeom prst="rect">
            <a:avLst/>
          </a:prstGeom>
        </p:spPr>
      </p:pic>
    </p:spTree>
    <p:extLst>
      <p:ext uri="{BB962C8B-B14F-4D97-AF65-F5344CB8AC3E}">
        <p14:creationId xmlns:p14="http://schemas.microsoft.com/office/powerpoint/2010/main" val="4204165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618259" y="1096990"/>
            <a:ext cx="7886700" cy="994172"/>
          </a:xfrm>
        </p:spPr>
        <p:txBody>
          <a:bodyPr>
            <a:normAutofit fontScale="90000"/>
          </a:bodyPr>
          <a:lstStyle/>
          <a:p>
            <a:pPr algn="ctr"/>
            <a:r>
              <a:rPr lang="en-GB" b="1" dirty="0">
                <a:solidFill>
                  <a:schemeClr val="accent5">
                    <a:lumMod val="75000"/>
                  </a:schemeClr>
                </a:solidFill>
                <a:effectLst>
                  <a:outerShdw blurRad="38100" dist="38100" dir="2700000" algn="tl">
                    <a:srgbClr val="000000">
                      <a:alpha val="43137"/>
                    </a:srgbClr>
                  </a:outerShdw>
                </a:effectLst>
              </a:rPr>
              <a:t>Sample of letter cards for Letter Naming</a:t>
            </a:r>
            <a:endParaRPr lang="cs-CZ" b="1" dirty="0">
              <a:solidFill>
                <a:schemeClr val="accent5">
                  <a:lumMod val="75000"/>
                </a:schemeClr>
              </a:solidFill>
              <a:effectLst>
                <a:outerShdw blurRad="38100" dist="38100" dir="2700000" algn="tl">
                  <a:srgbClr val="000000">
                    <a:alpha val="43137"/>
                  </a:srgbClr>
                </a:outerShdw>
              </a:effectLst>
            </a:endParaRPr>
          </a:p>
        </p:txBody>
      </p:sp>
      <p:pic>
        <p:nvPicPr>
          <p:cNvPr id="4" name="Zástupný symbol pro obsah 3"/>
          <p:cNvPicPr>
            <a:picLocks noGrp="1" noChangeAspect="1"/>
          </p:cNvPicPr>
          <p:nvPr>
            <p:ph idx="1"/>
          </p:nvPr>
        </p:nvPicPr>
        <p:blipFill>
          <a:blip r:embed="rId3"/>
          <a:stretch>
            <a:fillRect/>
          </a:stretch>
        </p:blipFill>
        <p:spPr>
          <a:xfrm>
            <a:off x="966432" y="2283853"/>
            <a:ext cx="2605870" cy="2224670"/>
          </a:xfrm>
          <a:prstGeom prst="rect">
            <a:avLst/>
          </a:prstGeom>
        </p:spPr>
      </p:pic>
      <p:pic>
        <p:nvPicPr>
          <p:cNvPr id="5" name="Obrázek 4"/>
          <p:cNvPicPr>
            <a:picLocks noChangeAspect="1"/>
          </p:cNvPicPr>
          <p:nvPr/>
        </p:nvPicPr>
        <p:blipFill>
          <a:blip r:embed="rId4"/>
          <a:stretch>
            <a:fillRect/>
          </a:stretch>
        </p:blipFill>
        <p:spPr>
          <a:xfrm>
            <a:off x="4174408" y="2230132"/>
            <a:ext cx="2734772" cy="2332110"/>
          </a:xfrm>
          <a:prstGeom prst="rect">
            <a:avLst/>
          </a:prstGeom>
        </p:spPr>
      </p:pic>
      <p:sp>
        <p:nvSpPr>
          <p:cNvPr id="6" name="TextovéPole 5"/>
          <p:cNvSpPr txBox="1"/>
          <p:nvPr/>
        </p:nvSpPr>
        <p:spPr>
          <a:xfrm>
            <a:off x="966433" y="4920871"/>
            <a:ext cx="6782084" cy="646331"/>
          </a:xfrm>
          <a:prstGeom prst="rect">
            <a:avLst/>
          </a:prstGeom>
          <a:noFill/>
        </p:spPr>
        <p:txBody>
          <a:bodyPr wrap="square" rtlCol="0">
            <a:spAutoFit/>
          </a:bodyPr>
          <a:lstStyle/>
          <a:p>
            <a:pPr defTabSz="685800"/>
            <a:r>
              <a:rPr lang="en-GB" dirty="0">
                <a:solidFill>
                  <a:prstClr val="black"/>
                </a:solidFill>
                <a:latin typeface="Calibri" panose="020F0502020204030204"/>
              </a:rPr>
              <a:t>The letter cards are NOT ordered alphabetically.  Important to follow the order set out in the test.  </a:t>
            </a:r>
            <a:endParaRPr lang="en-US" dirty="0">
              <a:solidFill>
                <a:prstClr val="black"/>
              </a:solidFill>
              <a:latin typeface="Calibri" panose="020F0502020204030204"/>
            </a:endParaRPr>
          </a:p>
        </p:txBody>
      </p:sp>
      <p:sp>
        <p:nvSpPr>
          <p:cNvPr id="7" name="TextovéPole 6"/>
          <p:cNvSpPr txBox="1"/>
          <p:nvPr/>
        </p:nvSpPr>
        <p:spPr>
          <a:xfrm>
            <a:off x="7041003" y="2761322"/>
            <a:ext cx="1770798"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800"/>
            <a:r>
              <a:rPr lang="en-GB" sz="1350" dirty="0">
                <a:solidFill>
                  <a:prstClr val="black"/>
                </a:solidFill>
                <a:latin typeface="Calibri" panose="020F0502020204030204"/>
              </a:rPr>
              <a:t>Sample instruction</a:t>
            </a:r>
            <a:r>
              <a:rPr lang="cs-CZ" sz="1350" i="1" dirty="0">
                <a:solidFill>
                  <a:prstClr val="black"/>
                </a:solidFill>
                <a:latin typeface="Calibri" panose="020F0502020204030204"/>
              </a:rPr>
              <a:t>….</a:t>
            </a:r>
            <a:r>
              <a:rPr lang="en-GB" sz="1350" i="1" dirty="0">
                <a:solidFill>
                  <a:prstClr val="black"/>
                </a:solidFill>
                <a:latin typeface="Calibri" panose="020F0502020204030204"/>
              </a:rPr>
              <a:t>”Here is a card with a letter from your name.  Do you know what sound this letter makes?”</a:t>
            </a:r>
            <a:endParaRPr lang="cs-CZ" sz="1350" dirty="0">
              <a:solidFill>
                <a:prstClr val="black"/>
              </a:solidFill>
              <a:latin typeface="Calibri" panose="020F0502020204030204"/>
            </a:endParaRPr>
          </a:p>
        </p:txBody>
      </p:sp>
    </p:spTree>
    <p:extLst>
      <p:ext uri="{BB962C8B-B14F-4D97-AF65-F5344CB8AC3E}">
        <p14:creationId xmlns:p14="http://schemas.microsoft.com/office/powerpoint/2010/main" val="91711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E7770B5-D85B-433F-8620-C1B1C2866FF3}"/>
              </a:ext>
            </a:extLst>
          </p:cNvPr>
          <p:cNvSpPr>
            <a:spLocks noGrp="1" noChangeArrowheads="1"/>
          </p:cNvSpPr>
          <p:nvPr>
            <p:ph type="title" idx="4294967295"/>
          </p:nvPr>
        </p:nvSpPr>
        <p:spPr>
          <a:xfrm>
            <a:off x="1143000" y="2309813"/>
            <a:ext cx="1863329" cy="648891"/>
          </a:xfrm>
        </p:spPr>
        <p:txBody>
          <a:bodyPr/>
          <a:lstStyle/>
          <a:p>
            <a:pPr algn="ctr"/>
            <a:r>
              <a:rPr lang="es-ES" altLang="es-ES" sz="1800" b="1" dirty="0">
                <a:latin typeface="Arial" panose="020B0604020202020204" pitchFamily="34" charset="0"/>
                <a:ea typeface="+mn-ea"/>
                <a:cs typeface="+mn-cs"/>
              </a:rPr>
              <a:t>RAN (</a:t>
            </a:r>
            <a:r>
              <a:rPr lang="es-ES" altLang="es-ES" sz="1800" b="1" dirty="0" err="1">
                <a:latin typeface="Arial" panose="020B0604020202020204" pitchFamily="34" charset="0"/>
                <a:ea typeface="+mn-ea"/>
                <a:cs typeface="+mn-cs"/>
              </a:rPr>
              <a:t>Colours</a:t>
            </a:r>
            <a:r>
              <a:rPr lang="es-ES" altLang="es-ES" sz="1800" b="1" dirty="0">
                <a:latin typeface="Arial" panose="020B0604020202020204" pitchFamily="34" charset="0"/>
                <a:ea typeface="+mn-ea"/>
                <a:cs typeface="+mn-cs"/>
              </a:rPr>
              <a:t>)</a:t>
            </a:r>
          </a:p>
        </p:txBody>
      </p:sp>
      <p:grpSp>
        <p:nvGrpSpPr>
          <p:cNvPr id="71683" name="Group 3">
            <a:extLst>
              <a:ext uri="{FF2B5EF4-FFF2-40B4-BE49-F238E27FC236}">
                <a16:creationId xmlns:a16="http://schemas.microsoft.com/office/drawing/2014/main" id="{DB4383EE-3C72-477E-A5DC-DD6A659FA1CC}"/>
              </a:ext>
            </a:extLst>
          </p:cNvPr>
          <p:cNvGrpSpPr>
            <a:grpSpLocks/>
          </p:cNvGrpSpPr>
          <p:nvPr/>
        </p:nvGrpSpPr>
        <p:grpSpPr bwMode="auto">
          <a:xfrm>
            <a:off x="3582821" y="3033454"/>
            <a:ext cx="3211782" cy="715717"/>
            <a:chOff x="1344" y="2976"/>
            <a:chExt cx="3222" cy="630"/>
          </a:xfrm>
        </p:grpSpPr>
        <p:pic>
          <p:nvPicPr>
            <p:cNvPr id="71698" name="Picture 10" descr="140 ">
              <a:extLst>
                <a:ext uri="{FF2B5EF4-FFF2-40B4-BE49-F238E27FC236}">
                  <a16:creationId xmlns:a16="http://schemas.microsoft.com/office/drawing/2014/main" id="{6F2BDF97-3442-4987-96FB-C28E308526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 y="2976"/>
              <a:ext cx="72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9" name="Picture 13" descr="226 ">
              <a:extLst>
                <a:ext uri="{FF2B5EF4-FFF2-40B4-BE49-F238E27FC236}">
                  <a16:creationId xmlns:a16="http://schemas.microsoft.com/office/drawing/2014/main" id="{D3864A98-714E-4708-8D87-237E417D8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3024"/>
              <a:ext cx="606"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0" name="Picture 5" descr="C:\Users\Marketa Caravolas\AppData\Local\Microsoft\Windows\Temporary Internet Files\Content.Word\086 .bmp">
              <a:extLst>
                <a:ext uri="{FF2B5EF4-FFF2-40B4-BE49-F238E27FC236}">
                  <a16:creationId xmlns:a16="http://schemas.microsoft.com/office/drawing/2014/main" id="{24B60A5A-D228-4EC0-BEE7-AE3005B902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3024"/>
              <a:ext cx="68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1" name="Picture 2">
              <a:extLst>
                <a:ext uri="{FF2B5EF4-FFF2-40B4-BE49-F238E27FC236}">
                  <a16:creationId xmlns:a16="http://schemas.microsoft.com/office/drawing/2014/main" id="{F86CCD19-B336-4A8B-9E00-2C083B1A56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3024"/>
              <a:ext cx="618"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2" name="Picture 35" descr="C:\Users\Marketa Caravolas\AppData\Local\Microsoft\Windows\Temporary Internet Files\Content.Word\128 .bmp">
              <a:extLst>
                <a:ext uri="{FF2B5EF4-FFF2-40B4-BE49-F238E27FC236}">
                  <a16:creationId xmlns:a16="http://schemas.microsoft.com/office/drawing/2014/main" id="{F44118B2-E42C-4BF1-87B6-EBF291D98A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4" y="3024"/>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684" name="Rectangle 9">
            <a:extLst>
              <a:ext uri="{FF2B5EF4-FFF2-40B4-BE49-F238E27FC236}">
                <a16:creationId xmlns:a16="http://schemas.microsoft.com/office/drawing/2014/main" id="{6C70F0B2-21AF-4FFE-822F-23861AA6307D}"/>
              </a:ext>
            </a:extLst>
          </p:cNvPr>
          <p:cNvSpPr>
            <a:spLocks noChangeArrowheads="1"/>
          </p:cNvSpPr>
          <p:nvPr/>
        </p:nvSpPr>
        <p:spPr bwMode="auto">
          <a:xfrm>
            <a:off x="2000251" y="70721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s-ES" altLang="es-ES" sz="1350">
              <a:solidFill>
                <a:prstClr val="black"/>
              </a:solidFill>
              <a:cs typeface="Arial" pitchFamily="34" charset="0"/>
            </a:endParaRPr>
          </a:p>
        </p:txBody>
      </p:sp>
      <p:sp>
        <p:nvSpPr>
          <p:cNvPr id="71685" name="Rectangle 10">
            <a:extLst>
              <a:ext uri="{FF2B5EF4-FFF2-40B4-BE49-F238E27FC236}">
                <a16:creationId xmlns:a16="http://schemas.microsoft.com/office/drawing/2014/main" id="{7056657D-0E7A-4ACA-B99D-53DD2269A8C4}"/>
              </a:ext>
            </a:extLst>
          </p:cNvPr>
          <p:cNvSpPr>
            <a:spLocks noChangeArrowheads="1"/>
          </p:cNvSpPr>
          <p:nvPr/>
        </p:nvSpPr>
        <p:spPr bwMode="auto">
          <a:xfrm>
            <a:off x="2000250" y="3629443"/>
            <a:ext cx="2920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zh-CN" sz="3000">
                <a:solidFill>
                  <a:prstClr val="black"/>
                </a:solidFill>
                <a:ea typeface="SimSun" panose="02010600030101010101" pitchFamily="2" charset="-122"/>
                <a:cs typeface="Times New Roman" panose="02020603050405020304" pitchFamily="18" charset="0"/>
              </a:rPr>
              <a:t> </a:t>
            </a:r>
            <a:endParaRPr lang="en-US" altLang="zh-CN" sz="1350">
              <a:solidFill>
                <a:prstClr val="black"/>
              </a:solidFill>
              <a:ea typeface="SimSun" panose="02010600030101010101" pitchFamily="2" charset="-122"/>
              <a:cs typeface="Times New Roman" panose="02020603050405020304" pitchFamily="18" charset="0"/>
            </a:endParaRPr>
          </a:p>
        </p:txBody>
      </p:sp>
      <p:sp>
        <p:nvSpPr>
          <p:cNvPr id="71686" name="Rectangle 11">
            <a:extLst>
              <a:ext uri="{FF2B5EF4-FFF2-40B4-BE49-F238E27FC236}">
                <a16:creationId xmlns:a16="http://schemas.microsoft.com/office/drawing/2014/main" id="{B6E709F1-E89D-45A1-883E-6631D9EA1F53}"/>
              </a:ext>
            </a:extLst>
          </p:cNvPr>
          <p:cNvSpPr>
            <a:spLocks noChangeArrowheads="1"/>
          </p:cNvSpPr>
          <p:nvPr/>
        </p:nvSpPr>
        <p:spPr bwMode="auto">
          <a:xfrm>
            <a:off x="2000250" y="4850500"/>
            <a:ext cx="213520"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s-ES" altLang="es-ES" sz="825">
                <a:solidFill>
                  <a:prstClr val="black"/>
                </a:solidFill>
                <a:cs typeface="Arial" pitchFamily="34" charset="0"/>
              </a:rPr>
              <a:t> </a:t>
            </a:r>
            <a:endParaRPr lang="es-ES" altLang="es-ES" sz="1350">
              <a:solidFill>
                <a:prstClr val="black"/>
              </a:solidFill>
              <a:cs typeface="Arial" pitchFamily="34" charset="0"/>
            </a:endParaRPr>
          </a:p>
        </p:txBody>
      </p:sp>
      <p:grpSp>
        <p:nvGrpSpPr>
          <p:cNvPr id="71687" name="Group 12">
            <a:extLst>
              <a:ext uri="{FF2B5EF4-FFF2-40B4-BE49-F238E27FC236}">
                <a16:creationId xmlns:a16="http://schemas.microsoft.com/office/drawing/2014/main" id="{AD36FA61-F077-456D-AC7B-9DAFC33B7801}"/>
              </a:ext>
            </a:extLst>
          </p:cNvPr>
          <p:cNvGrpSpPr>
            <a:grpSpLocks/>
          </p:cNvGrpSpPr>
          <p:nvPr/>
        </p:nvGrpSpPr>
        <p:grpSpPr bwMode="auto">
          <a:xfrm>
            <a:off x="3860873" y="2483462"/>
            <a:ext cx="2892600" cy="433388"/>
            <a:chOff x="2048" y="1584"/>
            <a:chExt cx="1787" cy="364"/>
          </a:xfrm>
        </p:grpSpPr>
        <p:sp>
          <p:nvSpPr>
            <p:cNvPr id="71693" name="Oval 13">
              <a:extLst>
                <a:ext uri="{FF2B5EF4-FFF2-40B4-BE49-F238E27FC236}">
                  <a16:creationId xmlns:a16="http://schemas.microsoft.com/office/drawing/2014/main" id="{BD1D63F5-38C0-4F46-865F-98D9EF3DBCB5}"/>
                </a:ext>
              </a:extLst>
            </p:cNvPr>
            <p:cNvSpPr>
              <a:spLocks noChangeArrowheads="1"/>
            </p:cNvSpPr>
            <p:nvPr/>
          </p:nvSpPr>
          <p:spPr bwMode="auto">
            <a:xfrm flipH="1">
              <a:off x="3552" y="1584"/>
              <a:ext cx="283" cy="364"/>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s-ES" altLang="es-ES" sz="1350">
                <a:solidFill>
                  <a:prstClr val="black"/>
                </a:solidFill>
                <a:cs typeface="Arial" pitchFamily="34" charset="0"/>
              </a:endParaRPr>
            </a:p>
          </p:txBody>
        </p:sp>
        <p:sp>
          <p:nvSpPr>
            <p:cNvPr id="71694" name="Oval 14">
              <a:extLst>
                <a:ext uri="{FF2B5EF4-FFF2-40B4-BE49-F238E27FC236}">
                  <a16:creationId xmlns:a16="http://schemas.microsoft.com/office/drawing/2014/main" id="{11E0C52D-484C-45C9-8D91-FCA872D61742}"/>
                </a:ext>
              </a:extLst>
            </p:cNvPr>
            <p:cNvSpPr>
              <a:spLocks noChangeArrowheads="1"/>
            </p:cNvSpPr>
            <p:nvPr/>
          </p:nvSpPr>
          <p:spPr bwMode="auto">
            <a:xfrm flipH="1">
              <a:off x="3168" y="1584"/>
              <a:ext cx="283" cy="36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s-ES" altLang="es-ES" sz="1350">
                <a:solidFill>
                  <a:prstClr val="black"/>
                </a:solidFill>
                <a:cs typeface="Arial" pitchFamily="34" charset="0"/>
              </a:endParaRPr>
            </a:p>
          </p:txBody>
        </p:sp>
        <p:sp>
          <p:nvSpPr>
            <p:cNvPr id="71695" name="Oval 15">
              <a:extLst>
                <a:ext uri="{FF2B5EF4-FFF2-40B4-BE49-F238E27FC236}">
                  <a16:creationId xmlns:a16="http://schemas.microsoft.com/office/drawing/2014/main" id="{F2ECB344-B1B3-48E1-88B9-7491482E4526}"/>
                </a:ext>
              </a:extLst>
            </p:cNvPr>
            <p:cNvSpPr>
              <a:spLocks noChangeArrowheads="1"/>
            </p:cNvSpPr>
            <p:nvPr/>
          </p:nvSpPr>
          <p:spPr bwMode="auto">
            <a:xfrm flipH="1">
              <a:off x="2784" y="1584"/>
              <a:ext cx="283" cy="3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s-ES" altLang="es-ES" sz="1350">
                <a:solidFill>
                  <a:prstClr val="black"/>
                </a:solidFill>
                <a:cs typeface="Arial" pitchFamily="34" charset="0"/>
              </a:endParaRPr>
            </a:p>
          </p:txBody>
        </p:sp>
        <p:sp>
          <p:nvSpPr>
            <p:cNvPr id="71696" name="Oval 16">
              <a:extLst>
                <a:ext uri="{FF2B5EF4-FFF2-40B4-BE49-F238E27FC236}">
                  <a16:creationId xmlns:a16="http://schemas.microsoft.com/office/drawing/2014/main" id="{980664E3-6E64-4E67-80F7-DC02FCB40560}"/>
                </a:ext>
              </a:extLst>
            </p:cNvPr>
            <p:cNvSpPr>
              <a:spLocks noChangeArrowheads="1"/>
            </p:cNvSpPr>
            <p:nvPr/>
          </p:nvSpPr>
          <p:spPr bwMode="auto">
            <a:xfrm flipH="1">
              <a:off x="2399" y="1584"/>
              <a:ext cx="282" cy="36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s-ES" altLang="es-ES" sz="1350">
                <a:solidFill>
                  <a:prstClr val="black"/>
                </a:solidFill>
                <a:cs typeface="Arial" pitchFamily="34" charset="0"/>
              </a:endParaRPr>
            </a:p>
          </p:txBody>
        </p:sp>
        <p:sp>
          <p:nvSpPr>
            <p:cNvPr id="71697" name="Oval 17">
              <a:extLst>
                <a:ext uri="{FF2B5EF4-FFF2-40B4-BE49-F238E27FC236}">
                  <a16:creationId xmlns:a16="http://schemas.microsoft.com/office/drawing/2014/main" id="{9B425564-B4AD-4352-9102-2DBCA692976B}"/>
                </a:ext>
              </a:extLst>
            </p:cNvPr>
            <p:cNvSpPr>
              <a:spLocks noChangeArrowheads="1"/>
            </p:cNvSpPr>
            <p:nvPr/>
          </p:nvSpPr>
          <p:spPr bwMode="auto">
            <a:xfrm flipH="1">
              <a:off x="2048" y="1584"/>
              <a:ext cx="283" cy="364"/>
            </a:xfrm>
            <a:prstGeom prst="ellipse">
              <a:avLst/>
            </a:pr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s-ES" altLang="es-ES" sz="1350">
                <a:solidFill>
                  <a:prstClr val="black"/>
                </a:solidFill>
                <a:cs typeface="Arial" pitchFamily="34" charset="0"/>
              </a:endParaRPr>
            </a:p>
          </p:txBody>
        </p:sp>
      </p:grpSp>
      <p:sp>
        <p:nvSpPr>
          <p:cNvPr id="71688" name="Rectangle 18">
            <a:extLst>
              <a:ext uri="{FF2B5EF4-FFF2-40B4-BE49-F238E27FC236}">
                <a16:creationId xmlns:a16="http://schemas.microsoft.com/office/drawing/2014/main" id="{BD62E0C8-0863-49C1-9BCA-57E82E61A6C5}"/>
              </a:ext>
            </a:extLst>
          </p:cNvPr>
          <p:cNvSpPr>
            <a:spLocks noChangeArrowheads="1"/>
          </p:cNvSpPr>
          <p:nvPr/>
        </p:nvSpPr>
        <p:spPr bwMode="auto">
          <a:xfrm>
            <a:off x="1105592" y="2852575"/>
            <a:ext cx="207298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s-ES" altLang="es-ES" sz="1800" b="1" dirty="0">
                <a:solidFill>
                  <a:srgbClr val="696464"/>
                </a:solidFill>
                <a:cs typeface="Arial" pitchFamily="34" charset="0"/>
              </a:rPr>
              <a:t>RAN (</a:t>
            </a:r>
            <a:r>
              <a:rPr lang="es-ES" altLang="es-ES" sz="1800" b="1" dirty="0" err="1">
                <a:solidFill>
                  <a:srgbClr val="696464"/>
                </a:solidFill>
                <a:cs typeface="Arial" pitchFamily="34" charset="0"/>
              </a:rPr>
              <a:t>Objects</a:t>
            </a:r>
            <a:r>
              <a:rPr lang="es-ES" altLang="es-ES" sz="1800" b="1" dirty="0">
                <a:solidFill>
                  <a:srgbClr val="696464"/>
                </a:solidFill>
                <a:cs typeface="Arial" pitchFamily="34" charset="0"/>
              </a:rPr>
              <a:t>)</a:t>
            </a:r>
          </a:p>
        </p:txBody>
      </p:sp>
      <p:sp>
        <p:nvSpPr>
          <p:cNvPr id="71689" name="Rectangle 19">
            <a:extLst>
              <a:ext uri="{FF2B5EF4-FFF2-40B4-BE49-F238E27FC236}">
                <a16:creationId xmlns:a16="http://schemas.microsoft.com/office/drawing/2014/main" id="{9D7E86F2-9E89-4C93-B4CD-80CF760C33C0}"/>
              </a:ext>
            </a:extLst>
          </p:cNvPr>
          <p:cNvSpPr>
            <a:spLocks noChangeArrowheads="1"/>
          </p:cNvSpPr>
          <p:nvPr/>
        </p:nvSpPr>
        <p:spPr bwMode="auto">
          <a:xfrm>
            <a:off x="977465" y="4102894"/>
            <a:ext cx="23077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s-ES" altLang="es-ES" sz="1800" b="1" dirty="0">
                <a:solidFill>
                  <a:srgbClr val="696464"/>
                </a:solidFill>
                <a:cs typeface="Arial" pitchFamily="34" charset="0"/>
              </a:rPr>
              <a:t>RAN (</a:t>
            </a:r>
            <a:r>
              <a:rPr lang="es-ES" altLang="es-ES" sz="1800" b="1" dirty="0" err="1">
                <a:solidFill>
                  <a:srgbClr val="696464"/>
                </a:solidFill>
                <a:cs typeface="Arial" pitchFamily="34" charset="0"/>
              </a:rPr>
              <a:t>Letters</a:t>
            </a:r>
            <a:r>
              <a:rPr lang="es-ES" altLang="es-ES" sz="1800" b="1" dirty="0">
                <a:solidFill>
                  <a:srgbClr val="696464"/>
                </a:solidFill>
                <a:cs typeface="Arial" pitchFamily="34" charset="0"/>
              </a:rPr>
              <a:t>)</a:t>
            </a:r>
          </a:p>
        </p:txBody>
      </p:sp>
      <p:sp>
        <p:nvSpPr>
          <p:cNvPr id="71690" name="Text Box 20">
            <a:extLst>
              <a:ext uri="{FF2B5EF4-FFF2-40B4-BE49-F238E27FC236}">
                <a16:creationId xmlns:a16="http://schemas.microsoft.com/office/drawing/2014/main" id="{C4CF2965-D5E5-4F63-8347-C0FF9B5A533C}"/>
              </a:ext>
            </a:extLst>
          </p:cNvPr>
          <p:cNvSpPr txBox="1">
            <a:spLocks noChangeArrowheads="1"/>
          </p:cNvSpPr>
          <p:nvPr/>
        </p:nvSpPr>
        <p:spPr bwMode="auto">
          <a:xfrm>
            <a:off x="3587069" y="4205895"/>
            <a:ext cx="35986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s-ES" altLang="es-ES" sz="3000" b="1" dirty="0">
                <a:solidFill>
                  <a:prstClr val="black"/>
                </a:solidFill>
                <a:cs typeface="Arial" pitchFamily="34" charset="0"/>
              </a:rPr>
              <a:t>a	s	d	p	o</a:t>
            </a:r>
          </a:p>
        </p:txBody>
      </p:sp>
      <p:sp>
        <p:nvSpPr>
          <p:cNvPr id="71691" name="Text Box 21">
            <a:extLst>
              <a:ext uri="{FF2B5EF4-FFF2-40B4-BE49-F238E27FC236}">
                <a16:creationId xmlns:a16="http://schemas.microsoft.com/office/drawing/2014/main" id="{E99BE1C0-3590-4455-8A51-3D9FC67BFCD3}"/>
              </a:ext>
            </a:extLst>
          </p:cNvPr>
          <p:cNvSpPr txBox="1">
            <a:spLocks noChangeArrowheads="1"/>
          </p:cNvSpPr>
          <p:nvPr/>
        </p:nvSpPr>
        <p:spPr bwMode="auto">
          <a:xfrm>
            <a:off x="1650885" y="1243317"/>
            <a:ext cx="51479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s-ES" altLang="es-ES" sz="3000" b="1" dirty="0">
                <a:solidFill>
                  <a:srgbClr val="0070C0"/>
                </a:solidFill>
                <a:latin typeface="Calibri"/>
                <a:cs typeface="Arial" pitchFamily="34" charset="0"/>
              </a:rPr>
              <a:t>RAN </a:t>
            </a:r>
            <a:r>
              <a:rPr lang="es-ES" altLang="es-ES" sz="3000" b="1" dirty="0" err="1">
                <a:solidFill>
                  <a:srgbClr val="0070C0"/>
                </a:solidFill>
                <a:latin typeface="Calibri"/>
                <a:cs typeface="Arial" pitchFamily="34" charset="0"/>
              </a:rPr>
              <a:t>Tests</a:t>
            </a:r>
            <a:endParaRPr lang="es-ES" altLang="es-ES" sz="3000" b="1" dirty="0">
              <a:solidFill>
                <a:srgbClr val="0070C0"/>
              </a:solidFill>
              <a:latin typeface="Calibri"/>
              <a:cs typeface="Arial" pitchFamily="34" charset="0"/>
            </a:endParaRPr>
          </a:p>
          <a:p>
            <a:pPr defTabSz="685800" fontAlgn="base">
              <a:spcBef>
                <a:spcPct val="0"/>
              </a:spcBef>
              <a:spcAft>
                <a:spcPct val="0"/>
              </a:spcAft>
              <a:buNone/>
            </a:pPr>
            <a:r>
              <a:rPr lang="es-ES" altLang="es-ES" sz="3000" dirty="0">
                <a:solidFill>
                  <a:srgbClr val="FF0000"/>
                </a:solidFill>
                <a:latin typeface="Calibri"/>
                <a:cs typeface="Arial" pitchFamily="34" charset="0"/>
              </a:rPr>
              <a:t>RAN  tasks</a:t>
            </a:r>
            <a:r>
              <a:rPr lang="es-ES" altLang="es-ES" sz="2700" b="1" dirty="0">
                <a:solidFill>
                  <a:srgbClr val="C00000"/>
                </a:solidFill>
                <a:cs typeface="Arial" pitchFamily="34" charset="0"/>
              </a:rPr>
              <a:t>		</a:t>
            </a:r>
            <a:r>
              <a:rPr lang="es-ES" altLang="es-ES" sz="2700" dirty="0">
                <a:solidFill>
                  <a:srgbClr val="FF0000"/>
                </a:solidFill>
                <a:latin typeface="Calibri"/>
                <a:cs typeface="Arial" pitchFamily="34" charset="0"/>
              </a:rPr>
              <a:t>Practice items</a:t>
            </a:r>
          </a:p>
        </p:txBody>
      </p:sp>
      <p:sp>
        <p:nvSpPr>
          <p:cNvPr id="23" name="Rectangle 19">
            <a:extLst>
              <a:ext uri="{FF2B5EF4-FFF2-40B4-BE49-F238E27FC236}">
                <a16:creationId xmlns:a16="http://schemas.microsoft.com/office/drawing/2014/main" id="{4DC367DC-BCE7-4DB5-906D-445FFE243FF3}"/>
              </a:ext>
            </a:extLst>
          </p:cNvPr>
          <p:cNvSpPr>
            <a:spLocks noChangeArrowheads="1"/>
          </p:cNvSpPr>
          <p:nvPr/>
        </p:nvSpPr>
        <p:spPr bwMode="auto">
          <a:xfrm>
            <a:off x="751264" y="5006686"/>
            <a:ext cx="260188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s-ES" altLang="es-ES" sz="1800" b="1" dirty="0">
                <a:solidFill>
                  <a:srgbClr val="696464"/>
                </a:solidFill>
                <a:cs typeface="Arial" pitchFamily="34" charset="0"/>
              </a:rPr>
              <a:t>RAN (</a:t>
            </a:r>
            <a:r>
              <a:rPr lang="es-ES" altLang="es-ES" sz="1800" b="1" dirty="0" err="1">
                <a:solidFill>
                  <a:srgbClr val="696464"/>
                </a:solidFill>
                <a:cs typeface="Arial" pitchFamily="34" charset="0"/>
              </a:rPr>
              <a:t>Digits</a:t>
            </a:r>
            <a:r>
              <a:rPr lang="es-ES" altLang="es-ES" sz="1800" b="1" dirty="0">
                <a:solidFill>
                  <a:srgbClr val="696464"/>
                </a:solidFill>
                <a:cs typeface="Arial" pitchFamily="34" charset="0"/>
              </a:rPr>
              <a:t>)</a:t>
            </a:r>
          </a:p>
        </p:txBody>
      </p:sp>
      <p:sp>
        <p:nvSpPr>
          <p:cNvPr id="3" name="CuadroTexto 2">
            <a:extLst>
              <a:ext uri="{FF2B5EF4-FFF2-40B4-BE49-F238E27FC236}">
                <a16:creationId xmlns:a16="http://schemas.microsoft.com/office/drawing/2014/main" id="{7638230F-ADC6-4A1C-9CEA-8B923F88B793}"/>
              </a:ext>
            </a:extLst>
          </p:cNvPr>
          <p:cNvSpPr txBox="1"/>
          <p:nvPr/>
        </p:nvSpPr>
        <p:spPr>
          <a:xfrm>
            <a:off x="3491880" y="5148243"/>
            <a:ext cx="3347075" cy="507831"/>
          </a:xfrm>
          <a:prstGeom prst="rect">
            <a:avLst/>
          </a:prstGeom>
          <a:noFill/>
        </p:spPr>
        <p:txBody>
          <a:bodyPr wrap="square" rtlCol="0">
            <a:spAutoFit/>
          </a:bodyPr>
          <a:lstStyle/>
          <a:p>
            <a:pPr defTabSz="685800" fontAlgn="base">
              <a:spcBef>
                <a:spcPct val="0"/>
              </a:spcBef>
              <a:spcAft>
                <a:spcPct val="0"/>
              </a:spcAft>
            </a:pPr>
            <a:r>
              <a:rPr lang="es-ES" sz="2700" b="1" dirty="0">
                <a:solidFill>
                  <a:prstClr val="black"/>
                </a:solidFill>
                <a:latin typeface="Arial" panose="020B0604020202020204" pitchFamily="34" charset="0"/>
                <a:cs typeface="Arial" panose="020B0604020202020204" pitchFamily="34" charset="0"/>
              </a:rPr>
              <a:t>2     3     6     7     9</a:t>
            </a:r>
          </a:p>
        </p:txBody>
      </p:sp>
      <p:sp>
        <p:nvSpPr>
          <p:cNvPr id="2" name="Cerrar llave 1">
            <a:extLst>
              <a:ext uri="{FF2B5EF4-FFF2-40B4-BE49-F238E27FC236}">
                <a16:creationId xmlns:a16="http://schemas.microsoft.com/office/drawing/2014/main" id="{20456E9D-68D2-45EA-AB64-A6F1082C12D5}"/>
              </a:ext>
            </a:extLst>
          </p:cNvPr>
          <p:cNvSpPr/>
          <p:nvPr/>
        </p:nvSpPr>
        <p:spPr>
          <a:xfrm>
            <a:off x="7063798" y="1897857"/>
            <a:ext cx="169400" cy="1649254"/>
          </a:xfrm>
          <a:prstGeom prst="rightBrace">
            <a:avLst/>
          </a:prstGeom>
          <a:ln w="57150"/>
          <a:effectLst>
            <a:outerShdw blurRad="50800" dist="38100" dir="10800000" algn="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defTabSz="685800" fontAlgn="base">
              <a:spcBef>
                <a:spcPct val="0"/>
              </a:spcBef>
              <a:spcAft>
                <a:spcPct val="0"/>
              </a:spcAft>
            </a:pPr>
            <a:endParaRPr lang="es-ES" sz="1350">
              <a:solidFill>
                <a:prstClr val="black"/>
              </a:solidFill>
              <a:latin typeface="Calibri"/>
            </a:endParaRPr>
          </a:p>
        </p:txBody>
      </p:sp>
      <p:sp>
        <p:nvSpPr>
          <p:cNvPr id="26" name="Cerrar llave 25">
            <a:extLst>
              <a:ext uri="{FF2B5EF4-FFF2-40B4-BE49-F238E27FC236}">
                <a16:creationId xmlns:a16="http://schemas.microsoft.com/office/drawing/2014/main" id="{7F73DEBF-7BAE-4393-A331-02A24124BD4C}"/>
              </a:ext>
            </a:extLst>
          </p:cNvPr>
          <p:cNvSpPr/>
          <p:nvPr/>
        </p:nvSpPr>
        <p:spPr>
          <a:xfrm>
            <a:off x="7072876" y="4051727"/>
            <a:ext cx="169400" cy="1649254"/>
          </a:xfrm>
          <a:prstGeom prst="rightBrace">
            <a:avLst/>
          </a:prstGeom>
          <a:ln w="57150"/>
          <a:effectLst>
            <a:outerShdw blurRad="50800" dist="38100" dir="10800000" algn="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defTabSz="685800" fontAlgn="base">
              <a:spcBef>
                <a:spcPct val="0"/>
              </a:spcBef>
              <a:spcAft>
                <a:spcPct val="0"/>
              </a:spcAft>
            </a:pPr>
            <a:endParaRPr lang="es-ES" sz="1350">
              <a:solidFill>
                <a:prstClr val="black"/>
              </a:solidFill>
              <a:latin typeface="Calibri"/>
            </a:endParaRPr>
          </a:p>
        </p:txBody>
      </p:sp>
      <p:sp>
        <p:nvSpPr>
          <p:cNvPr id="5" name="CuadroTexto 4">
            <a:extLst>
              <a:ext uri="{FF2B5EF4-FFF2-40B4-BE49-F238E27FC236}">
                <a16:creationId xmlns:a16="http://schemas.microsoft.com/office/drawing/2014/main" id="{8D2D2E08-C0A2-4E3E-9B01-2B448AE6ABAB}"/>
              </a:ext>
            </a:extLst>
          </p:cNvPr>
          <p:cNvSpPr txBox="1"/>
          <p:nvPr/>
        </p:nvSpPr>
        <p:spPr>
          <a:xfrm rot="5400000">
            <a:off x="7108787" y="2607235"/>
            <a:ext cx="1146468" cy="300082"/>
          </a:xfrm>
          <a:prstGeom prst="rect">
            <a:avLst/>
          </a:prstGeom>
          <a:noFill/>
        </p:spPr>
        <p:txBody>
          <a:bodyPr wrap="none" rtlCol="0">
            <a:spAutoFit/>
          </a:bodyPr>
          <a:lstStyle/>
          <a:p>
            <a:pPr defTabSz="685800" fontAlgn="base">
              <a:spcBef>
                <a:spcPct val="0"/>
              </a:spcBef>
              <a:spcAft>
                <a:spcPct val="0"/>
              </a:spcAft>
            </a:pPr>
            <a:r>
              <a:rPr lang="es-ES" sz="1350" b="1" dirty="0" err="1">
                <a:solidFill>
                  <a:prstClr val="black"/>
                </a:solidFill>
                <a:latin typeface="Arial" pitchFamily="34" charset="0"/>
                <a:cs typeface="Arial" pitchFamily="34" charset="0"/>
              </a:rPr>
              <a:t>Pre-readers</a:t>
            </a:r>
            <a:endParaRPr lang="es-ES" sz="1350" b="1" dirty="0">
              <a:solidFill>
                <a:prstClr val="black"/>
              </a:solidFill>
              <a:latin typeface="Arial" pitchFamily="34" charset="0"/>
              <a:cs typeface="Arial" pitchFamily="34" charset="0"/>
            </a:endParaRPr>
          </a:p>
        </p:txBody>
      </p:sp>
      <p:sp>
        <p:nvSpPr>
          <p:cNvPr id="28" name="CuadroTexto 27">
            <a:extLst>
              <a:ext uri="{FF2B5EF4-FFF2-40B4-BE49-F238E27FC236}">
                <a16:creationId xmlns:a16="http://schemas.microsoft.com/office/drawing/2014/main" id="{1618CADA-2643-4DA5-A9E4-A50FEA4E5B41}"/>
              </a:ext>
            </a:extLst>
          </p:cNvPr>
          <p:cNvSpPr txBox="1"/>
          <p:nvPr/>
        </p:nvSpPr>
        <p:spPr>
          <a:xfrm rot="5400000">
            <a:off x="7262468" y="4761105"/>
            <a:ext cx="867545" cy="300082"/>
          </a:xfrm>
          <a:prstGeom prst="rect">
            <a:avLst/>
          </a:prstGeom>
          <a:noFill/>
        </p:spPr>
        <p:txBody>
          <a:bodyPr wrap="none" rtlCol="0">
            <a:spAutoFit/>
          </a:bodyPr>
          <a:lstStyle/>
          <a:p>
            <a:pPr defTabSz="685800" fontAlgn="base">
              <a:spcBef>
                <a:spcPct val="0"/>
              </a:spcBef>
              <a:spcAft>
                <a:spcPct val="0"/>
              </a:spcAft>
            </a:pPr>
            <a:r>
              <a:rPr lang="es-ES" sz="1350" b="1" dirty="0" err="1">
                <a:solidFill>
                  <a:prstClr val="black"/>
                </a:solidFill>
                <a:latin typeface="Arial" pitchFamily="34" charset="0"/>
                <a:cs typeface="Arial" pitchFamily="34" charset="0"/>
              </a:rPr>
              <a:t>Readers</a:t>
            </a:r>
            <a:endParaRPr lang="es-ES" sz="135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948896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17B38-D1C4-7DE7-2771-68282EFDC3F8}"/>
              </a:ext>
            </a:extLst>
          </p:cNvPr>
          <p:cNvSpPr>
            <a:spLocks noGrp="1"/>
          </p:cNvSpPr>
          <p:nvPr>
            <p:ph type="title"/>
          </p:nvPr>
        </p:nvSpPr>
        <p:spPr>
          <a:xfrm>
            <a:off x="628650" y="1131094"/>
            <a:ext cx="7886700" cy="583406"/>
          </a:xfrm>
        </p:spPr>
        <p:txBody>
          <a:bodyPr>
            <a:normAutofit fontScale="90000"/>
          </a:bodyPr>
          <a:lstStyle/>
          <a:p>
            <a:pPr algn="ctr"/>
            <a:r>
              <a:rPr lang="en-GB" b="1" dirty="0">
                <a:solidFill>
                  <a:schemeClr val="accent5">
                    <a:lumMod val="75000"/>
                  </a:schemeClr>
                </a:solidFill>
                <a:effectLst>
                  <a:outerShdw blurRad="38100" dist="38100" dir="2700000" algn="tl">
                    <a:srgbClr val="000000">
                      <a:alpha val="43137"/>
                    </a:srgbClr>
                  </a:outerShdw>
                </a:effectLst>
              </a:rPr>
              <a:t>Test building approach -- Key considerations</a:t>
            </a:r>
          </a:p>
        </p:txBody>
      </p:sp>
      <p:sp>
        <p:nvSpPr>
          <p:cNvPr id="5" name="Content Placeholder 4">
            <a:extLst>
              <a:ext uri="{FF2B5EF4-FFF2-40B4-BE49-F238E27FC236}">
                <a16:creationId xmlns:a16="http://schemas.microsoft.com/office/drawing/2014/main" id="{FE5EC2E3-F521-10C4-F48C-9B45A8F1A303}"/>
              </a:ext>
            </a:extLst>
          </p:cNvPr>
          <p:cNvSpPr>
            <a:spLocks noGrp="1"/>
          </p:cNvSpPr>
          <p:nvPr>
            <p:ph idx="1"/>
          </p:nvPr>
        </p:nvSpPr>
        <p:spPr>
          <a:xfrm>
            <a:off x="628650" y="1947182"/>
            <a:ext cx="7886700" cy="3542790"/>
          </a:xfrm>
        </p:spPr>
        <p:txBody>
          <a:bodyPr>
            <a:normAutofit fontScale="77500" lnSpcReduction="20000"/>
          </a:bodyPr>
          <a:lstStyle/>
          <a:p>
            <a:r>
              <a:rPr lang="en-GB" sz="2700" dirty="0"/>
              <a:t>How we went about it in the ELDEL project – </a:t>
            </a:r>
          </a:p>
          <a:p>
            <a:pPr lvl="1"/>
            <a:r>
              <a:rPr lang="en-GB" sz="2475" b="1" dirty="0">
                <a:solidFill>
                  <a:srgbClr val="C00000"/>
                </a:solidFill>
                <a:effectLst>
                  <a:outerShdw blurRad="38100" dist="38100" dir="2700000" algn="tl">
                    <a:srgbClr val="000000">
                      <a:alpha val="43137"/>
                    </a:srgbClr>
                  </a:outerShdw>
                </a:effectLst>
              </a:rPr>
              <a:t>Item selection </a:t>
            </a:r>
            <a:r>
              <a:rPr lang="en-GB" sz="2475" dirty="0"/>
              <a:t>– Guiding principles</a:t>
            </a:r>
          </a:p>
          <a:p>
            <a:pPr lvl="2"/>
            <a:r>
              <a:rPr lang="en-GB" sz="2025" b="1" dirty="0"/>
              <a:t>Nonword Items</a:t>
            </a:r>
            <a:r>
              <a:rPr lang="en-GB" sz="2025" dirty="0"/>
              <a:t>:   Parity in item form (CV structure, length, phonological legality/plausibility)</a:t>
            </a:r>
          </a:p>
          <a:p>
            <a:pPr lvl="2"/>
            <a:r>
              <a:rPr lang="en-GB" sz="2025" b="1" dirty="0"/>
              <a:t>Word Items</a:t>
            </a:r>
            <a:r>
              <a:rPr lang="en-GB" sz="2025" dirty="0"/>
              <a:t>: Parity in form and in frequency, familiarity,  meaning (when relevant)</a:t>
            </a:r>
          </a:p>
          <a:p>
            <a:pPr lvl="1"/>
            <a:r>
              <a:rPr lang="en-GB" sz="2475" b="1" dirty="0">
                <a:solidFill>
                  <a:srgbClr val="C00000"/>
                </a:solidFill>
                <a:effectLst>
                  <a:outerShdw blurRad="38100" dist="38100" dir="2700000" algn="tl">
                    <a:srgbClr val="000000">
                      <a:alpha val="43137"/>
                    </a:srgbClr>
                  </a:outerShdw>
                </a:effectLst>
              </a:rPr>
              <a:t>Ensuring scale parity  </a:t>
            </a:r>
            <a:r>
              <a:rPr lang="en-GB" sz="2475" dirty="0"/>
              <a:t>-- length, difficulty, validity</a:t>
            </a:r>
          </a:p>
          <a:p>
            <a:pPr lvl="1"/>
            <a:r>
              <a:rPr lang="en-GB" sz="2475" b="1" dirty="0">
                <a:solidFill>
                  <a:srgbClr val="C00000"/>
                </a:solidFill>
                <a:effectLst>
                  <a:outerShdw blurRad="38100" dist="38100" dir="2700000" algn="tl">
                    <a:srgbClr val="000000">
                      <a:alpha val="43137"/>
                    </a:srgbClr>
                  </a:outerShdw>
                </a:effectLst>
              </a:rPr>
              <a:t>Cultural factors </a:t>
            </a:r>
            <a:r>
              <a:rPr lang="en-GB" sz="2475" dirty="0"/>
              <a:t>– educational and societal considerations</a:t>
            </a:r>
          </a:p>
          <a:p>
            <a:pPr lvl="2"/>
            <a:r>
              <a:rPr lang="en-GB" sz="2025" dirty="0"/>
              <a:t>Age of schooling, typical literacy curricula in early stages of schooling, etc.</a:t>
            </a:r>
          </a:p>
        </p:txBody>
      </p:sp>
    </p:spTree>
    <p:extLst>
      <p:ext uri="{BB962C8B-B14F-4D97-AF65-F5344CB8AC3E}">
        <p14:creationId xmlns:p14="http://schemas.microsoft.com/office/powerpoint/2010/main" val="3709196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4191-2FDF-40DD-91B1-F2B947557CB5}"/>
              </a:ext>
            </a:extLst>
          </p:cNvPr>
          <p:cNvSpPr>
            <a:spLocks noGrp="1"/>
          </p:cNvSpPr>
          <p:nvPr>
            <p:ph type="title"/>
          </p:nvPr>
        </p:nvSpPr>
        <p:spPr/>
        <p:txBody>
          <a:bodyPr/>
          <a:lstStyle/>
          <a:p>
            <a:pPr algn="ctr"/>
            <a:r>
              <a:rPr lang="en-GB" sz="2400" b="1" dirty="0">
                <a:solidFill>
                  <a:srgbClr val="0070C0"/>
                </a:solidFill>
                <a:effectLst>
                  <a:outerShdw blurRad="38100" dist="38100" dir="2700000" algn="tl">
                    <a:srgbClr val="000000">
                      <a:alpha val="43137"/>
                    </a:srgbClr>
                  </a:outerShdw>
                </a:effectLst>
              </a:rPr>
              <a:t>Examples of commensurability aims of PA, LK, RAN measures across languages</a:t>
            </a:r>
          </a:p>
        </p:txBody>
      </p:sp>
      <p:sp>
        <p:nvSpPr>
          <p:cNvPr id="3" name="Content Placeholder 2">
            <a:extLst>
              <a:ext uri="{FF2B5EF4-FFF2-40B4-BE49-F238E27FC236}">
                <a16:creationId xmlns:a16="http://schemas.microsoft.com/office/drawing/2014/main" id="{CE04143A-1F17-4903-A427-A9D94A06250D}"/>
              </a:ext>
            </a:extLst>
          </p:cNvPr>
          <p:cNvSpPr>
            <a:spLocks noGrp="1"/>
          </p:cNvSpPr>
          <p:nvPr>
            <p:ph sz="quarter" idx="1"/>
          </p:nvPr>
        </p:nvSpPr>
        <p:spPr>
          <a:xfrm>
            <a:off x="333414" y="1943100"/>
            <a:ext cx="8631074" cy="3683577"/>
          </a:xfrm>
        </p:spPr>
        <p:txBody>
          <a:bodyPr/>
          <a:lstStyle/>
          <a:p>
            <a:r>
              <a:rPr lang="en-GB" dirty="0"/>
              <a:t>LK – stimulus form and content equivalence</a:t>
            </a:r>
          </a:p>
          <a:p>
            <a:pPr lvl="1"/>
            <a:r>
              <a:rPr lang="en-GB" dirty="0"/>
              <a:t>E.g., English, French, Spanish, Czech, Welsh</a:t>
            </a:r>
          </a:p>
          <a:p>
            <a:pPr marL="239316" lvl="1" indent="0">
              <a:buNone/>
            </a:pPr>
            <a:endParaRPr lang="en-GB" dirty="0"/>
          </a:p>
          <a:p>
            <a:r>
              <a:rPr lang="en-GB" dirty="0"/>
              <a:t>PA – Stimulus form equivalence x-ling</a:t>
            </a:r>
          </a:p>
          <a:p>
            <a:pPr lvl="1"/>
            <a:r>
              <a:rPr lang="en-GB" dirty="0"/>
              <a:t>E.g., CVC, CCVC and CVCC structure </a:t>
            </a:r>
          </a:p>
          <a:p>
            <a:pPr marL="239316" lvl="1" indent="0">
              <a:buNone/>
            </a:pPr>
            <a:r>
              <a:rPr lang="en-GB" dirty="0"/>
              <a:t>in English, French, Czech,  Spanish</a:t>
            </a:r>
          </a:p>
          <a:p>
            <a:pPr marL="0" indent="0">
              <a:buNone/>
            </a:pPr>
            <a:endParaRPr lang="en-GB" dirty="0"/>
          </a:p>
          <a:p>
            <a:r>
              <a:rPr lang="en-GB" dirty="0"/>
              <a:t>RAN – Stimulus content equivalence x-ling</a:t>
            </a:r>
          </a:p>
          <a:p>
            <a:pPr lvl="1"/>
            <a:r>
              <a:rPr lang="en-GB" dirty="0"/>
              <a:t>E.g., colours               objects                                      digits                              letters</a:t>
            </a:r>
          </a:p>
        </p:txBody>
      </p:sp>
      <p:pic>
        <p:nvPicPr>
          <p:cNvPr id="7" name="Picture 6">
            <a:extLst>
              <a:ext uri="{FF2B5EF4-FFF2-40B4-BE49-F238E27FC236}">
                <a16:creationId xmlns:a16="http://schemas.microsoft.com/office/drawing/2014/main" id="{96D9EB5D-D405-BA89-282D-4A8D35A54B9C}"/>
              </a:ext>
            </a:extLst>
          </p:cNvPr>
          <p:cNvPicPr>
            <a:picLocks noChangeAspect="1"/>
          </p:cNvPicPr>
          <p:nvPr/>
        </p:nvPicPr>
        <p:blipFill>
          <a:blip r:embed="rId3"/>
          <a:stretch>
            <a:fillRect/>
          </a:stretch>
        </p:blipFill>
        <p:spPr>
          <a:xfrm>
            <a:off x="6105225" y="2081739"/>
            <a:ext cx="2825748" cy="1118153"/>
          </a:xfrm>
          <a:prstGeom prst="rect">
            <a:avLst/>
          </a:prstGeom>
        </p:spPr>
      </p:pic>
      <p:pic>
        <p:nvPicPr>
          <p:cNvPr id="9" name="Picture 8">
            <a:extLst>
              <a:ext uri="{FF2B5EF4-FFF2-40B4-BE49-F238E27FC236}">
                <a16:creationId xmlns:a16="http://schemas.microsoft.com/office/drawing/2014/main" id="{81F06C36-E70C-0477-1088-FA912F42D7F2}"/>
              </a:ext>
            </a:extLst>
          </p:cNvPr>
          <p:cNvPicPr>
            <a:picLocks noChangeAspect="1"/>
          </p:cNvPicPr>
          <p:nvPr/>
        </p:nvPicPr>
        <p:blipFill>
          <a:blip r:embed="rId4"/>
          <a:stretch>
            <a:fillRect/>
          </a:stretch>
        </p:blipFill>
        <p:spPr>
          <a:xfrm>
            <a:off x="6126403" y="3508732"/>
            <a:ext cx="2815031" cy="260783"/>
          </a:xfrm>
          <a:prstGeom prst="rect">
            <a:avLst/>
          </a:prstGeom>
        </p:spPr>
      </p:pic>
      <p:pic>
        <p:nvPicPr>
          <p:cNvPr id="11" name="Picture 10">
            <a:extLst>
              <a:ext uri="{FF2B5EF4-FFF2-40B4-BE49-F238E27FC236}">
                <a16:creationId xmlns:a16="http://schemas.microsoft.com/office/drawing/2014/main" id="{0B345547-3867-83D6-5E56-4FA86158167D}"/>
              </a:ext>
            </a:extLst>
          </p:cNvPr>
          <p:cNvPicPr>
            <a:picLocks noChangeAspect="1"/>
          </p:cNvPicPr>
          <p:nvPr/>
        </p:nvPicPr>
        <p:blipFill>
          <a:blip r:embed="rId5"/>
          <a:stretch>
            <a:fillRect/>
          </a:stretch>
        </p:blipFill>
        <p:spPr>
          <a:xfrm>
            <a:off x="6126403" y="3781931"/>
            <a:ext cx="2815031" cy="171474"/>
          </a:xfrm>
          <a:prstGeom prst="rect">
            <a:avLst/>
          </a:prstGeom>
        </p:spPr>
      </p:pic>
      <p:pic>
        <p:nvPicPr>
          <p:cNvPr id="13" name="Picture 12">
            <a:extLst>
              <a:ext uri="{FF2B5EF4-FFF2-40B4-BE49-F238E27FC236}">
                <a16:creationId xmlns:a16="http://schemas.microsoft.com/office/drawing/2014/main" id="{3E1DCA85-1044-A0E7-9288-FDD1D9B5948D}"/>
              </a:ext>
            </a:extLst>
          </p:cNvPr>
          <p:cNvPicPr>
            <a:picLocks noChangeAspect="1"/>
          </p:cNvPicPr>
          <p:nvPr/>
        </p:nvPicPr>
        <p:blipFill>
          <a:blip r:embed="rId6"/>
          <a:stretch>
            <a:fillRect/>
          </a:stretch>
        </p:blipFill>
        <p:spPr>
          <a:xfrm>
            <a:off x="6126403" y="3965820"/>
            <a:ext cx="2818603" cy="182191"/>
          </a:xfrm>
          <a:prstGeom prst="rect">
            <a:avLst/>
          </a:prstGeom>
        </p:spPr>
      </p:pic>
      <p:pic>
        <p:nvPicPr>
          <p:cNvPr id="15" name="Picture 14">
            <a:extLst>
              <a:ext uri="{FF2B5EF4-FFF2-40B4-BE49-F238E27FC236}">
                <a16:creationId xmlns:a16="http://schemas.microsoft.com/office/drawing/2014/main" id="{4BE2471A-ED57-E307-1B5F-A3A1E1744C65}"/>
              </a:ext>
            </a:extLst>
          </p:cNvPr>
          <p:cNvPicPr>
            <a:picLocks noChangeAspect="1"/>
          </p:cNvPicPr>
          <p:nvPr/>
        </p:nvPicPr>
        <p:blipFill>
          <a:blip r:embed="rId7"/>
          <a:stretch>
            <a:fillRect/>
          </a:stretch>
        </p:blipFill>
        <p:spPr>
          <a:xfrm>
            <a:off x="6149457" y="4165076"/>
            <a:ext cx="2815031" cy="164329"/>
          </a:xfrm>
          <a:prstGeom prst="rect">
            <a:avLst/>
          </a:prstGeom>
        </p:spPr>
      </p:pic>
      <p:pic>
        <p:nvPicPr>
          <p:cNvPr id="17" name="Picture 16">
            <a:extLst>
              <a:ext uri="{FF2B5EF4-FFF2-40B4-BE49-F238E27FC236}">
                <a16:creationId xmlns:a16="http://schemas.microsoft.com/office/drawing/2014/main" id="{344C5126-18A2-955F-B4DE-E0DF56876BA0}"/>
              </a:ext>
            </a:extLst>
          </p:cNvPr>
          <p:cNvPicPr>
            <a:picLocks noChangeAspect="1"/>
          </p:cNvPicPr>
          <p:nvPr/>
        </p:nvPicPr>
        <p:blipFill>
          <a:blip r:embed="rId8"/>
          <a:stretch>
            <a:fillRect/>
          </a:stretch>
        </p:blipFill>
        <p:spPr>
          <a:xfrm>
            <a:off x="6149457" y="4343276"/>
            <a:ext cx="2795549" cy="184477"/>
          </a:xfrm>
          <a:prstGeom prst="rect">
            <a:avLst/>
          </a:prstGeom>
        </p:spPr>
      </p:pic>
      <p:pic>
        <p:nvPicPr>
          <p:cNvPr id="19" name="Picture 18">
            <a:extLst>
              <a:ext uri="{FF2B5EF4-FFF2-40B4-BE49-F238E27FC236}">
                <a16:creationId xmlns:a16="http://schemas.microsoft.com/office/drawing/2014/main" id="{7C13DEC1-626F-1C4F-331B-21AD9F39BE33}"/>
              </a:ext>
            </a:extLst>
          </p:cNvPr>
          <p:cNvPicPr>
            <a:picLocks noChangeAspect="1"/>
          </p:cNvPicPr>
          <p:nvPr/>
        </p:nvPicPr>
        <p:blipFill>
          <a:blip r:embed="rId9"/>
          <a:stretch>
            <a:fillRect/>
          </a:stretch>
        </p:blipFill>
        <p:spPr>
          <a:xfrm>
            <a:off x="315534" y="5709526"/>
            <a:ext cx="2682013" cy="1016840"/>
          </a:xfrm>
          <a:prstGeom prst="rect">
            <a:avLst/>
          </a:prstGeom>
        </p:spPr>
      </p:pic>
      <p:pic>
        <p:nvPicPr>
          <p:cNvPr id="21" name="Picture 20">
            <a:extLst>
              <a:ext uri="{FF2B5EF4-FFF2-40B4-BE49-F238E27FC236}">
                <a16:creationId xmlns:a16="http://schemas.microsoft.com/office/drawing/2014/main" id="{BB2FDEFD-339A-B2EE-2146-C06E6C2F6533}"/>
              </a:ext>
            </a:extLst>
          </p:cNvPr>
          <p:cNvPicPr>
            <a:picLocks noChangeAspect="1"/>
          </p:cNvPicPr>
          <p:nvPr/>
        </p:nvPicPr>
        <p:blipFill>
          <a:blip r:embed="rId10"/>
          <a:stretch>
            <a:fillRect/>
          </a:stretch>
        </p:blipFill>
        <p:spPr>
          <a:xfrm>
            <a:off x="3164290" y="5752064"/>
            <a:ext cx="2631091" cy="974302"/>
          </a:xfrm>
          <a:prstGeom prst="rect">
            <a:avLst/>
          </a:prstGeom>
        </p:spPr>
      </p:pic>
      <p:pic>
        <p:nvPicPr>
          <p:cNvPr id="23" name="Picture 22">
            <a:extLst>
              <a:ext uri="{FF2B5EF4-FFF2-40B4-BE49-F238E27FC236}">
                <a16:creationId xmlns:a16="http://schemas.microsoft.com/office/drawing/2014/main" id="{6723F031-3AFD-5341-53DB-A35776CD3337}"/>
              </a:ext>
            </a:extLst>
          </p:cNvPr>
          <p:cNvPicPr>
            <a:picLocks noChangeAspect="1"/>
          </p:cNvPicPr>
          <p:nvPr/>
        </p:nvPicPr>
        <p:blipFill>
          <a:blip r:embed="rId11"/>
          <a:stretch>
            <a:fillRect/>
          </a:stretch>
        </p:blipFill>
        <p:spPr>
          <a:xfrm>
            <a:off x="5909460" y="5838349"/>
            <a:ext cx="2670774" cy="888018"/>
          </a:xfrm>
          <a:prstGeom prst="rect">
            <a:avLst/>
          </a:prstGeom>
        </p:spPr>
      </p:pic>
      <p:sp>
        <p:nvSpPr>
          <p:cNvPr id="25" name="Rectangle 24">
            <a:extLst>
              <a:ext uri="{FF2B5EF4-FFF2-40B4-BE49-F238E27FC236}">
                <a16:creationId xmlns:a16="http://schemas.microsoft.com/office/drawing/2014/main" id="{EE413A4E-0CA6-9A4B-2044-46A5C2EF40E1}"/>
              </a:ext>
            </a:extLst>
          </p:cNvPr>
          <p:cNvSpPr/>
          <p:nvPr/>
        </p:nvSpPr>
        <p:spPr>
          <a:xfrm>
            <a:off x="2042690" y="5647780"/>
            <a:ext cx="678007" cy="208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dirty="0"/>
              <a:t>r= .82-.89</a:t>
            </a:r>
          </a:p>
        </p:txBody>
      </p:sp>
      <p:sp>
        <p:nvSpPr>
          <p:cNvPr id="26" name="Rectangle 25">
            <a:extLst>
              <a:ext uri="{FF2B5EF4-FFF2-40B4-BE49-F238E27FC236}">
                <a16:creationId xmlns:a16="http://schemas.microsoft.com/office/drawing/2014/main" id="{C24A43A6-A2F2-AF41-4E50-5E071576F40E}"/>
              </a:ext>
            </a:extLst>
          </p:cNvPr>
          <p:cNvSpPr/>
          <p:nvPr/>
        </p:nvSpPr>
        <p:spPr>
          <a:xfrm>
            <a:off x="4827348" y="5658091"/>
            <a:ext cx="678007" cy="208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dirty="0"/>
              <a:t>r= .79-.84</a:t>
            </a:r>
          </a:p>
        </p:txBody>
      </p:sp>
      <p:sp>
        <p:nvSpPr>
          <p:cNvPr id="27" name="Rectangle 26">
            <a:extLst>
              <a:ext uri="{FF2B5EF4-FFF2-40B4-BE49-F238E27FC236}">
                <a16:creationId xmlns:a16="http://schemas.microsoft.com/office/drawing/2014/main" id="{28BD8EF0-AD36-C7F5-6A1D-281D9161169F}"/>
              </a:ext>
            </a:extLst>
          </p:cNvPr>
          <p:cNvSpPr/>
          <p:nvPr/>
        </p:nvSpPr>
        <p:spPr>
          <a:xfrm>
            <a:off x="7629679" y="5625583"/>
            <a:ext cx="678007" cy="208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dirty="0"/>
              <a:t>r= .85 - .92</a:t>
            </a:r>
          </a:p>
        </p:txBody>
      </p:sp>
      <p:sp>
        <p:nvSpPr>
          <p:cNvPr id="28" name="Rectangle 27">
            <a:extLst>
              <a:ext uri="{FF2B5EF4-FFF2-40B4-BE49-F238E27FC236}">
                <a16:creationId xmlns:a16="http://schemas.microsoft.com/office/drawing/2014/main" id="{E3F5F695-1E66-08A9-BDBB-DCB01D5222CC}"/>
              </a:ext>
            </a:extLst>
          </p:cNvPr>
          <p:cNvSpPr/>
          <p:nvPr/>
        </p:nvSpPr>
        <p:spPr>
          <a:xfrm>
            <a:off x="8165021" y="5051235"/>
            <a:ext cx="678007" cy="208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dirty="0"/>
              <a:t>r= .80 - .90</a:t>
            </a:r>
          </a:p>
        </p:txBody>
      </p:sp>
      <p:sp>
        <p:nvSpPr>
          <p:cNvPr id="4" name="Rectangle 3">
            <a:extLst>
              <a:ext uri="{FF2B5EF4-FFF2-40B4-BE49-F238E27FC236}">
                <a16:creationId xmlns:a16="http://schemas.microsoft.com/office/drawing/2014/main" id="{AF5B76D1-4C3E-607B-3C69-CA7A7C7EB999}"/>
              </a:ext>
            </a:extLst>
          </p:cNvPr>
          <p:cNvSpPr/>
          <p:nvPr/>
        </p:nvSpPr>
        <p:spPr>
          <a:xfrm>
            <a:off x="6129975" y="3363647"/>
            <a:ext cx="2800998" cy="1265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dirty="0"/>
              <a:t>PHONEME ISOLATION TEST EXAMPLE ITEMS</a:t>
            </a:r>
          </a:p>
        </p:txBody>
      </p:sp>
    </p:spTree>
    <p:extLst>
      <p:ext uri="{BB962C8B-B14F-4D97-AF65-F5344CB8AC3E}">
        <p14:creationId xmlns:p14="http://schemas.microsoft.com/office/powerpoint/2010/main" val="37286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1728" y="320603"/>
            <a:ext cx="8650432" cy="449840"/>
          </a:xfrm>
        </p:spPr>
        <p:txBody>
          <a:bodyPr/>
          <a:lstStyle/>
          <a:p>
            <a:pPr algn="ctr" eaLnBrk="1" hangingPunct="1"/>
            <a:r>
              <a:rPr lang="en-GB" sz="2250" b="1" dirty="0">
                <a:solidFill>
                  <a:srgbClr val="0070C0"/>
                </a:solidFill>
              </a:rPr>
              <a:t>Two Approaches to </a:t>
            </a:r>
            <a:r>
              <a:rPr lang="en-GB" sz="2700" b="1" dirty="0">
                <a:solidFill>
                  <a:srgbClr val="0070C0"/>
                </a:solidFill>
                <a:effectLst>
                  <a:outerShdw blurRad="38100" dist="38100" dir="2700000" algn="tl">
                    <a:srgbClr val="000000">
                      <a:alpha val="43137"/>
                    </a:srgbClr>
                  </a:outerShdw>
                </a:effectLst>
              </a:rPr>
              <a:t>Matching Reading Tests</a:t>
            </a:r>
            <a:r>
              <a:rPr lang="en-GB" sz="2250" b="1" dirty="0">
                <a:solidFill>
                  <a:srgbClr val="0070C0"/>
                </a:solidFill>
                <a:effectLst>
                  <a:outerShdw blurRad="38100" dist="38100" dir="2700000" algn="tl">
                    <a:srgbClr val="000000">
                      <a:alpha val="43137"/>
                    </a:srgbClr>
                  </a:outerShdw>
                </a:effectLst>
              </a:rPr>
              <a:t> </a:t>
            </a:r>
            <a:r>
              <a:rPr lang="en-GB" sz="2250" b="1" dirty="0">
                <a:solidFill>
                  <a:srgbClr val="0070C0"/>
                </a:solidFill>
              </a:rPr>
              <a:t>in ELDEL (&amp; MABEL)</a:t>
            </a:r>
            <a:endParaRPr lang="en-GB" sz="2700" b="1" dirty="0">
              <a:solidFill>
                <a:srgbClr val="0070C0"/>
              </a:solidFill>
            </a:endParaRPr>
          </a:p>
        </p:txBody>
      </p:sp>
      <p:sp>
        <p:nvSpPr>
          <p:cNvPr id="5" name="Text Placeholder 4"/>
          <p:cNvSpPr>
            <a:spLocks noGrp="1"/>
          </p:cNvSpPr>
          <p:nvPr>
            <p:ph type="body" idx="1"/>
          </p:nvPr>
        </p:nvSpPr>
        <p:spPr>
          <a:xfrm>
            <a:off x="914400" y="1577037"/>
            <a:ext cx="3733800" cy="277957"/>
          </a:xfrm>
        </p:spPr>
        <p:txBody>
          <a:bodyPr/>
          <a:lstStyle/>
          <a:p>
            <a:pPr algn="ctr" eaLnBrk="1" hangingPunct="1">
              <a:defRPr/>
            </a:pPr>
            <a:r>
              <a:rPr lang="en-GB" dirty="0"/>
              <a:t>Sampling comparable frequency strata</a:t>
            </a:r>
          </a:p>
        </p:txBody>
      </p:sp>
      <p:sp>
        <p:nvSpPr>
          <p:cNvPr id="6" name="Text Placeholder 5"/>
          <p:cNvSpPr>
            <a:spLocks noGrp="1"/>
          </p:cNvSpPr>
          <p:nvPr>
            <p:ph type="body" sz="half" idx="3"/>
          </p:nvPr>
        </p:nvSpPr>
        <p:spPr>
          <a:xfrm>
            <a:off x="4953000" y="1577037"/>
            <a:ext cx="3733800" cy="301769"/>
          </a:xfrm>
        </p:spPr>
        <p:txBody>
          <a:bodyPr/>
          <a:lstStyle/>
          <a:p>
            <a:pPr algn="ctr" eaLnBrk="1" hangingPunct="1">
              <a:defRPr/>
            </a:pPr>
            <a:r>
              <a:rPr lang="en-GB" dirty="0"/>
              <a:t>Item matching</a:t>
            </a:r>
          </a:p>
        </p:txBody>
      </p:sp>
      <p:sp>
        <p:nvSpPr>
          <p:cNvPr id="21509" name="Content Placeholder 2"/>
          <p:cNvSpPr>
            <a:spLocks noGrp="1"/>
          </p:cNvSpPr>
          <p:nvPr>
            <p:ph sz="half" idx="2"/>
          </p:nvPr>
        </p:nvSpPr>
        <p:spPr>
          <a:xfrm>
            <a:off x="467592" y="2392287"/>
            <a:ext cx="4169352" cy="1584594"/>
          </a:xfrm>
        </p:spPr>
        <p:txBody>
          <a:bodyPr>
            <a:normAutofit fontScale="92500" lnSpcReduction="20000"/>
          </a:bodyPr>
          <a:lstStyle/>
          <a:p>
            <a:pPr eaLnBrk="1" hangingPunct="1"/>
            <a:r>
              <a:rPr lang="en-GB" sz="1500" b="1" dirty="0"/>
              <a:t>Frequency-matched lists:</a:t>
            </a:r>
          </a:p>
          <a:p>
            <a:pPr eaLnBrk="1" hangingPunct="1"/>
            <a:r>
              <a:rPr lang="en-GB" sz="1500" b="1" dirty="0"/>
              <a:t>in ELDEL relatively High Frequency items, conceptually familiar to young school children</a:t>
            </a:r>
            <a:endParaRPr lang="en-GB" sz="1500" dirty="0"/>
          </a:p>
          <a:p>
            <a:pPr marL="30956" indent="-2381">
              <a:defRPr/>
            </a:pPr>
            <a:r>
              <a:rPr lang="en-GB" sz="1350" dirty="0"/>
              <a:t>Criteria: 140 HF words of 1, 2, 3 syllables.</a:t>
            </a:r>
          </a:p>
          <a:p>
            <a:pPr marL="30956" indent="-2381">
              <a:defRPr/>
            </a:pPr>
            <a:r>
              <a:rPr lang="en-GB" sz="1350" dirty="0"/>
              <a:t>   Proportion of 1, 2, 3-syll words to reflect their distribution in the language. </a:t>
            </a:r>
            <a:endParaRPr lang="en-GB" sz="900" dirty="0"/>
          </a:p>
        </p:txBody>
      </p:sp>
      <p:sp>
        <p:nvSpPr>
          <p:cNvPr id="21510" name="Content Placeholder 6"/>
          <p:cNvSpPr>
            <a:spLocks noGrp="1"/>
          </p:cNvSpPr>
          <p:nvPr>
            <p:ph sz="half" idx="4"/>
          </p:nvPr>
        </p:nvSpPr>
        <p:spPr>
          <a:xfrm>
            <a:off x="4955948" y="2272827"/>
            <a:ext cx="3915641" cy="1659948"/>
          </a:xfrm>
        </p:spPr>
        <p:txBody>
          <a:bodyPr>
            <a:normAutofit fontScale="92500" lnSpcReduction="20000"/>
          </a:bodyPr>
          <a:lstStyle/>
          <a:p>
            <a:pPr marL="133350" lvl="2" indent="-9525">
              <a:lnSpc>
                <a:spcPct val="80000"/>
              </a:lnSpc>
              <a:spcBef>
                <a:spcPct val="0"/>
              </a:spcBef>
            </a:pPr>
            <a:r>
              <a:rPr lang="en-GB" sz="1800" dirty="0"/>
              <a:t>Match on factors such as frequency, length, syllable structure, N, familiarity,  </a:t>
            </a:r>
            <a:r>
              <a:rPr lang="en-GB" sz="1800" dirty="0" err="1"/>
              <a:t>AoA</a:t>
            </a:r>
            <a:r>
              <a:rPr lang="en-GB" sz="1800" dirty="0"/>
              <a:t>, imageability, etc. </a:t>
            </a:r>
          </a:p>
          <a:p>
            <a:pPr marL="133350" lvl="2" indent="-9525">
              <a:lnSpc>
                <a:spcPct val="80000"/>
              </a:lnSpc>
              <a:spcBef>
                <a:spcPct val="0"/>
              </a:spcBef>
            </a:pPr>
            <a:endParaRPr lang="en-GB" sz="1800" dirty="0"/>
          </a:p>
          <a:p>
            <a:pPr marL="133350" lvl="2" indent="-9525">
              <a:lnSpc>
                <a:spcPct val="80000"/>
              </a:lnSpc>
              <a:spcBef>
                <a:spcPct val="0"/>
              </a:spcBef>
            </a:pPr>
            <a:r>
              <a:rPr lang="en-GB" sz="1800" dirty="0"/>
              <a:t>The </a:t>
            </a:r>
            <a:r>
              <a:rPr lang="en-GB" sz="1800" b="1" i="1" dirty="0"/>
              <a:t>ultimate</a:t>
            </a:r>
            <a:r>
              <a:rPr lang="en-GB" sz="1800" dirty="0"/>
              <a:t> in matching: </a:t>
            </a:r>
            <a:r>
              <a:rPr lang="en-GB" sz="1800" b="1" dirty="0"/>
              <a:t>Cognates</a:t>
            </a:r>
            <a:r>
              <a:rPr lang="en-GB" sz="1800" dirty="0"/>
              <a:t> </a:t>
            </a:r>
          </a:p>
          <a:p>
            <a:pPr marL="0" indent="0">
              <a:buNone/>
            </a:pPr>
            <a:endParaRPr lang="en-GB" dirty="0"/>
          </a:p>
        </p:txBody>
      </p:sp>
      <p:pic>
        <p:nvPicPr>
          <p:cNvPr id="3" name="Picture 2">
            <a:extLst>
              <a:ext uri="{FF2B5EF4-FFF2-40B4-BE49-F238E27FC236}">
                <a16:creationId xmlns:a16="http://schemas.microsoft.com/office/drawing/2014/main" id="{5059EE9B-5046-EBEC-0D34-370EEE3B8B86}"/>
              </a:ext>
            </a:extLst>
          </p:cNvPr>
          <p:cNvPicPr>
            <a:picLocks noChangeAspect="1"/>
          </p:cNvPicPr>
          <p:nvPr/>
        </p:nvPicPr>
        <p:blipFill>
          <a:blip r:embed="rId3"/>
          <a:stretch>
            <a:fillRect/>
          </a:stretch>
        </p:blipFill>
        <p:spPr>
          <a:xfrm>
            <a:off x="411201" y="4514174"/>
            <a:ext cx="3924779" cy="1750831"/>
          </a:xfrm>
          <a:prstGeom prst="rect">
            <a:avLst/>
          </a:prstGeom>
        </p:spPr>
      </p:pic>
      <p:pic>
        <p:nvPicPr>
          <p:cNvPr id="7" name="Picture 6">
            <a:extLst>
              <a:ext uri="{FF2B5EF4-FFF2-40B4-BE49-F238E27FC236}">
                <a16:creationId xmlns:a16="http://schemas.microsoft.com/office/drawing/2014/main" id="{C401C4F3-6843-A3B5-A6C3-4F22E593DBED}"/>
              </a:ext>
            </a:extLst>
          </p:cNvPr>
          <p:cNvPicPr>
            <a:picLocks noChangeAspect="1"/>
          </p:cNvPicPr>
          <p:nvPr/>
        </p:nvPicPr>
        <p:blipFill>
          <a:blip r:embed="rId4"/>
          <a:stretch>
            <a:fillRect/>
          </a:stretch>
        </p:blipFill>
        <p:spPr>
          <a:xfrm>
            <a:off x="5573752" y="4407843"/>
            <a:ext cx="3274002" cy="1963494"/>
          </a:xfrm>
          <a:prstGeom prst="rect">
            <a:avLst/>
          </a:prstGeom>
        </p:spPr>
      </p:pic>
      <p:sp>
        <p:nvSpPr>
          <p:cNvPr id="8" name="Rectangle 7">
            <a:extLst>
              <a:ext uri="{FF2B5EF4-FFF2-40B4-BE49-F238E27FC236}">
                <a16:creationId xmlns:a16="http://schemas.microsoft.com/office/drawing/2014/main" id="{4CC6BE68-151D-FEFB-16A7-78FA27447B58}"/>
              </a:ext>
            </a:extLst>
          </p:cNvPr>
          <p:cNvSpPr/>
          <p:nvPr/>
        </p:nvSpPr>
        <p:spPr>
          <a:xfrm>
            <a:off x="409069" y="4138112"/>
            <a:ext cx="3913043" cy="2697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rPr>
              <a:t>Sample of Words from the One Minute Word Reading Test</a:t>
            </a:r>
          </a:p>
        </p:txBody>
      </p:sp>
      <p:sp>
        <p:nvSpPr>
          <p:cNvPr id="9" name="Rectangle 8">
            <a:extLst>
              <a:ext uri="{FF2B5EF4-FFF2-40B4-BE49-F238E27FC236}">
                <a16:creationId xmlns:a16="http://schemas.microsoft.com/office/drawing/2014/main" id="{BCC1FC7A-E990-9033-CB88-C55284A62419}"/>
              </a:ext>
            </a:extLst>
          </p:cNvPr>
          <p:cNvSpPr/>
          <p:nvPr/>
        </p:nvSpPr>
        <p:spPr>
          <a:xfrm>
            <a:off x="4953000" y="4050078"/>
            <a:ext cx="4009160" cy="2697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rPr>
              <a:t>Sample of Words from the Picture-Word Matching Test</a:t>
            </a:r>
          </a:p>
        </p:txBody>
      </p:sp>
      <p:sp>
        <p:nvSpPr>
          <p:cNvPr id="10" name="Rectangle 9">
            <a:extLst>
              <a:ext uri="{FF2B5EF4-FFF2-40B4-BE49-F238E27FC236}">
                <a16:creationId xmlns:a16="http://schemas.microsoft.com/office/drawing/2014/main" id="{6FD8E431-2718-7C10-6CD5-9ABE1C6E7091}"/>
              </a:ext>
            </a:extLst>
          </p:cNvPr>
          <p:cNvSpPr/>
          <p:nvPr/>
        </p:nvSpPr>
        <p:spPr>
          <a:xfrm>
            <a:off x="4953000" y="4437112"/>
            <a:ext cx="580160" cy="18993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75" dirty="0"/>
              <a:t>ENGLISH</a:t>
            </a:r>
          </a:p>
          <a:p>
            <a:pPr algn="ctr"/>
            <a:endParaRPr lang="en-GB" sz="675" dirty="0"/>
          </a:p>
          <a:p>
            <a:pPr algn="ctr"/>
            <a:endParaRPr lang="en-GB" sz="675" dirty="0"/>
          </a:p>
          <a:p>
            <a:r>
              <a:rPr lang="en-GB" sz="675" dirty="0"/>
              <a:t>FRENCH</a:t>
            </a:r>
          </a:p>
          <a:p>
            <a:pPr algn="ctr"/>
            <a:endParaRPr lang="en-GB" sz="675" dirty="0"/>
          </a:p>
          <a:p>
            <a:pPr algn="ctr"/>
            <a:endParaRPr lang="en-GB" sz="675" dirty="0"/>
          </a:p>
          <a:p>
            <a:r>
              <a:rPr lang="en-GB" sz="675" dirty="0"/>
              <a:t>SPANISH</a:t>
            </a:r>
          </a:p>
          <a:p>
            <a:pPr algn="ctr"/>
            <a:endParaRPr lang="en-GB" sz="675" dirty="0"/>
          </a:p>
          <a:p>
            <a:r>
              <a:rPr lang="en-GB" sz="675" dirty="0"/>
              <a:t>CZECH</a:t>
            </a:r>
          </a:p>
          <a:p>
            <a:endParaRPr lang="en-GB" sz="675" dirty="0"/>
          </a:p>
          <a:p>
            <a:pPr algn="ctr"/>
            <a:endParaRPr lang="en-GB" sz="675" dirty="0"/>
          </a:p>
          <a:p>
            <a:pPr algn="ctr"/>
            <a:r>
              <a:rPr lang="en-GB" sz="675" dirty="0"/>
              <a:t>SLOVAK</a:t>
            </a:r>
          </a:p>
        </p:txBody>
      </p:sp>
      <p:sp>
        <p:nvSpPr>
          <p:cNvPr id="2" name="Rectangle: Rounded Corners 1">
            <a:extLst>
              <a:ext uri="{FF2B5EF4-FFF2-40B4-BE49-F238E27FC236}">
                <a16:creationId xmlns:a16="http://schemas.microsoft.com/office/drawing/2014/main" id="{72272E8B-5C4A-BB8B-0CDE-E0E442BE4F78}"/>
              </a:ext>
            </a:extLst>
          </p:cNvPr>
          <p:cNvSpPr/>
          <p:nvPr/>
        </p:nvSpPr>
        <p:spPr>
          <a:xfrm>
            <a:off x="7596336" y="4432481"/>
            <a:ext cx="538843" cy="182618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7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1510" grpId="0" build="p"/>
      <p:bldP spid="9" grpId="0" animBg="1"/>
      <p:bldP spid="10" grpId="0" animBg="1"/>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AD10422-78C8-29F8-1B48-CB2B6B8BC600}"/>
              </a:ext>
            </a:extLst>
          </p:cNvPr>
          <p:cNvGraphicFramePr>
            <a:graphicFrameLocks noGrp="1"/>
          </p:cNvGraphicFramePr>
          <p:nvPr/>
        </p:nvGraphicFramePr>
        <p:xfrm>
          <a:off x="472967" y="1241343"/>
          <a:ext cx="8521260" cy="2360622"/>
        </p:xfrm>
        <a:graphic>
          <a:graphicData uri="http://schemas.openxmlformats.org/drawingml/2006/table">
            <a:tbl>
              <a:tblPr/>
              <a:tblGrid>
                <a:gridCol w="1720641">
                  <a:extLst>
                    <a:ext uri="{9D8B030D-6E8A-4147-A177-3AD203B41FA5}">
                      <a16:colId xmlns:a16="http://schemas.microsoft.com/office/drawing/2014/main" val="1881159566"/>
                    </a:ext>
                  </a:extLst>
                </a:gridCol>
                <a:gridCol w="971517">
                  <a:extLst>
                    <a:ext uri="{9D8B030D-6E8A-4147-A177-3AD203B41FA5}">
                      <a16:colId xmlns:a16="http://schemas.microsoft.com/office/drawing/2014/main" val="4052599144"/>
                    </a:ext>
                  </a:extLst>
                </a:gridCol>
                <a:gridCol w="971517">
                  <a:extLst>
                    <a:ext uri="{9D8B030D-6E8A-4147-A177-3AD203B41FA5}">
                      <a16:colId xmlns:a16="http://schemas.microsoft.com/office/drawing/2014/main" val="1749179153"/>
                    </a:ext>
                  </a:extLst>
                </a:gridCol>
                <a:gridCol w="971517">
                  <a:extLst>
                    <a:ext uri="{9D8B030D-6E8A-4147-A177-3AD203B41FA5}">
                      <a16:colId xmlns:a16="http://schemas.microsoft.com/office/drawing/2014/main" val="2437587599"/>
                    </a:ext>
                  </a:extLst>
                </a:gridCol>
                <a:gridCol w="971517">
                  <a:extLst>
                    <a:ext uri="{9D8B030D-6E8A-4147-A177-3AD203B41FA5}">
                      <a16:colId xmlns:a16="http://schemas.microsoft.com/office/drawing/2014/main" val="2838139195"/>
                    </a:ext>
                  </a:extLst>
                </a:gridCol>
                <a:gridCol w="971517">
                  <a:extLst>
                    <a:ext uri="{9D8B030D-6E8A-4147-A177-3AD203B41FA5}">
                      <a16:colId xmlns:a16="http://schemas.microsoft.com/office/drawing/2014/main" val="3780442499"/>
                    </a:ext>
                  </a:extLst>
                </a:gridCol>
                <a:gridCol w="971517">
                  <a:extLst>
                    <a:ext uri="{9D8B030D-6E8A-4147-A177-3AD203B41FA5}">
                      <a16:colId xmlns:a16="http://schemas.microsoft.com/office/drawing/2014/main" val="1675884592"/>
                    </a:ext>
                  </a:extLst>
                </a:gridCol>
                <a:gridCol w="971517">
                  <a:extLst>
                    <a:ext uri="{9D8B030D-6E8A-4147-A177-3AD203B41FA5}">
                      <a16:colId xmlns:a16="http://schemas.microsoft.com/office/drawing/2014/main" val="1029240798"/>
                    </a:ext>
                  </a:extLst>
                </a:gridCol>
              </a:tblGrid>
              <a:tr h="223703">
                <a:tc rowSpan="2">
                  <a:txBody>
                    <a:bodyPr/>
                    <a:lstStyle/>
                    <a:p>
                      <a:pPr algn="ctr"/>
                      <a:r>
                        <a:rPr lang="en-GB" sz="1400" b="1" dirty="0">
                          <a:solidFill>
                            <a:srgbClr val="002060"/>
                          </a:solidFill>
                        </a:rPr>
                        <a:t>Phoneme Isolation Accuracy</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gridSpan="7">
                  <a:txBody>
                    <a:bodyPr/>
                    <a:lstStyle/>
                    <a:p>
                      <a:pPr algn="ctr" fontAlgn="b">
                        <a:buNone/>
                      </a:pPr>
                      <a:r>
                        <a:rPr lang="en-GB" sz="1400" b="0" i="0" u="none" strike="noStrike" dirty="0">
                          <a:solidFill>
                            <a:srgbClr val="333399"/>
                          </a:solidFill>
                          <a:effectLst/>
                          <a:latin typeface="Aptos" panose="020B0004020202020204" pitchFamily="34" charset="0"/>
                        </a:rPr>
                        <a:t>Phoneme Isolation Percentile Ranks</a:t>
                      </a:r>
                    </a:p>
                  </a:txBody>
                  <a:tcPr marL="0" marR="0" marT="0" marB="0" anchor="b">
                    <a:lnL w="12700" cmpd="sng">
                      <a:noFill/>
                      <a:prstDash val="solid"/>
                    </a:lnL>
                    <a:lnR w="6350" cap="flat" cmpd="sng" algn="ctr">
                      <a:solidFill>
                        <a:srgbClr val="333333"/>
                      </a:solidFill>
                      <a:prstDash val="solid"/>
                      <a:round/>
                      <a:headEnd type="none" w="med" len="med"/>
                      <a:tailEnd type="none" w="med" len="med"/>
                    </a:lnR>
                    <a:lnT>
                      <a:noFill/>
                    </a:lnT>
                    <a:lnB>
                      <a:noFill/>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24924941"/>
                  </a:ext>
                </a:extLst>
              </a:tr>
              <a:tr h="462097">
                <a:tc vMerge="1">
                  <a:txBody>
                    <a:bodyPr/>
                    <a:lstStyle/>
                    <a:p>
                      <a:endParaRPr lang="en-GB"/>
                    </a:p>
                  </a:txBody>
                  <a:tcPr/>
                </a:tc>
                <a:tc>
                  <a:txBody>
                    <a:bodyPr/>
                    <a:lstStyle/>
                    <a:p>
                      <a:pPr algn="ctr" fontAlgn="b">
                        <a:buNone/>
                      </a:pPr>
                      <a:r>
                        <a:rPr lang="en-GB" sz="1400" b="0" i="0" u="none" strike="noStrike" dirty="0">
                          <a:solidFill>
                            <a:srgbClr val="333399"/>
                          </a:solidFill>
                          <a:effectLst/>
                          <a:latin typeface="Aptos" panose="020B0004020202020204" pitchFamily="34" charset="0"/>
                        </a:rPr>
                        <a:t>5</a:t>
                      </a:r>
                    </a:p>
                  </a:txBody>
                  <a:tcPr marL="0" marR="0" marT="0" marB="0" anchor="b">
                    <a:lnL>
                      <a:noFill/>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10</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25</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50</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75</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90</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95</a:t>
                      </a:r>
                    </a:p>
                  </a:txBody>
                  <a:tcPr marL="0" marR="0" marT="0" marB="0" anchor="b">
                    <a:lnL w="6350" cap="flat" cmpd="sng" algn="ctr">
                      <a:solidFill>
                        <a:srgbClr val="333333"/>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0780529"/>
                  </a:ext>
                </a:extLst>
              </a:tr>
              <a:tr h="275327">
                <a:tc>
                  <a:txBody>
                    <a:bodyPr/>
                    <a:lstStyle/>
                    <a:p>
                      <a:pPr algn="ctr" fontAlgn="t">
                        <a:buNone/>
                      </a:pPr>
                      <a:r>
                        <a:rPr lang="en-GB" sz="1400" u="none" strike="noStrike" dirty="0">
                          <a:solidFill>
                            <a:schemeClr val="tx1"/>
                          </a:solidFill>
                          <a:effectLst/>
                          <a:latin typeface="+mn-lt"/>
                        </a:rPr>
                        <a:t>ENG Reception</a:t>
                      </a:r>
                      <a:endParaRPr lang="en-GB" sz="1400" b="0" i="0" u="none" strike="noStrike" dirty="0">
                        <a:solidFill>
                          <a:schemeClr val="tx1"/>
                        </a:solidFill>
                        <a:effectLst/>
                        <a:latin typeface="+mn-lt"/>
                      </a:endParaRPr>
                    </a:p>
                  </a:txBody>
                  <a:tcPr marL="0" marR="0" marT="0" marB="0">
                    <a:lnL>
                      <a:noFill/>
                    </a:lnL>
                    <a:lnR>
                      <a:noFill/>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0.00</a:t>
                      </a:r>
                    </a:p>
                  </a:txBody>
                  <a:tcPr marL="0" marR="0" marT="0" marB="0">
                    <a:lnL>
                      <a:noFill/>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3.00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6.00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542889274"/>
                  </a:ext>
                </a:extLst>
              </a:tr>
              <a:tr h="275327">
                <a:tc>
                  <a:txBody>
                    <a:bodyPr/>
                    <a:lstStyle/>
                    <a:p>
                      <a:pPr algn="ctr" fontAlgn="t">
                        <a:buNone/>
                      </a:pPr>
                      <a:r>
                        <a:rPr lang="en-GB" sz="1400" u="none" strike="noStrike" dirty="0">
                          <a:solidFill>
                            <a:schemeClr val="tx1"/>
                          </a:solidFill>
                          <a:effectLst/>
                          <a:latin typeface="+mn-lt"/>
                        </a:rPr>
                        <a:t>ENG  Year 1</a:t>
                      </a:r>
                      <a:endParaRPr lang="en-GB" sz="1400" b="0" i="0" u="none" strike="noStrike" dirty="0">
                        <a:solidFill>
                          <a:schemeClr val="tx1"/>
                        </a:solidFill>
                        <a:effectLst/>
                        <a:latin typeface="+mn-lt"/>
                      </a:endParaRPr>
                    </a:p>
                  </a:txBody>
                  <a:tcPr marL="0" marR="0"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0.00</a:t>
                      </a:r>
                    </a:p>
                  </a:txBody>
                  <a:tcPr marL="0" marR="0" marT="0" marB="0">
                    <a:lnL w="12700" cmpd="sng">
                      <a:noFill/>
                      <a:prstDash val="soli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1.00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5.00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8.00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06676262"/>
                  </a:ext>
                </a:extLst>
              </a:tr>
              <a:tr h="275327">
                <a:tc>
                  <a:txBody>
                    <a:bodyPr/>
                    <a:lstStyle/>
                    <a:p>
                      <a:pPr algn="ctr" fontAlgn="t">
                        <a:buNone/>
                      </a:pPr>
                      <a:r>
                        <a:rPr lang="en-GB" sz="1400" b="0" i="0" u="none" strike="noStrike" dirty="0">
                          <a:solidFill>
                            <a:schemeClr val="tx1"/>
                          </a:solidFill>
                          <a:effectLst/>
                          <a:latin typeface="+mn-lt"/>
                        </a:rPr>
                        <a:t>ES Kindergarten</a:t>
                      </a:r>
                    </a:p>
                  </a:txBody>
                  <a:tcPr marL="0" marR="0" marT="0" marB="0">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a:solidFill>
                            <a:schemeClr val="tx1"/>
                          </a:solidFill>
                          <a:effectLst/>
                          <a:latin typeface="+mn-lt"/>
                        </a:rPr>
                        <a:t>0.00</a:t>
                      </a:r>
                    </a:p>
                  </a:txBody>
                  <a:tcPr marL="0" marR="0" marT="0" marB="0">
                    <a:lnL>
                      <a:noFill/>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a:solidFill>
                            <a:schemeClr val="tx1"/>
                          </a:solidFill>
                          <a:effectLst/>
                          <a:latin typeface="+mn-lt"/>
                        </a:rPr>
                        <a:t>1.00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3.00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6.00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4277033647"/>
                  </a:ext>
                </a:extLst>
              </a:tr>
              <a:tr h="275327">
                <a:tc>
                  <a:txBody>
                    <a:bodyPr/>
                    <a:lstStyle/>
                    <a:p>
                      <a:pPr algn="ctr" fontAlgn="t">
                        <a:buNone/>
                      </a:pPr>
                      <a:r>
                        <a:rPr lang="en-GB" sz="1400" b="0" i="0" u="none" strike="noStrike" dirty="0">
                          <a:solidFill>
                            <a:schemeClr val="tx1"/>
                          </a:solidFill>
                          <a:effectLst/>
                          <a:latin typeface="+mn-lt"/>
                        </a:rPr>
                        <a:t>ES Grade 1</a:t>
                      </a:r>
                    </a:p>
                  </a:txBody>
                  <a:tcPr marL="0" marR="0"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0.50</a:t>
                      </a:r>
                    </a:p>
                  </a:txBody>
                  <a:tcPr marL="0" marR="0" marT="0" marB="0">
                    <a:lnL w="12700" cmpd="sng">
                      <a:noFill/>
                      <a:prstDash val="soli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1.00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6.00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45108437"/>
                  </a:ext>
                </a:extLst>
              </a:tr>
              <a:tr h="275327">
                <a:tc>
                  <a:txBody>
                    <a:bodyPr/>
                    <a:lstStyle/>
                    <a:p>
                      <a:pPr algn="ctr" fontAlgn="t">
                        <a:buNone/>
                      </a:pPr>
                      <a:r>
                        <a:rPr lang="en-GB" sz="1400" b="0" i="0" u="none" strike="noStrike" dirty="0">
                          <a:solidFill>
                            <a:schemeClr val="tx1"/>
                          </a:solidFill>
                          <a:effectLst/>
                          <a:latin typeface="+mn-lt"/>
                        </a:rPr>
                        <a:t>SK Kindergarten</a:t>
                      </a:r>
                    </a:p>
                  </a:txBody>
                  <a:tcPr marL="0" marR="0" marT="0" marB="0">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0.00</a:t>
                      </a:r>
                    </a:p>
                  </a:txBody>
                  <a:tcPr marL="0" marR="0" marT="0" marB="0">
                    <a:lnL>
                      <a:noFill/>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1.90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4.00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7.00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927892670"/>
                  </a:ext>
                </a:extLst>
              </a:tr>
              <a:tr h="275327">
                <a:tc>
                  <a:txBody>
                    <a:bodyPr/>
                    <a:lstStyle/>
                    <a:p>
                      <a:pPr algn="ctr" fontAlgn="t">
                        <a:buNone/>
                      </a:pPr>
                      <a:r>
                        <a:rPr lang="en-GB" sz="1400" b="0" i="0" u="none" strike="noStrike" dirty="0">
                          <a:solidFill>
                            <a:schemeClr val="tx1"/>
                          </a:solidFill>
                          <a:effectLst/>
                          <a:latin typeface="+mn-lt"/>
                        </a:rPr>
                        <a:t>SK Grade 1</a:t>
                      </a:r>
                    </a:p>
                  </a:txBody>
                  <a:tcPr marL="0" marR="0"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4.00</a:t>
                      </a:r>
                    </a:p>
                  </a:txBody>
                  <a:tcPr marL="0" marR="0" marT="0" marB="0">
                    <a:lnL w="12700" cmpd="sng">
                      <a:noFill/>
                      <a:prstDash val="soli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4.00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7.00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36033878"/>
                  </a:ext>
                </a:extLst>
              </a:tr>
            </a:tbl>
          </a:graphicData>
        </a:graphic>
      </p:graphicFrame>
      <p:graphicFrame>
        <p:nvGraphicFramePr>
          <p:cNvPr id="5" name="Table 4">
            <a:extLst>
              <a:ext uri="{FF2B5EF4-FFF2-40B4-BE49-F238E27FC236}">
                <a16:creationId xmlns:a16="http://schemas.microsoft.com/office/drawing/2014/main" id="{085BBFCB-790F-C7DE-78E2-87B440EFC042}"/>
              </a:ext>
            </a:extLst>
          </p:cNvPr>
          <p:cNvGraphicFramePr>
            <a:graphicFrameLocks noGrp="1"/>
          </p:cNvGraphicFramePr>
          <p:nvPr/>
        </p:nvGraphicFramePr>
        <p:xfrm>
          <a:off x="472966" y="3429000"/>
          <a:ext cx="8521265" cy="2418993"/>
        </p:xfrm>
        <a:graphic>
          <a:graphicData uri="http://schemas.openxmlformats.org/drawingml/2006/table">
            <a:tbl>
              <a:tblPr>
                <a:tableStyleId>{5C22544A-7EE6-4342-B048-85BDC9FD1C3A}</a:tableStyleId>
              </a:tblPr>
              <a:tblGrid>
                <a:gridCol w="1571217">
                  <a:extLst>
                    <a:ext uri="{9D8B030D-6E8A-4147-A177-3AD203B41FA5}">
                      <a16:colId xmlns:a16="http://schemas.microsoft.com/office/drawing/2014/main" val="1041443756"/>
                    </a:ext>
                  </a:extLst>
                </a:gridCol>
                <a:gridCol w="992864">
                  <a:extLst>
                    <a:ext uri="{9D8B030D-6E8A-4147-A177-3AD203B41FA5}">
                      <a16:colId xmlns:a16="http://schemas.microsoft.com/office/drawing/2014/main" val="2916275158"/>
                    </a:ext>
                  </a:extLst>
                </a:gridCol>
                <a:gridCol w="992864">
                  <a:extLst>
                    <a:ext uri="{9D8B030D-6E8A-4147-A177-3AD203B41FA5}">
                      <a16:colId xmlns:a16="http://schemas.microsoft.com/office/drawing/2014/main" val="3715997969"/>
                    </a:ext>
                  </a:extLst>
                </a:gridCol>
                <a:gridCol w="992864">
                  <a:extLst>
                    <a:ext uri="{9D8B030D-6E8A-4147-A177-3AD203B41FA5}">
                      <a16:colId xmlns:a16="http://schemas.microsoft.com/office/drawing/2014/main" val="3685210235"/>
                    </a:ext>
                  </a:extLst>
                </a:gridCol>
                <a:gridCol w="992864">
                  <a:extLst>
                    <a:ext uri="{9D8B030D-6E8A-4147-A177-3AD203B41FA5}">
                      <a16:colId xmlns:a16="http://schemas.microsoft.com/office/drawing/2014/main" val="1242557060"/>
                    </a:ext>
                  </a:extLst>
                </a:gridCol>
                <a:gridCol w="992864">
                  <a:extLst>
                    <a:ext uri="{9D8B030D-6E8A-4147-A177-3AD203B41FA5}">
                      <a16:colId xmlns:a16="http://schemas.microsoft.com/office/drawing/2014/main" val="4103975392"/>
                    </a:ext>
                  </a:extLst>
                </a:gridCol>
                <a:gridCol w="992864">
                  <a:extLst>
                    <a:ext uri="{9D8B030D-6E8A-4147-A177-3AD203B41FA5}">
                      <a16:colId xmlns:a16="http://schemas.microsoft.com/office/drawing/2014/main" val="207540917"/>
                    </a:ext>
                  </a:extLst>
                </a:gridCol>
                <a:gridCol w="992864">
                  <a:extLst>
                    <a:ext uri="{9D8B030D-6E8A-4147-A177-3AD203B41FA5}">
                      <a16:colId xmlns:a16="http://schemas.microsoft.com/office/drawing/2014/main" val="3987543228"/>
                    </a:ext>
                  </a:extLst>
                </a:gridCol>
              </a:tblGrid>
              <a:tr h="256224">
                <a:tc gridSpan="8">
                  <a:txBody>
                    <a:bodyPr/>
                    <a:lstStyle/>
                    <a:p>
                      <a:pPr algn="ctr" fontAlgn="t">
                        <a:buNone/>
                      </a:pPr>
                      <a:r>
                        <a:rPr lang="en-GB" sz="1400" b="0" i="0" u="none" strike="noStrike" dirty="0">
                          <a:solidFill>
                            <a:srgbClr val="333399"/>
                          </a:solidFill>
                          <a:effectLst/>
                          <a:latin typeface="Arial" panose="020B0604020202020204" pitchFamily="34" charset="0"/>
                        </a:rPr>
                        <a:t>Letter Writing Percentile Ranks</a:t>
                      </a:r>
                    </a:p>
                  </a:txBody>
                  <a:tcPr marL="0" marR="0" marT="0" marB="0">
                    <a:lnB w="12700" cap="flat" cmpd="sng" algn="ctr">
                      <a:solidFill>
                        <a:schemeClr val="tx1"/>
                      </a:solidFill>
                      <a:prstDash val="solid"/>
                      <a:round/>
                      <a:headEnd type="none" w="med" len="med"/>
                      <a:tailEnd type="none" w="med" len="med"/>
                    </a:lnB>
                    <a:noFill/>
                  </a:tcPr>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extLst>
                  <a:ext uri="{0D108BD9-81ED-4DB2-BD59-A6C34878D82A}">
                    <a16:rowId xmlns:a16="http://schemas.microsoft.com/office/drawing/2014/main" val="1389597124"/>
                  </a:ext>
                </a:extLst>
              </a:tr>
              <a:tr h="308967">
                <a:tc>
                  <a:txBody>
                    <a:bodyPr/>
                    <a:lstStyle/>
                    <a:p>
                      <a:pPr algn="ctr" fontAlgn="t">
                        <a:buNone/>
                      </a:pPr>
                      <a:r>
                        <a:rPr lang="en-GB" sz="1400" b="1" i="0" u="none" strike="noStrike" dirty="0">
                          <a:solidFill>
                            <a:srgbClr val="333399"/>
                          </a:solidFill>
                          <a:effectLst/>
                          <a:latin typeface="Aptos" panose="020B0004020202020204" pitchFamily="34" charset="0"/>
                        </a:rPr>
                        <a:t>Letter Writing Acc</a:t>
                      </a:r>
                      <a:r>
                        <a:rPr lang="en-GB" sz="1400" b="0" i="0" u="none" strike="noStrike" dirty="0">
                          <a:solidFill>
                            <a:srgbClr val="333399"/>
                          </a:solidFill>
                          <a:effectLst/>
                          <a:latin typeface="Aptos" panose="020B0004020202020204" pitchFamily="34" charset="0"/>
                        </a:rPr>
                        <a:t>.</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10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25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50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75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90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95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881136"/>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Reception</a:t>
                      </a:r>
                      <a:endParaRPr lang="en-GB" sz="1400" b="0" i="0" u="none" strike="noStrike" dirty="0">
                        <a:solidFill>
                          <a:schemeClr val="tx1"/>
                        </a:solidFill>
                        <a:effectLst/>
                        <a:latin typeface="Aptos" panose="020B0004020202020204" pitchFamily="34" charset="0"/>
                      </a:endParaRP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1.60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4.20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15.00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12814869"/>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Year 1</a:t>
                      </a:r>
                      <a:endParaRPr lang="en-GB" sz="1400" b="0" i="0" u="none" strike="noStrike" dirty="0">
                        <a:solidFill>
                          <a:schemeClr val="tx1"/>
                        </a:solidFill>
                        <a:effectLst/>
                        <a:latin typeface="Aptos" panose="020B000402020202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8.00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11.00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14.00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15.00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1559490"/>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5.15</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7.00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8.00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14.00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4962905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14.00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14.00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9737431"/>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2.00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4.00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12.00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457059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15.00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135319"/>
                  </a:ext>
                </a:extLst>
              </a:tr>
            </a:tbl>
          </a:graphicData>
        </a:graphic>
      </p:graphicFrame>
      <p:cxnSp>
        <p:nvCxnSpPr>
          <p:cNvPr id="6" name="Straight Arrow Connector 5">
            <a:extLst>
              <a:ext uri="{FF2B5EF4-FFF2-40B4-BE49-F238E27FC236}">
                <a16:creationId xmlns:a16="http://schemas.microsoft.com/office/drawing/2014/main" id="{2C58E539-6FD6-96E3-5186-35BC0E975646}"/>
              </a:ext>
            </a:extLst>
          </p:cNvPr>
          <p:cNvCxnSpPr/>
          <p:nvPr/>
        </p:nvCxnSpPr>
        <p:spPr>
          <a:xfrm flipH="1">
            <a:off x="6171708" y="1864298"/>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0867B1D-A203-09AC-98ED-94B776B30CBB}"/>
              </a:ext>
            </a:extLst>
          </p:cNvPr>
          <p:cNvCxnSpPr>
            <a:cxnSpLocks/>
          </p:cNvCxnSpPr>
          <p:nvPr/>
        </p:nvCxnSpPr>
        <p:spPr>
          <a:xfrm flipH="1">
            <a:off x="6171708" y="2400805"/>
            <a:ext cx="512379" cy="24093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CC5D9E2-40DB-FEBA-90D4-0125C067005B}"/>
              </a:ext>
            </a:extLst>
          </p:cNvPr>
          <p:cNvCxnSpPr>
            <a:cxnSpLocks/>
          </p:cNvCxnSpPr>
          <p:nvPr/>
        </p:nvCxnSpPr>
        <p:spPr>
          <a:xfrm flipH="1">
            <a:off x="6110125" y="2926544"/>
            <a:ext cx="573962" cy="26671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25968EDB-ACF1-9CCB-BEE9-57ADE863F28C}"/>
              </a:ext>
            </a:extLst>
          </p:cNvPr>
          <p:cNvSpPr/>
          <p:nvPr/>
        </p:nvSpPr>
        <p:spPr>
          <a:xfrm>
            <a:off x="5588385" y="1991732"/>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0" name="Oval 9">
            <a:extLst>
              <a:ext uri="{FF2B5EF4-FFF2-40B4-BE49-F238E27FC236}">
                <a16:creationId xmlns:a16="http://schemas.microsoft.com/office/drawing/2014/main" id="{706D87F3-E8A7-4A11-C3C3-92453BB67477}"/>
              </a:ext>
            </a:extLst>
          </p:cNvPr>
          <p:cNvSpPr/>
          <p:nvPr/>
        </p:nvSpPr>
        <p:spPr>
          <a:xfrm>
            <a:off x="5526801" y="2524820"/>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1" name="Oval 10">
            <a:extLst>
              <a:ext uri="{FF2B5EF4-FFF2-40B4-BE49-F238E27FC236}">
                <a16:creationId xmlns:a16="http://schemas.microsoft.com/office/drawing/2014/main" id="{AC44A965-25DE-AEFC-2419-54CF50BF8FBF}"/>
              </a:ext>
            </a:extLst>
          </p:cNvPr>
          <p:cNvSpPr/>
          <p:nvPr/>
        </p:nvSpPr>
        <p:spPr>
          <a:xfrm>
            <a:off x="5489111" y="3104203"/>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cxnSp>
        <p:nvCxnSpPr>
          <p:cNvPr id="12" name="Straight Arrow Connector 11">
            <a:extLst>
              <a:ext uri="{FF2B5EF4-FFF2-40B4-BE49-F238E27FC236}">
                <a16:creationId xmlns:a16="http://schemas.microsoft.com/office/drawing/2014/main" id="{402C5EAB-ADC6-45E4-2F8E-3E6B782BC030}"/>
              </a:ext>
            </a:extLst>
          </p:cNvPr>
          <p:cNvCxnSpPr/>
          <p:nvPr/>
        </p:nvCxnSpPr>
        <p:spPr>
          <a:xfrm flipH="1">
            <a:off x="6064552" y="4085310"/>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5DF1872-DE5D-122F-B101-7FD239136A83}"/>
              </a:ext>
            </a:extLst>
          </p:cNvPr>
          <p:cNvCxnSpPr/>
          <p:nvPr/>
        </p:nvCxnSpPr>
        <p:spPr>
          <a:xfrm flipH="1">
            <a:off x="6068493" y="4701334"/>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FF63371-0E72-113B-C7A1-A279ECCCF342}"/>
              </a:ext>
            </a:extLst>
          </p:cNvPr>
          <p:cNvCxnSpPr/>
          <p:nvPr/>
        </p:nvCxnSpPr>
        <p:spPr>
          <a:xfrm flipH="1">
            <a:off x="6072434" y="5348644"/>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4DAB58FB-4258-43B5-585F-C37F83355E7F}"/>
              </a:ext>
            </a:extLst>
          </p:cNvPr>
          <p:cNvSpPr/>
          <p:nvPr/>
        </p:nvSpPr>
        <p:spPr>
          <a:xfrm>
            <a:off x="5489111" y="4319752"/>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6" name="Oval 15">
            <a:extLst>
              <a:ext uri="{FF2B5EF4-FFF2-40B4-BE49-F238E27FC236}">
                <a16:creationId xmlns:a16="http://schemas.microsoft.com/office/drawing/2014/main" id="{D25DAD3A-8F8D-C238-2824-497D299D15AB}"/>
              </a:ext>
            </a:extLst>
          </p:cNvPr>
          <p:cNvSpPr/>
          <p:nvPr/>
        </p:nvSpPr>
        <p:spPr>
          <a:xfrm>
            <a:off x="5489111" y="4935777"/>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7" name="Oval 16">
            <a:extLst>
              <a:ext uri="{FF2B5EF4-FFF2-40B4-BE49-F238E27FC236}">
                <a16:creationId xmlns:a16="http://schemas.microsoft.com/office/drawing/2014/main" id="{8A0A31CC-CD8E-CB0A-02E3-7B8416739CE4}"/>
              </a:ext>
            </a:extLst>
          </p:cNvPr>
          <p:cNvSpPr/>
          <p:nvPr/>
        </p:nvSpPr>
        <p:spPr>
          <a:xfrm>
            <a:off x="5489111" y="5553711"/>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Tree>
    <p:extLst>
      <p:ext uri="{BB962C8B-B14F-4D97-AF65-F5344CB8AC3E}">
        <p14:creationId xmlns:p14="http://schemas.microsoft.com/office/powerpoint/2010/main" val="1002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C66572-5596-9269-C9F4-55D3C0E2FFE5}"/>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4E20EF8-B576-9342-5B53-993C5F9C6B46}"/>
              </a:ext>
            </a:extLst>
          </p:cNvPr>
          <p:cNvGraphicFramePr>
            <a:graphicFrameLocks noGrp="1"/>
          </p:cNvGraphicFramePr>
          <p:nvPr/>
        </p:nvGraphicFramePr>
        <p:xfrm>
          <a:off x="472967" y="1241343"/>
          <a:ext cx="8521260" cy="2360622"/>
        </p:xfrm>
        <a:graphic>
          <a:graphicData uri="http://schemas.openxmlformats.org/drawingml/2006/table">
            <a:tbl>
              <a:tblPr/>
              <a:tblGrid>
                <a:gridCol w="1720641">
                  <a:extLst>
                    <a:ext uri="{9D8B030D-6E8A-4147-A177-3AD203B41FA5}">
                      <a16:colId xmlns:a16="http://schemas.microsoft.com/office/drawing/2014/main" val="1881159566"/>
                    </a:ext>
                  </a:extLst>
                </a:gridCol>
                <a:gridCol w="971517">
                  <a:extLst>
                    <a:ext uri="{9D8B030D-6E8A-4147-A177-3AD203B41FA5}">
                      <a16:colId xmlns:a16="http://schemas.microsoft.com/office/drawing/2014/main" val="4052599144"/>
                    </a:ext>
                  </a:extLst>
                </a:gridCol>
                <a:gridCol w="971517">
                  <a:extLst>
                    <a:ext uri="{9D8B030D-6E8A-4147-A177-3AD203B41FA5}">
                      <a16:colId xmlns:a16="http://schemas.microsoft.com/office/drawing/2014/main" val="1749179153"/>
                    </a:ext>
                  </a:extLst>
                </a:gridCol>
                <a:gridCol w="971517">
                  <a:extLst>
                    <a:ext uri="{9D8B030D-6E8A-4147-A177-3AD203B41FA5}">
                      <a16:colId xmlns:a16="http://schemas.microsoft.com/office/drawing/2014/main" val="2437587599"/>
                    </a:ext>
                  </a:extLst>
                </a:gridCol>
                <a:gridCol w="971517">
                  <a:extLst>
                    <a:ext uri="{9D8B030D-6E8A-4147-A177-3AD203B41FA5}">
                      <a16:colId xmlns:a16="http://schemas.microsoft.com/office/drawing/2014/main" val="2838139195"/>
                    </a:ext>
                  </a:extLst>
                </a:gridCol>
                <a:gridCol w="971517">
                  <a:extLst>
                    <a:ext uri="{9D8B030D-6E8A-4147-A177-3AD203B41FA5}">
                      <a16:colId xmlns:a16="http://schemas.microsoft.com/office/drawing/2014/main" val="3780442499"/>
                    </a:ext>
                  </a:extLst>
                </a:gridCol>
                <a:gridCol w="971517">
                  <a:extLst>
                    <a:ext uri="{9D8B030D-6E8A-4147-A177-3AD203B41FA5}">
                      <a16:colId xmlns:a16="http://schemas.microsoft.com/office/drawing/2014/main" val="1675884592"/>
                    </a:ext>
                  </a:extLst>
                </a:gridCol>
                <a:gridCol w="971517">
                  <a:extLst>
                    <a:ext uri="{9D8B030D-6E8A-4147-A177-3AD203B41FA5}">
                      <a16:colId xmlns:a16="http://schemas.microsoft.com/office/drawing/2014/main" val="1029240798"/>
                    </a:ext>
                  </a:extLst>
                </a:gridCol>
              </a:tblGrid>
              <a:tr h="223703">
                <a:tc rowSpan="2">
                  <a:txBody>
                    <a:bodyPr/>
                    <a:lstStyle/>
                    <a:p>
                      <a:pPr algn="ctr"/>
                      <a:r>
                        <a:rPr lang="en-GB" sz="1400" b="1" dirty="0">
                          <a:solidFill>
                            <a:srgbClr val="002060"/>
                          </a:solidFill>
                        </a:rPr>
                        <a:t>Phoneme Isolation Accuracy</a:t>
                      </a:r>
                    </a:p>
                  </a:txBody>
                  <a:tcPr marL="68580" marR="68580" marT="34290" marB="3429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gridSpan="7">
                  <a:txBody>
                    <a:bodyPr/>
                    <a:lstStyle/>
                    <a:p>
                      <a:pPr algn="ctr" fontAlgn="b">
                        <a:buNone/>
                      </a:pPr>
                      <a:r>
                        <a:rPr lang="en-GB" sz="1400" b="0" i="0" u="none" strike="noStrike" dirty="0">
                          <a:solidFill>
                            <a:srgbClr val="333399"/>
                          </a:solidFill>
                          <a:effectLst/>
                          <a:latin typeface="Aptos" panose="020B0004020202020204" pitchFamily="34" charset="0"/>
                        </a:rPr>
                        <a:t>Phoneme Isolation Percentile Ranks</a:t>
                      </a:r>
                    </a:p>
                  </a:txBody>
                  <a:tcPr marL="0" marR="0" marT="0" marB="0" anchor="b">
                    <a:lnL w="12700" cmpd="sng">
                      <a:noFill/>
                      <a:prstDash val="solid"/>
                    </a:lnL>
                    <a:lnR w="6350" cap="flat" cmpd="sng" algn="ctr">
                      <a:solidFill>
                        <a:srgbClr val="333333"/>
                      </a:solidFill>
                      <a:prstDash val="solid"/>
                      <a:round/>
                      <a:headEnd type="none" w="med" len="med"/>
                      <a:tailEnd type="none" w="med" len="med"/>
                    </a:lnR>
                    <a:lnT>
                      <a:noFill/>
                    </a:lnT>
                    <a:lnB>
                      <a:noFill/>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24924941"/>
                  </a:ext>
                </a:extLst>
              </a:tr>
              <a:tr h="462097">
                <a:tc vMerge="1">
                  <a:txBody>
                    <a:bodyPr/>
                    <a:lstStyle/>
                    <a:p>
                      <a:endParaRPr lang="en-GB"/>
                    </a:p>
                  </a:txBody>
                  <a:tcPr/>
                </a:tc>
                <a:tc>
                  <a:txBody>
                    <a:bodyPr/>
                    <a:lstStyle/>
                    <a:p>
                      <a:pPr algn="ctr" fontAlgn="b">
                        <a:buNone/>
                      </a:pPr>
                      <a:r>
                        <a:rPr lang="en-GB" sz="1400" b="0" i="0" u="none" strike="noStrike" dirty="0">
                          <a:solidFill>
                            <a:srgbClr val="333399"/>
                          </a:solidFill>
                          <a:effectLst/>
                          <a:latin typeface="Aptos" panose="020B0004020202020204" pitchFamily="34" charset="0"/>
                        </a:rPr>
                        <a:t>5</a:t>
                      </a:r>
                    </a:p>
                  </a:txBody>
                  <a:tcPr marL="0" marR="0" marT="0" marB="0" anchor="b">
                    <a:lnL>
                      <a:noFill/>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10</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25</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50</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75</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90</a:t>
                      </a:r>
                    </a:p>
                  </a:txBody>
                  <a:tcPr marL="0" marR="0" marT="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buNone/>
                      </a:pPr>
                      <a:r>
                        <a:rPr lang="en-GB" sz="1400" b="0" i="0" u="none" strike="noStrike" dirty="0">
                          <a:solidFill>
                            <a:srgbClr val="333399"/>
                          </a:solidFill>
                          <a:effectLst/>
                          <a:latin typeface="Aptos" panose="020B0004020202020204" pitchFamily="34" charset="0"/>
                        </a:rPr>
                        <a:t>95</a:t>
                      </a:r>
                    </a:p>
                  </a:txBody>
                  <a:tcPr marL="0" marR="0" marT="0" marB="0" anchor="b">
                    <a:lnL w="6350" cap="flat" cmpd="sng" algn="ctr">
                      <a:solidFill>
                        <a:srgbClr val="333333"/>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0780529"/>
                  </a:ext>
                </a:extLst>
              </a:tr>
              <a:tr h="275327">
                <a:tc>
                  <a:txBody>
                    <a:bodyPr/>
                    <a:lstStyle/>
                    <a:p>
                      <a:pPr algn="ctr" fontAlgn="t">
                        <a:buNone/>
                      </a:pPr>
                      <a:r>
                        <a:rPr lang="en-GB" sz="1400" u="none" strike="noStrike" dirty="0">
                          <a:solidFill>
                            <a:schemeClr val="tx1"/>
                          </a:solidFill>
                          <a:effectLst/>
                          <a:latin typeface="+mn-lt"/>
                        </a:rPr>
                        <a:t>ENG Reception</a:t>
                      </a:r>
                      <a:endParaRPr lang="en-GB" sz="1400" b="0" i="0" u="none" strike="noStrike" dirty="0">
                        <a:solidFill>
                          <a:schemeClr val="tx1"/>
                        </a:solidFill>
                        <a:effectLst/>
                        <a:latin typeface="+mn-lt"/>
                      </a:endParaRPr>
                    </a:p>
                  </a:txBody>
                  <a:tcPr marL="0" marR="0" marT="0" marB="0">
                    <a:lnL>
                      <a:noFill/>
                    </a:lnL>
                    <a:lnR>
                      <a:noFill/>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0.00</a:t>
                      </a:r>
                    </a:p>
                  </a:txBody>
                  <a:tcPr marL="0" marR="0" marT="0" marB="0">
                    <a:lnL>
                      <a:noFill/>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3.00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6.00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542889274"/>
                  </a:ext>
                </a:extLst>
              </a:tr>
              <a:tr h="275327">
                <a:tc>
                  <a:txBody>
                    <a:bodyPr/>
                    <a:lstStyle/>
                    <a:p>
                      <a:pPr algn="ctr" fontAlgn="t">
                        <a:buNone/>
                      </a:pPr>
                      <a:r>
                        <a:rPr lang="en-GB" sz="1400" u="none" strike="noStrike" dirty="0">
                          <a:solidFill>
                            <a:schemeClr val="tx1"/>
                          </a:solidFill>
                          <a:effectLst/>
                          <a:latin typeface="+mn-lt"/>
                        </a:rPr>
                        <a:t>ENG  Year 1</a:t>
                      </a:r>
                      <a:endParaRPr lang="en-GB" sz="1400" b="0" i="0" u="none" strike="noStrike" dirty="0">
                        <a:solidFill>
                          <a:schemeClr val="tx1"/>
                        </a:solidFill>
                        <a:effectLst/>
                        <a:latin typeface="+mn-lt"/>
                      </a:endParaRPr>
                    </a:p>
                  </a:txBody>
                  <a:tcPr marL="0" marR="0"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0.00</a:t>
                      </a:r>
                    </a:p>
                  </a:txBody>
                  <a:tcPr marL="0" marR="0" marT="0" marB="0">
                    <a:lnL w="12700" cmpd="sng">
                      <a:noFill/>
                      <a:prstDash val="soli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1.00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5.00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8.00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06676262"/>
                  </a:ext>
                </a:extLst>
              </a:tr>
              <a:tr h="275327">
                <a:tc>
                  <a:txBody>
                    <a:bodyPr/>
                    <a:lstStyle/>
                    <a:p>
                      <a:pPr algn="ctr" fontAlgn="t">
                        <a:buNone/>
                      </a:pPr>
                      <a:r>
                        <a:rPr lang="en-GB" sz="1400" b="0" i="0" u="none" strike="noStrike" dirty="0">
                          <a:solidFill>
                            <a:schemeClr val="tx1"/>
                          </a:solidFill>
                          <a:effectLst/>
                          <a:latin typeface="+mn-lt"/>
                        </a:rPr>
                        <a:t>ES Kindergarten</a:t>
                      </a:r>
                    </a:p>
                  </a:txBody>
                  <a:tcPr marL="0" marR="0" marT="0" marB="0">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a:solidFill>
                            <a:schemeClr val="tx1"/>
                          </a:solidFill>
                          <a:effectLst/>
                          <a:latin typeface="+mn-lt"/>
                        </a:rPr>
                        <a:t>0.00</a:t>
                      </a:r>
                    </a:p>
                  </a:txBody>
                  <a:tcPr marL="0" marR="0" marT="0" marB="0">
                    <a:lnL>
                      <a:noFill/>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a:solidFill>
                            <a:schemeClr val="tx1"/>
                          </a:solidFill>
                          <a:effectLst/>
                          <a:latin typeface="+mn-lt"/>
                        </a:rPr>
                        <a:t>1.00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3.00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6.00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4277033647"/>
                  </a:ext>
                </a:extLst>
              </a:tr>
              <a:tr h="275327">
                <a:tc>
                  <a:txBody>
                    <a:bodyPr/>
                    <a:lstStyle/>
                    <a:p>
                      <a:pPr algn="ctr" fontAlgn="t">
                        <a:buNone/>
                      </a:pPr>
                      <a:r>
                        <a:rPr lang="en-GB" sz="1400" b="0" i="0" u="none" strike="noStrike" dirty="0">
                          <a:solidFill>
                            <a:schemeClr val="tx1"/>
                          </a:solidFill>
                          <a:effectLst/>
                          <a:latin typeface="+mn-lt"/>
                        </a:rPr>
                        <a:t>ES Grade 1</a:t>
                      </a:r>
                    </a:p>
                  </a:txBody>
                  <a:tcPr marL="0" marR="0"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0.50</a:t>
                      </a:r>
                    </a:p>
                  </a:txBody>
                  <a:tcPr marL="0" marR="0" marT="0" marB="0">
                    <a:lnL w="12700" cmpd="sng">
                      <a:noFill/>
                      <a:prstDash val="soli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1.00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6.00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45108437"/>
                  </a:ext>
                </a:extLst>
              </a:tr>
              <a:tr h="275327">
                <a:tc>
                  <a:txBody>
                    <a:bodyPr/>
                    <a:lstStyle/>
                    <a:p>
                      <a:pPr algn="ctr" fontAlgn="t">
                        <a:buNone/>
                      </a:pPr>
                      <a:r>
                        <a:rPr lang="en-GB" sz="1400" b="0" i="0" u="none" strike="noStrike" dirty="0">
                          <a:solidFill>
                            <a:schemeClr val="tx1"/>
                          </a:solidFill>
                          <a:effectLst/>
                          <a:latin typeface="+mn-lt"/>
                        </a:rPr>
                        <a:t>SK Kindergarten</a:t>
                      </a:r>
                    </a:p>
                  </a:txBody>
                  <a:tcPr marL="0" marR="0" marT="0" marB="0">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0.00</a:t>
                      </a:r>
                    </a:p>
                  </a:txBody>
                  <a:tcPr marL="0" marR="0" marT="0" marB="0">
                    <a:lnL>
                      <a:noFill/>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1.90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4.00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7.00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927892670"/>
                  </a:ext>
                </a:extLst>
              </a:tr>
              <a:tr h="275327">
                <a:tc>
                  <a:txBody>
                    <a:bodyPr/>
                    <a:lstStyle/>
                    <a:p>
                      <a:pPr algn="ctr" fontAlgn="t">
                        <a:buNone/>
                      </a:pPr>
                      <a:r>
                        <a:rPr lang="en-GB" sz="1400" b="0" i="0" u="none" strike="noStrike" dirty="0">
                          <a:solidFill>
                            <a:schemeClr val="tx1"/>
                          </a:solidFill>
                          <a:effectLst/>
                          <a:latin typeface="+mn-lt"/>
                        </a:rPr>
                        <a:t>SK Grade 1</a:t>
                      </a:r>
                    </a:p>
                  </a:txBody>
                  <a:tcPr marL="0" marR="0"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t">
                        <a:buNone/>
                      </a:pPr>
                      <a:r>
                        <a:rPr lang="en-GB" sz="1400" b="0" i="0" u="none" strike="noStrike" dirty="0">
                          <a:solidFill>
                            <a:schemeClr val="tx1"/>
                          </a:solidFill>
                          <a:effectLst/>
                          <a:latin typeface="+mn-lt"/>
                        </a:rPr>
                        <a:t>4.00</a:t>
                      </a:r>
                    </a:p>
                  </a:txBody>
                  <a:tcPr marL="0" marR="0" marT="0" marB="0">
                    <a:lnL w="12700" cmpd="sng">
                      <a:noFill/>
                      <a:prstDash val="soli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1" i="0" u="none" strike="noStrike" dirty="0">
                          <a:solidFill>
                            <a:srgbClr val="FF0000"/>
                          </a:solidFill>
                          <a:effectLst/>
                          <a:latin typeface="+mn-lt"/>
                        </a:rPr>
                        <a:t>4.00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7.00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9.00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t">
                        <a:buNone/>
                      </a:pPr>
                      <a:r>
                        <a:rPr lang="en-GB" sz="1400" b="0" i="0" u="none" strike="noStrike" dirty="0">
                          <a:solidFill>
                            <a:schemeClr val="tx1"/>
                          </a:solidFill>
                          <a:effectLst/>
                          <a:latin typeface="+mn-lt"/>
                        </a:rPr>
                        <a:t>10.00</a:t>
                      </a:r>
                    </a:p>
                  </a:txBody>
                  <a:tcPr marL="0" marR="0" marT="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36033878"/>
                  </a:ext>
                </a:extLst>
              </a:tr>
            </a:tbl>
          </a:graphicData>
        </a:graphic>
      </p:graphicFrame>
      <p:graphicFrame>
        <p:nvGraphicFramePr>
          <p:cNvPr id="5" name="Table 4">
            <a:extLst>
              <a:ext uri="{FF2B5EF4-FFF2-40B4-BE49-F238E27FC236}">
                <a16:creationId xmlns:a16="http://schemas.microsoft.com/office/drawing/2014/main" id="{78679210-A968-C876-D700-FC8E39E72555}"/>
              </a:ext>
            </a:extLst>
          </p:cNvPr>
          <p:cNvGraphicFramePr>
            <a:graphicFrameLocks noGrp="1"/>
          </p:cNvGraphicFramePr>
          <p:nvPr/>
        </p:nvGraphicFramePr>
        <p:xfrm>
          <a:off x="472966" y="3429000"/>
          <a:ext cx="8521265" cy="2418993"/>
        </p:xfrm>
        <a:graphic>
          <a:graphicData uri="http://schemas.openxmlformats.org/drawingml/2006/table">
            <a:tbl>
              <a:tblPr>
                <a:tableStyleId>{5C22544A-7EE6-4342-B048-85BDC9FD1C3A}</a:tableStyleId>
              </a:tblPr>
              <a:tblGrid>
                <a:gridCol w="1571217">
                  <a:extLst>
                    <a:ext uri="{9D8B030D-6E8A-4147-A177-3AD203B41FA5}">
                      <a16:colId xmlns:a16="http://schemas.microsoft.com/office/drawing/2014/main" val="1041443756"/>
                    </a:ext>
                  </a:extLst>
                </a:gridCol>
                <a:gridCol w="992864">
                  <a:extLst>
                    <a:ext uri="{9D8B030D-6E8A-4147-A177-3AD203B41FA5}">
                      <a16:colId xmlns:a16="http://schemas.microsoft.com/office/drawing/2014/main" val="2916275158"/>
                    </a:ext>
                  </a:extLst>
                </a:gridCol>
                <a:gridCol w="992864">
                  <a:extLst>
                    <a:ext uri="{9D8B030D-6E8A-4147-A177-3AD203B41FA5}">
                      <a16:colId xmlns:a16="http://schemas.microsoft.com/office/drawing/2014/main" val="3715997969"/>
                    </a:ext>
                  </a:extLst>
                </a:gridCol>
                <a:gridCol w="992864">
                  <a:extLst>
                    <a:ext uri="{9D8B030D-6E8A-4147-A177-3AD203B41FA5}">
                      <a16:colId xmlns:a16="http://schemas.microsoft.com/office/drawing/2014/main" val="3685210235"/>
                    </a:ext>
                  </a:extLst>
                </a:gridCol>
                <a:gridCol w="992864">
                  <a:extLst>
                    <a:ext uri="{9D8B030D-6E8A-4147-A177-3AD203B41FA5}">
                      <a16:colId xmlns:a16="http://schemas.microsoft.com/office/drawing/2014/main" val="1242557060"/>
                    </a:ext>
                  </a:extLst>
                </a:gridCol>
                <a:gridCol w="992864">
                  <a:extLst>
                    <a:ext uri="{9D8B030D-6E8A-4147-A177-3AD203B41FA5}">
                      <a16:colId xmlns:a16="http://schemas.microsoft.com/office/drawing/2014/main" val="4103975392"/>
                    </a:ext>
                  </a:extLst>
                </a:gridCol>
                <a:gridCol w="992864">
                  <a:extLst>
                    <a:ext uri="{9D8B030D-6E8A-4147-A177-3AD203B41FA5}">
                      <a16:colId xmlns:a16="http://schemas.microsoft.com/office/drawing/2014/main" val="207540917"/>
                    </a:ext>
                  </a:extLst>
                </a:gridCol>
                <a:gridCol w="992864">
                  <a:extLst>
                    <a:ext uri="{9D8B030D-6E8A-4147-A177-3AD203B41FA5}">
                      <a16:colId xmlns:a16="http://schemas.microsoft.com/office/drawing/2014/main" val="3987543228"/>
                    </a:ext>
                  </a:extLst>
                </a:gridCol>
              </a:tblGrid>
              <a:tr h="256224">
                <a:tc gridSpan="8">
                  <a:txBody>
                    <a:bodyPr/>
                    <a:lstStyle/>
                    <a:p>
                      <a:pPr algn="ctr" fontAlgn="t">
                        <a:buNone/>
                      </a:pPr>
                      <a:r>
                        <a:rPr lang="en-GB" sz="1400" b="0" i="0" u="none" strike="noStrike" dirty="0">
                          <a:solidFill>
                            <a:srgbClr val="333399"/>
                          </a:solidFill>
                          <a:effectLst/>
                          <a:latin typeface="Arial" panose="020B0604020202020204" pitchFamily="34" charset="0"/>
                        </a:rPr>
                        <a:t>Letter Writing Percentile Ranks</a:t>
                      </a:r>
                    </a:p>
                  </a:txBody>
                  <a:tcPr marL="0" marR="0" marT="0" marB="0">
                    <a:lnB w="12700" cap="flat" cmpd="sng" algn="ctr">
                      <a:solidFill>
                        <a:schemeClr val="tx1"/>
                      </a:solidFill>
                      <a:prstDash val="solid"/>
                      <a:round/>
                      <a:headEnd type="none" w="med" len="med"/>
                      <a:tailEnd type="none" w="med" len="med"/>
                    </a:lnB>
                    <a:noFill/>
                  </a:tcPr>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extLst>
                  <a:ext uri="{0D108BD9-81ED-4DB2-BD59-A6C34878D82A}">
                    <a16:rowId xmlns:a16="http://schemas.microsoft.com/office/drawing/2014/main" val="1389597124"/>
                  </a:ext>
                </a:extLst>
              </a:tr>
              <a:tr h="308967">
                <a:tc>
                  <a:txBody>
                    <a:bodyPr/>
                    <a:lstStyle/>
                    <a:p>
                      <a:pPr algn="ctr" fontAlgn="t">
                        <a:buNone/>
                      </a:pPr>
                      <a:r>
                        <a:rPr lang="en-GB" sz="1400" b="1" i="0" u="none" strike="noStrike" dirty="0">
                          <a:solidFill>
                            <a:srgbClr val="333399"/>
                          </a:solidFill>
                          <a:effectLst/>
                          <a:latin typeface="Aptos" panose="020B0004020202020204" pitchFamily="34" charset="0"/>
                        </a:rPr>
                        <a:t>Letter Writing Acc</a:t>
                      </a:r>
                      <a:r>
                        <a:rPr lang="en-GB" sz="1400" b="0" i="0" u="none" strike="noStrike" dirty="0">
                          <a:solidFill>
                            <a:srgbClr val="333399"/>
                          </a:solidFill>
                          <a:effectLst/>
                          <a:latin typeface="Aptos" panose="020B0004020202020204" pitchFamily="34" charset="0"/>
                        </a:rPr>
                        <a:t>.</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10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25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50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75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90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95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881136"/>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Reception</a:t>
                      </a:r>
                      <a:endParaRPr lang="en-GB" sz="1400" b="0" i="0" u="none" strike="noStrike" dirty="0">
                        <a:solidFill>
                          <a:schemeClr val="tx1"/>
                        </a:solidFill>
                        <a:effectLst/>
                        <a:latin typeface="Aptos" panose="020B0004020202020204" pitchFamily="34" charset="0"/>
                      </a:endParaRP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1.60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4.20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15.00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12814869"/>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Year 1</a:t>
                      </a:r>
                      <a:endParaRPr lang="en-GB" sz="1400" b="0" i="0" u="none" strike="noStrike" dirty="0">
                        <a:solidFill>
                          <a:schemeClr val="tx1"/>
                        </a:solidFill>
                        <a:effectLst/>
                        <a:latin typeface="Aptos" panose="020B000402020202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8.00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11.00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14.00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15.00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1559490"/>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5.15</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7.00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8.00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14.00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4962905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14.00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14.00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9737431"/>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2.00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4.00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12.00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457059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12.00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15.00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16.00</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135319"/>
                  </a:ext>
                </a:extLst>
              </a:tr>
            </a:tbl>
          </a:graphicData>
        </a:graphic>
      </p:graphicFrame>
      <p:cxnSp>
        <p:nvCxnSpPr>
          <p:cNvPr id="6" name="Straight Arrow Connector 5">
            <a:extLst>
              <a:ext uri="{FF2B5EF4-FFF2-40B4-BE49-F238E27FC236}">
                <a16:creationId xmlns:a16="http://schemas.microsoft.com/office/drawing/2014/main" id="{9EFBF80F-4603-A7DB-465A-AB9115203F81}"/>
              </a:ext>
            </a:extLst>
          </p:cNvPr>
          <p:cNvCxnSpPr/>
          <p:nvPr/>
        </p:nvCxnSpPr>
        <p:spPr>
          <a:xfrm flipH="1">
            <a:off x="6171708" y="1864298"/>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05D95FD-170E-554F-8766-DC1F9E1A6957}"/>
              </a:ext>
            </a:extLst>
          </p:cNvPr>
          <p:cNvCxnSpPr>
            <a:cxnSpLocks/>
          </p:cNvCxnSpPr>
          <p:nvPr/>
        </p:nvCxnSpPr>
        <p:spPr>
          <a:xfrm flipH="1">
            <a:off x="6171708" y="2400805"/>
            <a:ext cx="512379" cy="24093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04021E0-5AF6-8F11-CBAA-854ACCF5DB16}"/>
              </a:ext>
            </a:extLst>
          </p:cNvPr>
          <p:cNvCxnSpPr>
            <a:cxnSpLocks/>
          </p:cNvCxnSpPr>
          <p:nvPr/>
        </p:nvCxnSpPr>
        <p:spPr>
          <a:xfrm flipH="1">
            <a:off x="6110125" y="2926544"/>
            <a:ext cx="573962" cy="26671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41BAE7F9-07A5-A4C0-25A4-6592791703BB}"/>
              </a:ext>
            </a:extLst>
          </p:cNvPr>
          <p:cNvSpPr/>
          <p:nvPr/>
        </p:nvSpPr>
        <p:spPr>
          <a:xfrm>
            <a:off x="5588385" y="1991732"/>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0" name="Oval 9">
            <a:extLst>
              <a:ext uri="{FF2B5EF4-FFF2-40B4-BE49-F238E27FC236}">
                <a16:creationId xmlns:a16="http://schemas.microsoft.com/office/drawing/2014/main" id="{651FFD8C-9141-33E3-C114-6D42BA519BC4}"/>
              </a:ext>
            </a:extLst>
          </p:cNvPr>
          <p:cNvSpPr/>
          <p:nvPr/>
        </p:nvSpPr>
        <p:spPr>
          <a:xfrm>
            <a:off x="5526801" y="2524820"/>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1" name="Oval 10">
            <a:extLst>
              <a:ext uri="{FF2B5EF4-FFF2-40B4-BE49-F238E27FC236}">
                <a16:creationId xmlns:a16="http://schemas.microsoft.com/office/drawing/2014/main" id="{876F60B1-9116-D2C0-E4B9-F678524789E0}"/>
              </a:ext>
            </a:extLst>
          </p:cNvPr>
          <p:cNvSpPr/>
          <p:nvPr/>
        </p:nvSpPr>
        <p:spPr>
          <a:xfrm>
            <a:off x="5489111" y="3104203"/>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cxnSp>
        <p:nvCxnSpPr>
          <p:cNvPr id="12" name="Straight Arrow Connector 11">
            <a:extLst>
              <a:ext uri="{FF2B5EF4-FFF2-40B4-BE49-F238E27FC236}">
                <a16:creationId xmlns:a16="http://schemas.microsoft.com/office/drawing/2014/main" id="{FB9E1BB4-2AD5-BBB6-B1F2-235CB920D2EE}"/>
              </a:ext>
            </a:extLst>
          </p:cNvPr>
          <p:cNvCxnSpPr/>
          <p:nvPr/>
        </p:nvCxnSpPr>
        <p:spPr>
          <a:xfrm flipH="1">
            <a:off x="6064552" y="4085310"/>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0B04669-C588-91D6-730E-9C3916CB2430}"/>
              </a:ext>
            </a:extLst>
          </p:cNvPr>
          <p:cNvCxnSpPr/>
          <p:nvPr/>
        </p:nvCxnSpPr>
        <p:spPr>
          <a:xfrm flipH="1">
            <a:off x="6068493" y="4701334"/>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94FA090-B13E-4BB1-3B5C-FAF47A1B38AC}"/>
              </a:ext>
            </a:extLst>
          </p:cNvPr>
          <p:cNvCxnSpPr/>
          <p:nvPr/>
        </p:nvCxnSpPr>
        <p:spPr>
          <a:xfrm flipH="1">
            <a:off x="6072434" y="5348644"/>
            <a:ext cx="512379" cy="26801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BF852CD4-51B1-95A4-B74D-BB6352B6BBE1}"/>
              </a:ext>
            </a:extLst>
          </p:cNvPr>
          <p:cNvSpPr/>
          <p:nvPr/>
        </p:nvSpPr>
        <p:spPr>
          <a:xfrm>
            <a:off x="5489111" y="4319752"/>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6" name="Oval 15">
            <a:extLst>
              <a:ext uri="{FF2B5EF4-FFF2-40B4-BE49-F238E27FC236}">
                <a16:creationId xmlns:a16="http://schemas.microsoft.com/office/drawing/2014/main" id="{3E803AD3-EB42-D7B5-1F76-A7FCE7DF9135}"/>
              </a:ext>
            </a:extLst>
          </p:cNvPr>
          <p:cNvSpPr/>
          <p:nvPr/>
        </p:nvSpPr>
        <p:spPr>
          <a:xfrm>
            <a:off x="5489111" y="4935777"/>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17" name="Oval 16">
            <a:extLst>
              <a:ext uri="{FF2B5EF4-FFF2-40B4-BE49-F238E27FC236}">
                <a16:creationId xmlns:a16="http://schemas.microsoft.com/office/drawing/2014/main" id="{DF952CE5-B001-9530-7394-65D37D788362}"/>
              </a:ext>
            </a:extLst>
          </p:cNvPr>
          <p:cNvSpPr/>
          <p:nvPr/>
        </p:nvSpPr>
        <p:spPr>
          <a:xfrm>
            <a:off x="5489111" y="5553711"/>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Tree>
    <p:extLst>
      <p:ext uri="{BB962C8B-B14F-4D97-AF65-F5344CB8AC3E}">
        <p14:creationId xmlns:p14="http://schemas.microsoft.com/office/powerpoint/2010/main" val="121994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042B783-CF40-9BCA-11ED-6A1C9E2F2657}"/>
              </a:ext>
            </a:extLst>
          </p:cNvPr>
          <p:cNvGraphicFramePr>
            <a:graphicFrameLocks noGrp="1"/>
          </p:cNvGraphicFramePr>
          <p:nvPr/>
        </p:nvGraphicFramePr>
        <p:xfrm>
          <a:off x="387241" y="942976"/>
          <a:ext cx="8521265" cy="2486024"/>
        </p:xfrm>
        <a:graphic>
          <a:graphicData uri="http://schemas.openxmlformats.org/drawingml/2006/table">
            <a:tbl>
              <a:tblPr>
                <a:tableStyleId>{5C22544A-7EE6-4342-B048-85BDC9FD1C3A}</a:tableStyleId>
              </a:tblPr>
              <a:tblGrid>
                <a:gridCol w="1571217">
                  <a:extLst>
                    <a:ext uri="{9D8B030D-6E8A-4147-A177-3AD203B41FA5}">
                      <a16:colId xmlns:a16="http://schemas.microsoft.com/office/drawing/2014/main" val="1041443756"/>
                    </a:ext>
                  </a:extLst>
                </a:gridCol>
                <a:gridCol w="992864">
                  <a:extLst>
                    <a:ext uri="{9D8B030D-6E8A-4147-A177-3AD203B41FA5}">
                      <a16:colId xmlns:a16="http://schemas.microsoft.com/office/drawing/2014/main" val="2916275158"/>
                    </a:ext>
                  </a:extLst>
                </a:gridCol>
                <a:gridCol w="992864">
                  <a:extLst>
                    <a:ext uri="{9D8B030D-6E8A-4147-A177-3AD203B41FA5}">
                      <a16:colId xmlns:a16="http://schemas.microsoft.com/office/drawing/2014/main" val="3715997969"/>
                    </a:ext>
                  </a:extLst>
                </a:gridCol>
                <a:gridCol w="992864">
                  <a:extLst>
                    <a:ext uri="{9D8B030D-6E8A-4147-A177-3AD203B41FA5}">
                      <a16:colId xmlns:a16="http://schemas.microsoft.com/office/drawing/2014/main" val="3685210235"/>
                    </a:ext>
                  </a:extLst>
                </a:gridCol>
                <a:gridCol w="992864">
                  <a:extLst>
                    <a:ext uri="{9D8B030D-6E8A-4147-A177-3AD203B41FA5}">
                      <a16:colId xmlns:a16="http://schemas.microsoft.com/office/drawing/2014/main" val="1242557060"/>
                    </a:ext>
                  </a:extLst>
                </a:gridCol>
                <a:gridCol w="992864">
                  <a:extLst>
                    <a:ext uri="{9D8B030D-6E8A-4147-A177-3AD203B41FA5}">
                      <a16:colId xmlns:a16="http://schemas.microsoft.com/office/drawing/2014/main" val="4103975392"/>
                    </a:ext>
                  </a:extLst>
                </a:gridCol>
                <a:gridCol w="992864">
                  <a:extLst>
                    <a:ext uri="{9D8B030D-6E8A-4147-A177-3AD203B41FA5}">
                      <a16:colId xmlns:a16="http://schemas.microsoft.com/office/drawing/2014/main" val="207540917"/>
                    </a:ext>
                  </a:extLst>
                </a:gridCol>
                <a:gridCol w="992864">
                  <a:extLst>
                    <a:ext uri="{9D8B030D-6E8A-4147-A177-3AD203B41FA5}">
                      <a16:colId xmlns:a16="http://schemas.microsoft.com/office/drawing/2014/main" val="3987543228"/>
                    </a:ext>
                  </a:extLst>
                </a:gridCol>
              </a:tblGrid>
              <a:tr h="256224">
                <a:tc gridSpan="8">
                  <a:txBody>
                    <a:bodyPr/>
                    <a:lstStyle/>
                    <a:p>
                      <a:pPr algn="ctr" fontAlgn="t">
                        <a:buNone/>
                      </a:pPr>
                      <a:r>
                        <a:rPr lang="en-GB" sz="1400" b="0" i="0" u="none" strike="noStrike" dirty="0">
                          <a:solidFill>
                            <a:srgbClr val="333399"/>
                          </a:solidFill>
                          <a:effectLst/>
                          <a:latin typeface="Arial" panose="020B0604020202020204" pitchFamily="34" charset="0"/>
                        </a:rPr>
                        <a:t>RAN Pictures -  Percentile Ranks</a:t>
                      </a:r>
                    </a:p>
                  </a:txBody>
                  <a:tcPr marL="0" marR="0" marT="0" marB="0">
                    <a:lnB w="12700" cap="flat" cmpd="sng" algn="ctr">
                      <a:solidFill>
                        <a:schemeClr val="tx1"/>
                      </a:solidFill>
                      <a:prstDash val="solid"/>
                      <a:round/>
                      <a:headEnd type="none" w="med" len="med"/>
                      <a:tailEnd type="none" w="med" len="med"/>
                    </a:lnB>
                    <a:noFill/>
                  </a:tcPr>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extLst>
                  <a:ext uri="{0D108BD9-81ED-4DB2-BD59-A6C34878D82A}">
                    <a16:rowId xmlns:a16="http://schemas.microsoft.com/office/drawing/2014/main" val="1389597124"/>
                  </a:ext>
                </a:extLst>
              </a:tr>
              <a:tr h="375998">
                <a:tc>
                  <a:txBody>
                    <a:bodyPr/>
                    <a:lstStyle/>
                    <a:p>
                      <a:pPr algn="ctr" fontAlgn="t">
                        <a:buNone/>
                      </a:pPr>
                      <a:r>
                        <a:rPr lang="en-GB" sz="1400" b="1" i="0" u="none" strike="noStrike" dirty="0">
                          <a:solidFill>
                            <a:srgbClr val="333399"/>
                          </a:solidFill>
                          <a:effectLst/>
                          <a:latin typeface="Aptos" panose="020B0004020202020204" pitchFamily="34" charset="0"/>
                        </a:rPr>
                        <a:t>RAN Time</a:t>
                      </a:r>
                      <a:endParaRPr lang="en-GB" sz="1400" b="0" i="0" u="none" strike="noStrike" dirty="0">
                        <a:solidFill>
                          <a:srgbClr val="333399"/>
                        </a:solidFill>
                        <a:effectLst/>
                        <a:latin typeface="Aptos" panose="020B000402020202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95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90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75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50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25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10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002060"/>
                          </a:solidFill>
                          <a:effectLst/>
                          <a:latin typeface="Arial" panose="020B0604020202020204" pitchFamily="34" charset="0"/>
                        </a:rPr>
                        <a:t>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881136"/>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Reception</a:t>
                      </a:r>
                      <a:endParaRPr lang="en-GB" sz="1400" b="0" i="0" u="none" strike="noStrike" dirty="0">
                        <a:solidFill>
                          <a:schemeClr val="tx1"/>
                        </a:solidFill>
                        <a:effectLst/>
                        <a:latin typeface="Aptos" panose="020B0004020202020204" pitchFamily="34" charset="0"/>
                      </a:endParaRP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36</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43</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53</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67</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75</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116</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12814869"/>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Year 1</a:t>
                      </a:r>
                      <a:endParaRPr lang="en-GB" sz="1400" b="0" i="0" u="none" strike="noStrike" dirty="0">
                        <a:solidFill>
                          <a:schemeClr val="tx1"/>
                        </a:solidFill>
                        <a:effectLst/>
                        <a:latin typeface="Aptos" panose="020B000402020202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34</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36</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42</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50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65</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78</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91</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1559490"/>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41</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44</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49</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60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71</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89</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101</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4962905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34</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37</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41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47</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57</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69</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77</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9737431"/>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35</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38</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46</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55</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62</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71</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90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457059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34</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36</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39</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45</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52</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ln>
                            <a:solidFill>
                              <a:srgbClr val="FF0000"/>
                            </a:solidFill>
                          </a:ln>
                          <a:solidFill>
                            <a:schemeClr val="tx1"/>
                          </a:solidFill>
                          <a:effectLst/>
                          <a:latin typeface="Aptos" panose="020B0004020202020204" pitchFamily="34" charset="0"/>
                        </a:rPr>
                        <a:t>61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72</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135319"/>
                  </a:ext>
                </a:extLst>
              </a:tr>
            </a:tbl>
          </a:graphicData>
        </a:graphic>
      </p:graphicFrame>
      <p:graphicFrame>
        <p:nvGraphicFramePr>
          <p:cNvPr id="3" name="Table 2">
            <a:extLst>
              <a:ext uri="{FF2B5EF4-FFF2-40B4-BE49-F238E27FC236}">
                <a16:creationId xmlns:a16="http://schemas.microsoft.com/office/drawing/2014/main" id="{7A7A5037-17EA-E9E6-E449-14A64276E2BC}"/>
              </a:ext>
            </a:extLst>
          </p:cNvPr>
          <p:cNvGraphicFramePr>
            <a:graphicFrameLocks noGrp="1"/>
          </p:cNvGraphicFramePr>
          <p:nvPr/>
        </p:nvGraphicFramePr>
        <p:xfrm>
          <a:off x="472966" y="3429000"/>
          <a:ext cx="8521265" cy="2418993"/>
        </p:xfrm>
        <a:graphic>
          <a:graphicData uri="http://schemas.openxmlformats.org/drawingml/2006/table">
            <a:tbl>
              <a:tblPr>
                <a:tableStyleId>{5C22544A-7EE6-4342-B048-85BDC9FD1C3A}</a:tableStyleId>
              </a:tblPr>
              <a:tblGrid>
                <a:gridCol w="1571217">
                  <a:extLst>
                    <a:ext uri="{9D8B030D-6E8A-4147-A177-3AD203B41FA5}">
                      <a16:colId xmlns:a16="http://schemas.microsoft.com/office/drawing/2014/main" val="1041443756"/>
                    </a:ext>
                  </a:extLst>
                </a:gridCol>
                <a:gridCol w="992864">
                  <a:extLst>
                    <a:ext uri="{9D8B030D-6E8A-4147-A177-3AD203B41FA5}">
                      <a16:colId xmlns:a16="http://schemas.microsoft.com/office/drawing/2014/main" val="2916275158"/>
                    </a:ext>
                  </a:extLst>
                </a:gridCol>
                <a:gridCol w="992864">
                  <a:extLst>
                    <a:ext uri="{9D8B030D-6E8A-4147-A177-3AD203B41FA5}">
                      <a16:colId xmlns:a16="http://schemas.microsoft.com/office/drawing/2014/main" val="3715997969"/>
                    </a:ext>
                  </a:extLst>
                </a:gridCol>
                <a:gridCol w="992864">
                  <a:extLst>
                    <a:ext uri="{9D8B030D-6E8A-4147-A177-3AD203B41FA5}">
                      <a16:colId xmlns:a16="http://schemas.microsoft.com/office/drawing/2014/main" val="3685210235"/>
                    </a:ext>
                  </a:extLst>
                </a:gridCol>
                <a:gridCol w="992864">
                  <a:extLst>
                    <a:ext uri="{9D8B030D-6E8A-4147-A177-3AD203B41FA5}">
                      <a16:colId xmlns:a16="http://schemas.microsoft.com/office/drawing/2014/main" val="1242557060"/>
                    </a:ext>
                  </a:extLst>
                </a:gridCol>
                <a:gridCol w="992864">
                  <a:extLst>
                    <a:ext uri="{9D8B030D-6E8A-4147-A177-3AD203B41FA5}">
                      <a16:colId xmlns:a16="http://schemas.microsoft.com/office/drawing/2014/main" val="4103975392"/>
                    </a:ext>
                  </a:extLst>
                </a:gridCol>
                <a:gridCol w="992864">
                  <a:extLst>
                    <a:ext uri="{9D8B030D-6E8A-4147-A177-3AD203B41FA5}">
                      <a16:colId xmlns:a16="http://schemas.microsoft.com/office/drawing/2014/main" val="207540917"/>
                    </a:ext>
                  </a:extLst>
                </a:gridCol>
                <a:gridCol w="992864">
                  <a:extLst>
                    <a:ext uri="{9D8B030D-6E8A-4147-A177-3AD203B41FA5}">
                      <a16:colId xmlns:a16="http://schemas.microsoft.com/office/drawing/2014/main" val="3987543228"/>
                    </a:ext>
                  </a:extLst>
                </a:gridCol>
              </a:tblGrid>
              <a:tr h="256224">
                <a:tc gridSpan="8">
                  <a:txBody>
                    <a:bodyPr/>
                    <a:lstStyle/>
                    <a:p>
                      <a:pPr algn="ctr" fontAlgn="t">
                        <a:buNone/>
                      </a:pPr>
                      <a:r>
                        <a:rPr lang="en-GB" sz="1400" b="0" i="0" u="none" strike="noStrike" dirty="0">
                          <a:solidFill>
                            <a:srgbClr val="333399"/>
                          </a:solidFill>
                          <a:effectLst/>
                          <a:latin typeface="Arial" panose="020B0604020202020204" pitchFamily="34" charset="0"/>
                        </a:rPr>
                        <a:t>Basic Word Reading Percentile Ranks</a:t>
                      </a:r>
                    </a:p>
                  </a:txBody>
                  <a:tcPr marL="0" marR="0" marT="0" marB="0">
                    <a:lnB w="12700" cap="flat" cmpd="sng" algn="ctr">
                      <a:solidFill>
                        <a:schemeClr val="tx1"/>
                      </a:solidFill>
                      <a:prstDash val="solid"/>
                      <a:round/>
                      <a:headEnd type="none" w="med" len="med"/>
                      <a:tailEnd type="none" w="med" len="med"/>
                    </a:lnB>
                    <a:noFill/>
                  </a:tcPr>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tc hMerge="1">
                  <a:txBody>
                    <a:bodyPr/>
                    <a:lstStyle/>
                    <a:p>
                      <a:pPr algn="r" fontAlgn="t">
                        <a:buNone/>
                      </a:pPr>
                      <a:endParaRPr lang="en-GB" sz="1200" b="0" i="0" u="none" strike="noStrike" dirty="0">
                        <a:solidFill>
                          <a:srgbClr val="993300"/>
                        </a:solidFill>
                        <a:effectLst/>
                        <a:latin typeface="Arial" panose="020B0604020202020204" pitchFamily="34" charset="0"/>
                      </a:endParaRPr>
                    </a:p>
                  </a:txBody>
                  <a:tcPr marL="0" marR="0" marT="0" marB="0"/>
                </a:tc>
                <a:extLst>
                  <a:ext uri="{0D108BD9-81ED-4DB2-BD59-A6C34878D82A}">
                    <a16:rowId xmlns:a16="http://schemas.microsoft.com/office/drawing/2014/main" val="1389597124"/>
                  </a:ext>
                </a:extLst>
              </a:tr>
              <a:tr h="308967">
                <a:tc>
                  <a:txBody>
                    <a:bodyPr/>
                    <a:lstStyle/>
                    <a:p>
                      <a:pPr algn="ctr" fontAlgn="t">
                        <a:buNone/>
                      </a:pPr>
                      <a:r>
                        <a:rPr lang="en-GB" sz="1400" b="1" i="0" u="none" strike="noStrike" dirty="0">
                          <a:solidFill>
                            <a:srgbClr val="333399"/>
                          </a:solidFill>
                          <a:effectLst/>
                          <a:latin typeface="Aptos" panose="020B0004020202020204" pitchFamily="34" charset="0"/>
                        </a:rPr>
                        <a:t>Word Reading  Acc</a:t>
                      </a:r>
                      <a:r>
                        <a:rPr lang="en-GB" sz="1400" b="0" i="0" u="none" strike="noStrike" dirty="0">
                          <a:solidFill>
                            <a:srgbClr val="333399"/>
                          </a:solidFill>
                          <a:effectLst/>
                          <a:latin typeface="Aptos" panose="020B0004020202020204" pitchFamily="34" charset="0"/>
                        </a:rPr>
                        <a:t>.</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10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25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50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75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90</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rgbClr val="002060"/>
                          </a:solidFill>
                          <a:effectLst/>
                          <a:latin typeface="Arial" panose="020B0604020202020204" pitchFamily="34" charset="0"/>
                        </a:rPr>
                        <a:t>95</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881136"/>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Reception</a:t>
                      </a:r>
                      <a:endParaRPr lang="en-GB" sz="1400" b="0" i="0" u="none" strike="noStrike" dirty="0">
                        <a:solidFill>
                          <a:schemeClr val="tx1"/>
                        </a:solidFill>
                        <a:effectLst/>
                        <a:latin typeface="Aptos" panose="020B0004020202020204" pitchFamily="34" charset="0"/>
                      </a:endParaRP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2.00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6.55</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12814869"/>
                  </a:ext>
                </a:extLst>
              </a:tr>
              <a:tr h="308967">
                <a:tc>
                  <a:txBody>
                    <a:bodyPr/>
                    <a:lstStyle/>
                    <a:p>
                      <a:pPr algn="l" fontAlgn="t">
                        <a:buNone/>
                      </a:pPr>
                      <a:r>
                        <a:rPr lang="en-GB" sz="1400" u="none" strike="noStrike" dirty="0">
                          <a:solidFill>
                            <a:schemeClr val="tx1"/>
                          </a:solidFill>
                          <a:effectLst/>
                          <a:latin typeface="Aptos" panose="020B0004020202020204" pitchFamily="34" charset="0"/>
                        </a:rPr>
                        <a:t>ENG  Year 1</a:t>
                      </a:r>
                      <a:endParaRPr lang="en-GB" sz="1400" b="0" i="0" u="none" strike="noStrike" dirty="0">
                        <a:solidFill>
                          <a:schemeClr val="tx1"/>
                        </a:solidFill>
                        <a:effectLst/>
                        <a:latin typeface="Aptos" panose="020B000402020202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2.00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4.75</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7.00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9.35</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1559490"/>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2.00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6.00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9.00</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4962905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ES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2.00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4.00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7.00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9.00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9737431"/>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Kindergarten</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0.00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1" i="0" u="none" strike="noStrike" dirty="0">
                          <a:solidFill>
                            <a:srgbClr val="FF0000"/>
                          </a:solidFill>
                          <a:effectLst/>
                          <a:latin typeface="Aptos" panose="020B0004020202020204" pitchFamily="34" charset="0"/>
                        </a:rPr>
                        <a:t>2.00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a:solidFill>
                            <a:schemeClr val="tx1"/>
                          </a:solidFill>
                          <a:effectLst/>
                          <a:latin typeface="Aptos" panose="020B0004020202020204" pitchFamily="34" charset="0"/>
                        </a:rPr>
                        <a:t>9.00</a:t>
                      </a:r>
                    </a:p>
                  </a:txBody>
                  <a:tcPr marL="0" marR="0" marT="0" marB="0">
                    <a:lnT w="12700" cap="flat" cmpd="sng" algn="ctr">
                      <a:solidFill>
                        <a:schemeClr val="tx1"/>
                      </a:solidFill>
                      <a:prstDash val="solid"/>
                      <a:round/>
                      <a:headEnd type="none" w="med" len="med"/>
                      <a:tailEnd type="none" w="med" len="med"/>
                    </a:lnT>
                    <a:noFill/>
                  </a:tcPr>
                </a:tc>
                <a:tc>
                  <a:txBody>
                    <a:bodyPr/>
                    <a:lstStyle/>
                    <a:p>
                      <a:pPr algn="r" fontAlgn="t">
                        <a:buNone/>
                      </a:pPr>
                      <a:r>
                        <a:rPr lang="en-GB" sz="1400" b="0" i="0" u="none" strike="noStrike" dirty="0">
                          <a:solidFill>
                            <a:schemeClr val="tx1"/>
                          </a:solidFill>
                          <a:effectLst/>
                          <a:latin typeface="Aptos" panose="020B0004020202020204" pitchFamily="34" charset="0"/>
                        </a:rPr>
                        <a:t>9.05</a:t>
                      </a:r>
                    </a:p>
                  </a:txBody>
                  <a:tcPr marL="0" marR="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4570598"/>
                  </a:ext>
                </a:extLst>
              </a:tr>
              <a:tr h="308967">
                <a:tc>
                  <a:txBody>
                    <a:bodyPr/>
                    <a:lstStyle/>
                    <a:p>
                      <a:pPr algn="l" fontAlgn="t">
                        <a:buNone/>
                      </a:pPr>
                      <a:r>
                        <a:rPr lang="en-GB" sz="1400" b="0" i="0" u="none" strike="noStrike" dirty="0">
                          <a:solidFill>
                            <a:schemeClr val="tx1"/>
                          </a:solidFill>
                          <a:effectLst/>
                          <a:latin typeface="Aptos" panose="020B0004020202020204" pitchFamily="34" charset="0"/>
                        </a:rPr>
                        <a:t>SK Grade 1</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1" i="0" u="none" strike="noStrike" dirty="0">
                          <a:solidFill>
                            <a:srgbClr val="FF0000"/>
                          </a:solidFill>
                          <a:effectLst/>
                          <a:latin typeface="Aptos" panose="020B0004020202020204" pitchFamily="34" charset="0"/>
                        </a:rPr>
                        <a:t>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7.00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noFill/>
                  </a:tcPr>
                </a:tc>
                <a:tc>
                  <a:txBody>
                    <a:bodyPr/>
                    <a:lstStyle/>
                    <a:p>
                      <a:pPr algn="r" fontAlgn="t">
                        <a:buNone/>
                      </a:pPr>
                      <a:r>
                        <a:rPr lang="en-GB" sz="1400" b="0" i="0" u="none" strike="noStrike" dirty="0">
                          <a:solidFill>
                            <a:schemeClr val="tx1"/>
                          </a:solidFill>
                          <a:effectLst/>
                          <a:latin typeface="Aptos" panose="020B0004020202020204" pitchFamily="34" charset="0"/>
                        </a:rPr>
                        <a:t>10.00</a:t>
                      </a:r>
                    </a:p>
                  </a:txBody>
                  <a:tcPr marL="0" marR="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135319"/>
                  </a:ext>
                </a:extLst>
              </a:tr>
            </a:tbl>
          </a:graphicData>
        </a:graphic>
      </p:graphicFrame>
      <p:cxnSp>
        <p:nvCxnSpPr>
          <p:cNvPr id="4" name="Straight Arrow Connector 3">
            <a:extLst>
              <a:ext uri="{FF2B5EF4-FFF2-40B4-BE49-F238E27FC236}">
                <a16:creationId xmlns:a16="http://schemas.microsoft.com/office/drawing/2014/main" id="{478793E9-9D56-F313-F5FB-5670650A64B0}"/>
              </a:ext>
            </a:extLst>
          </p:cNvPr>
          <p:cNvCxnSpPr>
            <a:cxnSpLocks/>
          </p:cNvCxnSpPr>
          <p:nvPr/>
        </p:nvCxnSpPr>
        <p:spPr>
          <a:xfrm>
            <a:off x="4993482" y="1741948"/>
            <a:ext cx="554750" cy="28686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51321607-71E1-C2F0-0744-49FFBFE5CFD9}"/>
              </a:ext>
            </a:extLst>
          </p:cNvPr>
          <p:cNvCxnSpPr>
            <a:cxnSpLocks/>
          </p:cNvCxnSpPr>
          <p:nvPr/>
        </p:nvCxnSpPr>
        <p:spPr>
          <a:xfrm>
            <a:off x="4993482" y="2346813"/>
            <a:ext cx="554750" cy="273308"/>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8D54E742-AF71-097A-6FF3-95D8617277B6}"/>
              </a:ext>
            </a:extLst>
          </p:cNvPr>
          <p:cNvCxnSpPr>
            <a:cxnSpLocks/>
            <a:endCxn id="9" idx="2"/>
          </p:cNvCxnSpPr>
          <p:nvPr/>
        </p:nvCxnSpPr>
        <p:spPr>
          <a:xfrm>
            <a:off x="4993482" y="2954059"/>
            <a:ext cx="554750" cy="30688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33F1E340-05D6-3724-8686-729D651F7391}"/>
              </a:ext>
            </a:extLst>
          </p:cNvPr>
          <p:cNvSpPr/>
          <p:nvPr/>
        </p:nvSpPr>
        <p:spPr>
          <a:xfrm>
            <a:off x="5548233" y="1878868"/>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8" name="Oval 7">
            <a:extLst>
              <a:ext uri="{FF2B5EF4-FFF2-40B4-BE49-F238E27FC236}">
                <a16:creationId xmlns:a16="http://schemas.microsoft.com/office/drawing/2014/main" id="{B6C8BDB4-BC01-9586-5425-DFE3DB06E447}"/>
              </a:ext>
            </a:extLst>
          </p:cNvPr>
          <p:cNvSpPr/>
          <p:nvPr/>
        </p:nvSpPr>
        <p:spPr>
          <a:xfrm>
            <a:off x="5548233" y="2480819"/>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9" name="Oval 8">
            <a:extLst>
              <a:ext uri="{FF2B5EF4-FFF2-40B4-BE49-F238E27FC236}">
                <a16:creationId xmlns:a16="http://schemas.microsoft.com/office/drawing/2014/main" id="{BE5978CC-1419-4001-39F2-11F5F6553A0D}"/>
              </a:ext>
            </a:extLst>
          </p:cNvPr>
          <p:cNvSpPr/>
          <p:nvPr/>
        </p:nvSpPr>
        <p:spPr>
          <a:xfrm>
            <a:off x="5548232" y="3126934"/>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cxnSp>
        <p:nvCxnSpPr>
          <p:cNvPr id="18" name="Straight Arrow Connector 17">
            <a:extLst>
              <a:ext uri="{FF2B5EF4-FFF2-40B4-BE49-F238E27FC236}">
                <a16:creationId xmlns:a16="http://schemas.microsoft.com/office/drawing/2014/main" id="{A106FB4D-7AA1-84AC-1938-DFAE84DAFA2D}"/>
              </a:ext>
            </a:extLst>
          </p:cNvPr>
          <p:cNvCxnSpPr>
            <a:cxnSpLocks/>
          </p:cNvCxnSpPr>
          <p:nvPr/>
        </p:nvCxnSpPr>
        <p:spPr>
          <a:xfrm flipH="1">
            <a:off x="6217280" y="4179147"/>
            <a:ext cx="426654" cy="229907"/>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C51BA5D-85DF-2949-9B7B-6D58B714E13E}"/>
              </a:ext>
            </a:extLst>
          </p:cNvPr>
          <p:cNvCxnSpPr>
            <a:cxnSpLocks/>
          </p:cNvCxnSpPr>
          <p:nvPr/>
        </p:nvCxnSpPr>
        <p:spPr>
          <a:xfrm flipH="1">
            <a:off x="6217280" y="4715654"/>
            <a:ext cx="426655" cy="251189"/>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18C019A-9B33-3BAE-4C28-2BF5AEF84719}"/>
              </a:ext>
            </a:extLst>
          </p:cNvPr>
          <p:cNvCxnSpPr>
            <a:cxnSpLocks/>
          </p:cNvCxnSpPr>
          <p:nvPr/>
        </p:nvCxnSpPr>
        <p:spPr>
          <a:xfrm flipH="1">
            <a:off x="6131555" y="5360172"/>
            <a:ext cx="512380" cy="21873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F2995C5B-30EC-6197-80E9-472F40112DB6}"/>
              </a:ext>
            </a:extLst>
          </p:cNvPr>
          <p:cNvSpPr/>
          <p:nvPr/>
        </p:nvSpPr>
        <p:spPr>
          <a:xfrm>
            <a:off x="5548232" y="4306581"/>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22" name="Oval 21">
            <a:extLst>
              <a:ext uri="{FF2B5EF4-FFF2-40B4-BE49-F238E27FC236}">
                <a16:creationId xmlns:a16="http://schemas.microsoft.com/office/drawing/2014/main" id="{7DF0D2CB-96DF-001C-6045-849021F16A56}"/>
              </a:ext>
            </a:extLst>
          </p:cNvPr>
          <p:cNvSpPr/>
          <p:nvPr/>
        </p:nvSpPr>
        <p:spPr>
          <a:xfrm>
            <a:off x="5548231" y="4872352"/>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
        <p:nvSpPr>
          <p:cNvPr id="23" name="Oval 22">
            <a:extLst>
              <a:ext uri="{FF2B5EF4-FFF2-40B4-BE49-F238E27FC236}">
                <a16:creationId xmlns:a16="http://schemas.microsoft.com/office/drawing/2014/main" id="{F22D374B-195D-F6D7-25BD-A7C1D9F357F1}"/>
              </a:ext>
            </a:extLst>
          </p:cNvPr>
          <p:cNvSpPr/>
          <p:nvPr/>
        </p:nvSpPr>
        <p:spPr>
          <a:xfrm>
            <a:off x="5548232" y="5478952"/>
            <a:ext cx="583324"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n>
                <a:solidFill>
                  <a:srgbClr val="FF0000"/>
                </a:solidFill>
              </a:ln>
              <a:noFill/>
            </a:endParaRPr>
          </a:p>
        </p:txBody>
      </p:sp>
    </p:spTree>
    <p:extLst>
      <p:ext uri="{BB962C8B-B14F-4D97-AF65-F5344CB8AC3E}">
        <p14:creationId xmlns:p14="http://schemas.microsoft.com/office/powerpoint/2010/main" val="162532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1" grpId="0" animBg="1"/>
      <p:bldP spid="22" grpId="0" animBg="1"/>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4880936-EDC7-999B-5EA3-144C463B6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C6319-5FF6-5F0E-F171-A1F542AA6893}"/>
              </a:ext>
            </a:extLst>
          </p:cNvPr>
          <p:cNvSpPr>
            <a:spLocks noGrp="1"/>
          </p:cNvSpPr>
          <p:nvPr>
            <p:ph type="title"/>
          </p:nvPr>
        </p:nvSpPr>
        <p:spPr/>
        <p:txBody>
          <a:bodyPr/>
          <a:lstStyle/>
          <a:p>
            <a:r>
              <a:rPr lang="en-GB" sz="2800" dirty="0"/>
              <a:t>MABEL measures are proving effective in research in numerous languages.</a:t>
            </a:r>
          </a:p>
        </p:txBody>
      </p:sp>
      <p:sp>
        <p:nvSpPr>
          <p:cNvPr id="3" name="TextBox 2">
            <a:extLst>
              <a:ext uri="{FF2B5EF4-FFF2-40B4-BE49-F238E27FC236}">
                <a16:creationId xmlns:a16="http://schemas.microsoft.com/office/drawing/2014/main" id="{3FD0340D-834B-AE55-953A-6624C1B6AC88}"/>
              </a:ext>
            </a:extLst>
          </p:cNvPr>
          <p:cNvSpPr txBox="1"/>
          <p:nvPr/>
        </p:nvSpPr>
        <p:spPr>
          <a:xfrm>
            <a:off x="215514" y="1760256"/>
            <a:ext cx="8712968" cy="646331"/>
          </a:xfrm>
          <a:prstGeom prst="rect">
            <a:avLst/>
          </a:prstGeom>
          <a:noFill/>
        </p:spPr>
        <p:txBody>
          <a:bodyPr wrap="square" rtlCol="0">
            <a:spAutoFit/>
          </a:bodyPr>
          <a:lstStyle/>
          <a:p>
            <a:r>
              <a:rPr lang="en-GB" dirty="0"/>
              <a:t>PA, LK, RAN markers – show comparisons</a:t>
            </a:r>
          </a:p>
          <a:p>
            <a:r>
              <a:rPr lang="en-GB" dirty="0"/>
              <a:t>-correlations, regressions of longitudinal predictors of reading, spelling.</a:t>
            </a:r>
          </a:p>
        </p:txBody>
      </p:sp>
      <p:pic>
        <p:nvPicPr>
          <p:cNvPr id="6" name="Picture 5">
            <a:extLst>
              <a:ext uri="{FF2B5EF4-FFF2-40B4-BE49-F238E27FC236}">
                <a16:creationId xmlns:a16="http://schemas.microsoft.com/office/drawing/2014/main" id="{510E69C5-12F1-9685-58B5-1EE2F29CD6EE}"/>
              </a:ext>
            </a:extLst>
          </p:cNvPr>
          <p:cNvPicPr>
            <a:picLocks noChangeAspect="1"/>
          </p:cNvPicPr>
          <p:nvPr/>
        </p:nvPicPr>
        <p:blipFill>
          <a:blip r:embed="rId3"/>
          <a:stretch>
            <a:fillRect/>
          </a:stretch>
        </p:blipFill>
        <p:spPr>
          <a:xfrm>
            <a:off x="395536" y="3212976"/>
            <a:ext cx="4000219" cy="2517849"/>
          </a:xfrm>
          <a:prstGeom prst="rect">
            <a:avLst/>
          </a:prstGeom>
        </p:spPr>
      </p:pic>
    </p:spTree>
    <p:extLst>
      <p:ext uri="{BB962C8B-B14F-4D97-AF65-F5344CB8AC3E}">
        <p14:creationId xmlns:p14="http://schemas.microsoft.com/office/powerpoint/2010/main" val="233739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6" name="Straight Arrow Connector 35"/>
          <p:cNvCxnSpPr/>
          <p:nvPr/>
        </p:nvCxnSpPr>
        <p:spPr>
          <a:xfrm flipV="1">
            <a:off x="395288" y="4533105"/>
            <a:ext cx="8710967" cy="1"/>
          </a:xfrm>
          <a:prstGeom prst="straightConnector1">
            <a:avLst/>
          </a:prstGeom>
          <a:ln w="381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959706" y="260648"/>
            <a:ext cx="7056437" cy="1143000"/>
          </a:xfrm>
          <a:prstGeom prst="rect">
            <a:avLst/>
          </a:prstGeom>
          <a:scene3d>
            <a:camera prst="orthographicFront"/>
            <a:lightRig rig="threePt" dir="t"/>
          </a:scene3d>
          <a:sp3d contourW="12700">
            <a:bevelT w="165100" prst="coolSlant"/>
            <a:bevelB w="165100" prst="coolSlant"/>
            <a:contourClr>
              <a:schemeClr val="bg2">
                <a:lumMod val="90000"/>
              </a:schemeClr>
            </a:contourClr>
          </a:sp3d>
        </p:spPr>
        <p:txBody>
          <a:bodyPr>
            <a:sp3d extrusionH="57150" contourW="12700">
              <a:bevelT w="82550" h="38100" prst="coolSlant"/>
              <a:bevelB w="82550" h="38100" prst="coolSlant"/>
              <a:contourClr>
                <a:schemeClr val="bg2"/>
              </a:contourClr>
            </a:sp3d>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alt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Early Literacy Development </a:t>
            </a:r>
            <a:br>
              <a:rPr lang="en-GB" alt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GB" alt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 European Languages</a:t>
            </a:r>
          </a:p>
        </p:txBody>
      </p:sp>
      <p:sp>
        <p:nvSpPr>
          <p:cNvPr id="13" name="Text Box 15"/>
          <p:cNvSpPr txBox="1">
            <a:spLocks noChangeArrowheads="1"/>
          </p:cNvSpPr>
          <p:nvPr/>
        </p:nvSpPr>
        <p:spPr bwMode="auto">
          <a:xfrm>
            <a:off x="891888" y="5213009"/>
            <a:ext cx="859518" cy="584200"/>
          </a:xfrm>
          <a:prstGeom prst="rect">
            <a:avLst/>
          </a:prstGeom>
          <a:noFill/>
          <a:ln>
            <a:solidFill>
              <a:schemeClr val="bg2">
                <a:lumMod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5 yrs-</a:t>
            </a:r>
          </a:p>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6 yrs</a:t>
            </a:r>
          </a:p>
        </p:txBody>
      </p:sp>
      <p:sp>
        <p:nvSpPr>
          <p:cNvPr id="8" name="Rectangle 6"/>
          <p:cNvSpPr>
            <a:spLocks noChangeArrowheads="1"/>
          </p:cNvSpPr>
          <p:nvPr/>
        </p:nvSpPr>
        <p:spPr bwMode="auto">
          <a:xfrm>
            <a:off x="2112963" y="4094163"/>
            <a:ext cx="1152525" cy="877887"/>
          </a:xfrm>
          <a:prstGeom prst="rect">
            <a:avLst/>
          </a:prstGeom>
          <a:noFill/>
          <a:ln w="38100">
            <a:solidFill>
              <a:schemeClr val="bg2">
                <a:lumMod val="9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June 2009</a:t>
            </a:r>
          </a:p>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T2</a:t>
            </a:r>
          </a:p>
        </p:txBody>
      </p:sp>
      <p:sp>
        <p:nvSpPr>
          <p:cNvPr id="9" name="Rectangle 7"/>
          <p:cNvSpPr>
            <a:spLocks noChangeArrowheads="1"/>
          </p:cNvSpPr>
          <p:nvPr/>
        </p:nvSpPr>
        <p:spPr bwMode="auto">
          <a:xfrm>
            <a:off x="3481388" y="4094163"/>
            <a:ext cx="1152525" cy="877887"/>
          </a:xfrm>
          <a:prstGeom prst="rect">
            <a:avLst/>
          </a:prstGeom>
          <a:noFill/>
          <a:ln w="38100">
            <a:solidFill>
              <a:schemeClr val="bg2">
                <a:lumMod val="9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Nov 2009</a:t>
            </a:r>
          </a:p>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T3</a:t>
            </a:r>
          </a:p>
        </p:txBody>
      </p:sp>
      <p:sp>
        <p:nvSpPr>
          <p:cNvPr id="10" name="Rectangle 8"/>
          <p:cNvSpPr>
            <a:spLocks noChangeArrowheads="1"/>
          </p:cNvSpPr>
          <p:nvPr/>
        </p:nvSpPr>
        <p:spPr bwMode="auto">
          <a:xfrm>
            <a:off x="4849813" y="4094162"/>
            <a:ext cx="1154112" cy="877887"/>
          </a:xfrm>
          <a:prstGeom prst="rect">
            <a:avLst/>
          </a:prstGeom>
          <a:noFill/>
          <a:ln w="38100">
            <a:solidFill>
              <a:schemeClr val="bg2">
                <a:lumMod val="9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June 2010</a:t>
            </a:r>
          </a:p>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T4</a:t>
            </a:r>
          </a:p>
        </p:txBody>
      </p:sp>
      <p:sp>
        <p:nvSpPr>
          <p:cNvPr id="7" name="Rectangle 5"/>
          <p:cNvSpPr>
            <a:spLocks noChangeArrowheads="1"/>
          </p:cNvSpPr>
          <p:nvPr/>
        </p:nvSpPr>
        <p:spPr bwMode="auto">
          <a:xfrm>
            <a:off x="746125" y="4094162"/>
            <a:ext cx="1152525" cy="877887"/>
          </a:xfrm>
          <a:prstGeom prst="rect">
            <a:avLst/>
          </a:prstGeom>
          <a:noFill/>
          <a:ln w="38100">
            <a:solidFill>
              <a:schemeClr val="bg2">
                <a:lumMod val="9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Feb 2009</a:t>
            </a:r>
          </a:p>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T1</a:t>
            </a:r>
          </a:p>
        </p:txBody>
      </p:sp>
      <p:sp>
        <p:nvSpPr>
          <p:cNvPr id="11" name="Rectangle 9"/>
          <p:cNvSpPr>
            <a:spLocks noChangeArrowheads="1"/>
          </p:cNvSpPr>
          <p:nvPr/>
        </p:nvSpPr>
        <p:spPr bwMode="auto">
          <a:xfrm>
            <a:off x="6219825" y="4094162"/>
            <a:ext cx="1152525" cy="877887"/>
          </a:xfrm>
          <a:prstGeom prst="rect">
            <a:avLst/>
          </a:prstGeom>
          <a:noFill/>
          <a:ln w="38100">
            <a:solidFill>
              <a:schemeClr val="bg2">
                <a:lumMod val="9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Nov 2010</a:t>
            </a:r>
          </a:p>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T5</a:t>
            </a:r>
          </a:p>
        </p:txBody>
      </p:sp>
      <p:sp>
        <p:nvSpPr>
          <p:cNvPr id="12" name="Rectangle 10"/>
          <p:cNvSpPr>
            <a:spLocks noChangeArrowheads="1"/>
          </p:cNvSpPr>
          <p:nvPr/>
        </p:nvSpPr>
        <p:spPr bwMode="auto">
          <a:xfrm>
            <a:off x="7802563" y="4094162"/>
            <a:ext cx="1152525" cy="877887"/>
          </a:xfrm>
          <a:prstGeom prst="rect">
            <a:avLst/>
          </a:prstGeom>
          <a:noFill/>
          <a:ln w="38100">
            <a:solidFill>
              <a:schemeClr val="bg2">
                <a:lumMod val="9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June 2011</a:t>
            </a:r>
          </a:p>
          <a:p>
            <a:pPr algn="ct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T6</a:t>
            </a:r>
          </a:p>
        </p:txBody>
      </p:sp>
      <p:sp>
        <p:nvSpPr>
          <p:cNvPr id="14" name="Text Box 16"/>
          <p:cNvSpPr txBox="1">
            <a:spLocks noChangeArrowheads="1"/>
          </p:cNvSpPr>
          <p:nvPr/>
        </p:nvSpPr>
        <p:spPr bwMode="auto">
          <a:xfrm>
            <a:off x="7891133" y="5229200"/>
            <a:ext cx="929340" cy="584200"/>
          </a:xfrm>
          <a:prstGeom prst="rect">
            <a:avLst/>
          </a:prstGeom>
          <a:noFill/>
          <a:ln>
            <a:solidFill>
              <a:schemeClr val="bg2">
                <a:lumMod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7;6-</a:t>
            </a:r>
          </a:p>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8;6</a:t>
            </a:r>
          </a:p>
        </p:txBody>
      </p:sp>
      <p:sp>
        <p:nvSpPr>
          <p:cNvPr id="15" name="Text Box 17"/>
          <p:cNvSpPr txBox="1">
            <a:spLocks noChangeArrowheads="1"/>
          </p:cNvSpPr>
          <p:nvPr/>
        </p:nvSpPr>
        <p:spPr bwMode="auto">
          <a:xfrm>
            <a:off x="6543676" y="5232693"/>
            <a:ext cx="859518" cy="584200"/>
          </a:xfrm>
          <a:prstGeom prst="rect">
            <a:avLst/>
          </a:prstGeom>
          <a:noFill/>
          <a:ln>
            <a:solidFill>
              <a:schemeClr val="bg2">
                <a:lumMod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7;0-</a:t>
            </a:r>
          </a:p>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8;0</a:t>
            </a:r>
          </a:p>
        </p:txBody>
      </p:sp>
      <p:sp>
        <p:nvSpPr>
          <p:cNvPr id="16" name="Text Box 18"/>
          <p:cNvSpPr txBox="1">
            <a:spLocks noChangeArrowheads="1"/>
          </p:cNvSpPr>
          <p:nvPr/>
        </p:nvSpPr>
        <p:spPr bwMode="auto">
          <a:xfrm>
            <a:off x="3742531" y="5223803"/>
            <a:ext cx="891381" cy="584200"/>
          </a:xfrm>
          <a:prstGeom prst="rect">
            <a:avLst/>
          </a:prstGeom>
          <a:noFill/>
          <a:ln>
            <a:solidFill>
              <a:schemeClr val="bg2">
                <a:lumMod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6 yrs-</a:t>
            </a:r>
          </a:p>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7 yrs</a:t>
            </a:r>
          </a:p>
        </p:txBody>
      </p:sp>
      <p:sp>
        <p:nvSpPr>
          <p:cNvPr id="17" name="Text Box 19"/>
          <p:cNvSpPr txBox="1">
            <a:spLocks noChangeArrowheads="1"/>
          </p:cNvSpPr>
          <p:nvPr/>
        </p:nvSpPr>
        <p:spPr bwMode="auto">
          <a:xfrm>
            <a:off x="4930237" y="5229200"/>
            <a:ext cx="1090720" cy="584200"/>
          </a:xfrm>
          <a:prstGeom prst="rect">
            <a:avLst/>
          </a:prstGeom>
          <a:noFill/>
          <a:ln>
            <a:solidFill>
              <a:schemeClr val="bg2">
                <a:lumMod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6;6-</a:t>
            </a:r>
          </a:p>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7;6</a:t>
            </a:r>
          </a:p>
        </p:txBody>
      </p:sp>
      <p:sp>
        <p:nvSpPr>
          <p:cNvPr id="18" name="Text Box 18"/>
          <p:cNvSpPr txBox="1">
            <a:spLocks noChangeArrowheads="1"/>
          </p:cNvSpPr>
          <p:nvPr/>
        </p:nvSpPr>
        <p:spPr bwMode="auto">
          <a:xfrm>
            <a:off x="2195736" y="5218406"/>
            <a:ext cx="1090720" cy="584200"/>
          </a:xfrm>
          <a:prstGeom prst="rect">
            <a:avLst/>
          </a:prstGeom>
          <a:noFill/>
          <a:ln>
            <a:solidFill>
              <a:schemeClr val="bg2">
                <a:lumMod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5;6-</a:t>
            </a:r>
          </a:p>
          <a:p>
            <a:pPr fontAlgn="auto">
              <a:spcBef>
                <a:spcPts val="0"/>
              </a:spcBef>
              <a:spcAft>
                <a:spcPts val="0"/>
              </a:spcAft>
              <a:defRPr/>
            </a:pPr>
            <a:r>
              <a:rPr lang="en-GB" sz="1600" b="1" dirty="0">
                <a:latin typeface="Arial Unicode MS" pitchFamily="34" charset="-128"/>
                <a:ea typeface="Arial Unicode MS" pitchFamily="34" charset="-128"/>
                <a:cs typeface="Arial Unicode MS" pitchFamily="34" charset="-128"/>
              </a:rPr>
              <a:t>6;6</a:t>
            </a:r>
          </a:p>
        </p:txBody>
      </p:sp>
      <p:sp>
        <p:nvSpPr>
          <p:cNvPr id="23" name="TextBox 52"/>
          <p:cNvSpPr txBox="1">
            <a:spLocks noChangeArrowheads="1"/>
          </p:cNvSpPr>
          <p:nvPr/>
        </p:nvSpPr>
        <p:spPr bwMode="auto">
          <a:xfrm>
            <a:off x="637219" y="1403648"/>
            <a:ext cx="7701412" cy="1477328"/>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GB" altLang="en-US" sz="1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INVESTIGATED DEVELOPMENT OF READING AND SPELLING SKILS</a:t>
            </a:r>
          </a:p>
          <a:p>
            <a:pPr algn="ctr">
              <a:spcBef>
                <a:spcPct val="0"/>
              </a:spcBef>
              <a:buFontTx/>
              <a:buNone/>
            </a:pPr>
            <a:endParaRPr lang="en-GB" altLang="en-US" sz="1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a:spcBef>
                <a:spcPct val="0"/>
              </a:spcBef>
              <a:buFontTx/>
              <a:buNone/>
            </a:pPr>
            <a:r>
              <a:rPr lang="en-GB" alt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Tracked  &gt; 970 children (</a:t>
            </a:r>
            <a:r>
              <a:rPr lang="en-GB" altLang="en-US" sz="1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n</a:t>
            </a:r>
            <a:r>
              <a:rPr lang="en-GB" alt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 150-200) in five countries in transition from </a:t>
            </a:r>
            <a:r>
              <a:rPr lang="en-GB" altLang="en-US" sz="1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kindergarten to second grade</a:t>
            </a:r>
            <a:r>
              <a:rPr lang="en-GB" alt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a:p>
            <a:pPr algn="ctr">
              <a:spcBef>
                <a:spcPct val="0"/>
              </a:spcBef>
              <a:buFontTx/>
              <a:buNone/>
            </a:pPr>
            <a:endParaRPr lang="en-US" altLang="en-US" sz="1800" dirty="0">
              <a:latin typeface="Arial Unicode MS" pitchFamily="34" charset="-128"/>
              <a:ea typeface="Arial Unicode MS" pitchFamily="34" charset="-128"/>
              <a:cs typeface="Arial Unicode MS" pitchFamily="34" charset="-128"/>
            </a:endParaRPr>
          </a:p>
        </p:txBody>
      </p:sp>
      <p:sp>
        <p:nvSpPr>
          <p:cNvPr id="2" name="TextBox 1"/>
          <p:cNvSpPr txBox="1"/>
          <p:nvPr/>
        </p:nvSpPr>
        <p:spPr>
          <a:xfrm>
            <a:off x="376415" y="6107940"/>
            <a:ext cx="8748711" cy="338554"/>
          </a:xfrm>
          <a:prstGeom prst="rect">
            <a:avLst/>
          </a:prstGeom>
          <a:noFill/>
          <a:ln w="38100">
            <a:noFill/>
          </a:ln>
        </p:spPr>
        <p:txBody>
          <a:bodyPr wrap="square" rtlCol="0">
            <a:spAutoFit/>
          </a:bodyPr>
          <a:lstStyle/>
          <a:p>
            <a:r>
              <a:rPr lang="en-GB" sz="1600" dirty="0">
                <a:effectLst>
                  <a:outerShdw blurRad="38100" dist="38100" dir="2700000" algn="tl">
                    <a:srgbClr val="000000">
                      <a:alpha val="43137"/>
                    </a:srgbClr>
                  </a:outerShdw>
                </a:effectLst>
              </a:rPr>
              <a:t>     Mid-R/K          End-R/K        Mid-Gr.1       End-Gr.1        Mid-Gr.2        End-Gr.2</a:t>
            </a:r>
          </a:p>
        </p:txBody>
      </p:sp>
      <p:sp>
        <p:nvSpPr>
          <p:cNvPr id="3" name="Rectangle 2"/>
          <p:cNvSpPr/>
          <p:nvPr/>
        </p:nvSpPr>
        <p:spPr>
          <a:xfrm>
            <a:off x="179512" y="2880976"/>
            <a:ext cx="8775576" cy="1213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8660" indent="-571500">
              <a:buFont typeface="+mj-lt"/>
              <a:buAutoNum type="romanUcPeriod"/>
            </a:pPr>
            <a:r>
              <a:rPr lang="en-GB" sz="1600" dirty="0">
                <a:solidFill>
                  <a:schemeClr val="tx1"/>
                </a:solidFill>
                <a:latin typeface="Arial" panose="020B0604020202020204" pitchFamily="34" charset="0"/>
                <a:cs typeface="Arial" panose="020B0604020202020204" pitchFamily="34" charset="0"/>
              </a:rPr>
              <a:t>Compared </a:t>
            </a:r>
            <a:r>
              <a:rPr lang="en-GB" sz="1600" b="1" i="1" dirty="0">
                <a:solidFill>
                  <a:srgbClr val="FF0000"/>
                </a:solidFill>
                <a:latin typeface="Arial" panose="020B0604020202020204" pitchFamily="34" charset="0"/>
                <a:cs typeface="Arial" panose="020B0604020202020204" pitchFamily="34" charset="0"/>
              </a:rPr>
              <a:t>foundational underpinnings </a:t>
            </a:r>
            <a:r>
              <a:rPr lang="en-GB" sz="1600" dirty="0">
                <a:solidFill>
                  <a:srgbClr val="FF0000"/>
                </a:solidFill>
                <a:latin typeface="Arial" panose="020B0604020202020204" pitchFamily="34" charset="0"/>
                <a:cs typeface="Arial" panose="020B0604020202020204" pitchFamily="34" charset="0"/>
              </a:rPr>
              <a:t>of </a:t>
            </a:r>
            <a:r>
              <a:rPr lang="en-GB" sz="1600" b="1" dirty="0">
                <a:solidFill>
                  <a:srgbClr val="FF0000"/>
                </a:solidFill>
                <a:latin typeface="Arial" panose="020B0604020202020204" pitchFamily="34" charset="0"/>
                <a:cs typeface="Arial" panose="020B0604020202020204" pitchFamily="34" charset="0"/>
              </a:rPr>
              <a:t>emergent</a:t>
            </a:r>
            <a:r>
              <a:rPr lang="en-GB" sz="1600" dirty="0">
                <a:solidFill>
                  <a:srgbClr val="FF0000"/>
                </a:solidFill>
                <a:latin typeface="Arial" panose="020B0604020202020204" pitchFamily="34" charset="0"/>
                <a:cs typeface="Arial" panose="020B0604020202020204" pitchFamily="34" charset="0"/>
              </a:rPr>
              <a:t> </a:t>
            </a:r>
            <a:r>
              <a:rPr lang="en-GB" sz="1600" b="1" dirty="0">
                <a:solidFill>
                  <a:srgbClr val="FF0000"/>
                </a:solidFill>
                <a:latin typeface="Arial" panose="020B0604020202020204" pitchFamily="34" charset="0"/>
                <a:cs typeface="Arial" panose="020B0604020202020204" pitchFamily="34" charset="0"/>
              </a:rPr>
              <a:t>reading</a:t>
            </a:r>
            <a:r>
              <a:rPr lang="en-GB" sz="1600" dirty="0">
                <a:solidFill>
                  <a:srgbClr val="FF0000"/>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abilities</a:t>
            </a:r>
          </a:p>
          <a:p>
            <a:pPr marL="708660" indent="-571500">
              <a:buFont typeface="+mj-lt"/>
              <a:buAutoNum type="romanUcPeriod"/>
            </a:pPr>
            <a:r>
              <a:rPr lang="en-GB" sz="1600" dirty="0">
                <a:solidFill>
                  <a:schemeClr val="tx1"/>
                </a:solidFill>
                <a:latin typeface="Arial" panose="020B0604020202020204" pitchFamily="34" charset="0"/>
                <a:cs typeface="Arial" panose="020B0604020202020204" pitchFamily="34" charset="0"/>
              </a:rPr>
              <a:t>Compared children’s </a:t>
            </a:r>
            <a:r>
              <a:rPr lang="en-GB" sz="1600" b="1" i="1" dirty="0">
                <a:solidFill>
                  <a:srgbClr val="FF0000"/>
                </a:solidFill>
                <a:latin typeface="Arial" panose="020B0604020202020204" pitchFamily="34" charset="0"/>
                <a:cs typeface="Arial" panose="020B0604020202020204" pitchFamily="34" charset="0"/>
              </a:rPr>
              <a:t>rate</a:t>
            </a:r>
            <a:r>
              <a:rPr lang="en-GB" sz="1600" dirty="0">
                <a:solidFill>
                  <a:srgbClr val="FF0000"/>
                </a:solidFill>
                <a:latin typeface="Arial" panose="020B0604020202020204" pitchFamily="34" charset="0"/>
                <a:cs typeface="Arial" panose="020B0604020202020204" pitchFamily="34" charset="0"/>
              </a:rPr>
              <a:t> and </a:t>
            </a:r>
            <a:r>
              <a:rPr lang="en-GB" sz="1600" b="1" i="1" dirty="0">
                <a:solidFill>
                  <a:srgbClr val="FF0000"/>
                </a:solidFill>
                <a:latin typeface="Arial" panose="020B0604020202020204" pitchFamily="34" charset="0"/>
                <a:cs typeface="Arial" panose="020B0604020202020204" pitchFamily="34" charset="0"/>
              </a:rPr>
              <a:t>pattern</a:t>
            </a:r>
            <a:r>
              <a:rPr lang="en-GB" sz="1600" dirty="0">
                <a:solidFill>
                  <a:srgbClr val="FF0000"/>
                </a:solidFill>
                <a:latin typeface="Arial" panose="020B0604020202020204" pitchFamily="34" charset="0"/>
                <a:cs typeface="Arial" panose="020B0604020202020204" pitchFamily="34" charset="0"/>
              </a:rPr>
              <a:t> of </a:t>
            </a:r>
            <a:r>
              <a:rPr lang="en-GB" sz="1600" b="1" dirty="0">
                <a:solidFill>
                  <a:srgbClr val="FF0000"/>
                </a:solidFill>
                <a:latin typeface="Arial" panose="020B0604020202020204" pitchFamily="34" charset="0"/>
                <a:cs typeface="Arial" panose="020B0604020202020204" pitchFamily="34" charset="0"/>
              </a:rPr>
              <a:t>growth</a:t>
            </a:r>
            <a:r>
              <a:rPr lang="en-GB" sz="1600" dirty="0">
                <a:solidFill>
                  <a:srgbClr val="FF0000"/>
                </a:solidFill>
                <a:latin typeface="Arial" panose="020B0604020202020204" pitchFamily="34" charset="0"/>
                <a:cs typeface="Arial" panose="020B0604020202020204" pitchFamily="34" charset="0"/>
              </a:rPr>
              <a:t> of </a:t>
            </a:r>
            <a:r>
              <a:rPr lang="en-GB" sz="1600" b="1" dirty="0">
                <a:solidFill>
                  <a:srgbClr val="FF0000"/>
                </a:solidFill>
                <a:latin typeface="Arial" panose="020B0604020202020204" pitchFamily="34" charset="0"/>
                <a:cs typeface="Arial" panose="020B0604020202020204" pitchFamily="34" charset="0"/>
              </a:rPr>
              <a:t>silent</a:t>
            </a:r>
            <a:r>
              <a:rPr lang="en-GB" sz="1600" dirty="0">
                <a:solidFill>
                  <a:srgbClr val="FF0000"/>
                </a:solidFill>
                <a:latin typeface="Arial" panose="020B0604020202020204" pitchFamily="34" charset="0"/>
                <a:cs typeface="Arial" panose="020B0604020202020204" pitchFamily="34" charset="0"/>
              </a:rPr>
              <a:t> and </a:t>
            </a:r>
            <a:r>
              <a:rPr lang="en-GB" sz="1600" b="1" dirty="0">
                <a:solidFill>
                  <a:srgbClr val="FF0000"/>
                </a:solidFill>
                <a:latin typeface="Arial" panose="020B0604020202020204" pitchFamily="34" charset="0"/>
                <a:cs typeface="Arial" panose="020B0604020202020204" pitchFamily="34" charset="0"/>
              </a:rPr>
              <a:t>aloud</a:t>
            </a:r>
            <a:r>
              <a:rPr lang="en-GB" sz="1600" dirty="0">
                <a:solidFill>
                  <a:srgbClr val="FF0000"/>
                </a:solidFill>
                <a:latin typeface="Arial" panose="020B0604020202020204" pitchFamily="34" charset="0"/>
                <a:cs typeface="Arial" panose="020B0604020202020204" pitchFamily="34" charset="0"/>
              </a:rPr>
              <a:t> </a:t>
            </a:r>
            <a:r>
              <a:rPr lang="en-GB" sz="1600" b="1" dirty="0">
                <a:solidFill>
                  <a:srgbClr val="FF0000"/>
                </a:solidFill>
                <a:latin typeface="Arial" panose="020B0604020202020204" pitchFamily="34" charset="0"/>
                <a:cs typeface="Arial" panose="020B0604020202020204" pitchFamily="34" charset="0"/>
              </a:rPr>
              <a:t>word reading</a:t>
            </a:r>
          </a:p>
        </p:txBody>
      </p:sp>
      <p:pic>
        <p:nvPicPr>
          <p:cNvPr id="6" name="Picture 5">
            <a:extLst>
              <a:ext uri="{FF2B5EF4-FFF2-40B4-BE49-F238E27FC236}">
                <a16:creationId xmlns:a16="http://schemas.microsoft.com/office/drawing/2014/main" id="{E5D8E024-9E11-30D0-ECD5-C7F448B70797}"/>
              </a:ext>
            </a:extLst>
          </p:cNvPr>
          <p:cNvPicPr>
            <a:picLocks noChangeAspect="1"/>
          </p:cNvPicPr>
          <p:nvPr/>
        </p:nvPicPr>
        <p:blipFill>
          <a:blip r:embed="rId3"/>
          <a:stretch>
            <a:fillRect/>
          </a:stretch>
        </p:blipFill>
        <p:spPr>
          <a:xfrm>
            <a:off x="7740352" y="1"/>
            <a:ext cx="1403648" cy="1403648"/>
          </a:xfrm>
          <a:prstGeom prst="rect">
            <a:avLst/>
          </a:prstGeom>
        </p:spPr>
      </p:pic>
    </p:spTree>
    <p:extLst>
      <p:ext uri="{BB962C8B-B14F-4D97-AF65-F5344CB8AC3E}">
        <p14:creationId xmlns:p14="http://schemas.microsoft.com/office/powerpoint/2010/main" val="589105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08CA0-6B87-FF6A-842A-FF3A7E88CBCE}"/>
              </a:ext>
            </a:extLst>
          </p:cNvPr>
          <p:cNvPicPr>
            <a:picLocks noChangeAspect="1"/>
          </p:cNvPicPr>
          <p:nvPr/>
        </p:nvPicPr>
        <p:blipFill>
          <a:blip r:embed="rId3"/>
          <a:stretch>
            <a:fillRect/>
          </a:stretch>
        </p:blipFill>
        <p:spPr>
          <a:xfrm>
            <a:off x="0" y="-4143"/>
            <a:ext cx="1752845" cy="1200318"/>
          </a:xfrm>
          <a:prstGeom prst="rect">
            <a:avLst/>
          </a:prstGeom>
        </p:spPr>
      </p:pic>
      <p:sp>
        <p:nvSpPr>
          <p:cNvPr id="2" name="Title 1"/>
          <p:cNvSpPr>
            <a:spLocks noGrp="1"/>
          </p:cNvSpPr>
          <p:nvPr>
            <p:ph type="title"/>
          </p:nvPr>
        </p:nvSpPr>
        <p:spPr/>
        <p:txBody>
          <a:bodyPr>
            <a:normAutofit/>
            <a:scene3d>
              <a:camera prst="orthographicFront"/>
              <a:lightRig rig="threePt" dir="t"/>
            </a:scene3d>
            <a:sp3d extrusionH="57150">
              <a:bevelT w="38100" h="38100"/>
            </a:sp3d>
          </a:bodyPr>
          <a:lstStyle/>
          <a:p>
            <a:r>
              <a:rPr lang="en-GB" b="1" dirty="0">
                <a:solidFill>
                  <a:schemeClr val="tx2"/>
                </a:solidFill>
                <a:effectLst>
                  <a:outerShdw blurRad="38100" dist="38100" dir="2700000" algn="tl">
                    <a:srgbClr val="000000">
                      <a:alpha val="43137"/>
                    </a:srgbClr>
                  </a:outerShdw>
                </a:effectLst>
              </a:rPr>
              <a:t>Spelling results</a:t>
            </a:r>
            <a:r>
              <a:rPr lang="en-GB" sz="4400" b="1" dirty="0">
                <a:solidFill>
                  <a:srgbClr val="FFC000"/>
                </a:solidFill>
                <a:effectLst>
                  <a:outerShdw blurRad="38100" dist="38100" dir="2700000" algn="tl">
                    <a:srgbClr val="000000">
                      <a:alpha val="43137"/>
                    </a:srgbClr>
                  </a:outerShdw>
                </a:effectLst>
              </a:rPr>
              <a:t> </a:t>
            </a:r>
            <a:br>
              <a:rPr lang="en-GB" sz="4400" b="1" dirty="0">
                <a:solidFill>
                  <a:srgbClr val="FFC000"/>
                </a:solidFill>
                <a:effectLst>
                  <a:outerShdw blurRad="38100" dist="38100" dir="2700000" algn="tl">
                    <a:srgbClr val="000000">
                      <a:alpha val="43137"/>
                    </a:srgbClr>
                  </a:outerShdw>
                </a:effectLst>
              </a:rPr>
            </a:br>
            <a:r>
              <a:rPr lang="en-GB" sz="2200" b="1" dirty="0">
                <a:solidFill>
                  <a:schemeClr val="tx2"/>
                </a:solidFill>
                <a:effectLst>
                  <a:outerShdw blurRad="38100" dist="38100" dir="2700000" algn="tl">
                    <a:srgbClr val="000000">
                      <a:alpha val="43137"/>
                    </a:srgbClr>
                  </a:outerShdw>
                </a:effectLst>
              </a:rPr>
              <a:t>Multi-group path model predicting the growth in early spelling</a:t>
            </a:r>
            <a:endParaRPr lang="en-GB" b="1" dirty="0">
              <a:solidFill>
                <a:schemeClr val="tx2"/>
              </a:solidFill>
              <a:effectLst>
                <a:outerShdw blurRad="38100" dist="38100" dir="2700000" algn="tl">
                  <a:srgbClr val="000000">
                    <a:alpha val="43137"/>
                  </a:srgbClr>
                </a:outerShdw>
              </a:effectLst>
            </a:endParaRPr>
          </a:p>
        </p:txBody>
      </p:sp>
      <p:grpSp>
        <p:nvGrpSpPr>
          <p:cNvPr id="3" name="Group 268"/>
          <p:cNvGrpSpPr/>
          <p:nvPr/>
        </p:nvGrpSpPr>
        <p:grpSpPr>
          <a:xfrm>
            <a:off x="1547664" y="1844824"/>
            <a:ext cx="6408712" cy="3960440"/>
            <a:chOff x="1464766" y="2038177"/>
            <a:chExt cx="4454525" cy="3082925"/>
          </a:xfrm>
        </p:grpSpPr>
        <p:sp>
          <p:nvSpPr>
            <p:cNvPr id="270" name="Rectangle 2"/>
            <p:cNvSpPr>
              <a:spLocks noChangeAspect="1" noChangeArrowheads="1"/>
            </p:cNvSpPr>
            <p:nvPr/>
          </p:nvSpPr>
          <p:spPr bwMode="auto">
            <a:xfrm>
              <a:off x="3068141" y="2038177"/>
              <a:ext cx="639763" cy="334962"/>
            </a:xfrm>
            <a:prstGeom prst="rect">
              <a:avLst/>
            </a:prstGeom>
            <a:solidFill>
              <a:schemeClr val="tx2">
                <a:lumMod val="40000"/>
                <a:lumOff val="60000"/>
              </a:schemeClr>
            </a:solidFill>
            <a:ln w="15875">
              <a:solidFill>
                <a:srgbClr val="000000"/>
              </a:solidFill>
              <a:miter lim="800000"/>
              <a:headEnd/>
              <a:tailEnd/>
            </a:ln>
          </p:spPr>
          <p:txBody>
            <a:bodyPr vert="horz" wrap="square" lIns="43200" tIns="36576" rIns="14400"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Spelling</a:t>
              </a:r>
              <a:endParaRPr kumimoji="0" lang="en-US" sz="3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71" name="Rectangle 3"/>
            <p:cNvSpPr>
              <a:spLocks noChangeAspect="1" noChangeArrowheads="1"/>
            </p:cNvSpPr>
            <p:nvPr/>
          </p:nvSpPr>
          <p:spPr bwMode="auto">
            <a:xfrm>
              <a:off x="3068141" y="3406602"/>
              <a:ext cx="639763" cy="334962"/>
            </a:xfrm>
            <a:prstGeom prst="rect">
              <a:avLst/>
            </a:prstGeom>
            <a:solidFill>
              <a:schemeClr val="tx2">
                <a:lumMod val="40000"/>
                <a:lumOff val="60000"/>
              </a:schemeClr>
            </a:solidFill>
            <a:ln w="38100">
              <a:solidFill>
                <a:srgbClr val="FFC000"/>
              </a:solidFill>
              <a:miter lim="800000"/>
              <a:headEnd/>
              <a:tailEnd/>
            </a:ln>
          </p:spPr>
          <p:txBody>
            <a:bodyPr vert="horz" wrap="square" lIns="43200" tIns="36576" rIns="14400"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itchFamily="34" charset="0"/>
                  <a:ea typeface="+mn-ea"/>
                  <a:cs typeface="Arial" pitchFamily="34" charset="0"/>
                </a:rPr>
                <a:t>Letter Knowledge</a:t>
              </a:r>
              <a:endPar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2" name="Rectangle 4"/>
            <p:cNvSpPr>
              <a:spLocks noChangeAspect="1" noChangeArrowheads="1"/>
            </p:cNvSpPr>
            <p:nvPr/>
          </p:nvSpPr>
          <p:spPr bwMode="auto">
            <a:xfrm>
              <a:off x="3068141" y="2722389"/>
              <a:ext cx="639763" cy="334963"/>
            </a:xfrm>
            <a:prstGeom prst="rect">
              <a:avLst/>
            </a:prstGeom>
            <a:solidFill>
              <a:schemeClr val="tx2">
                <a:lumMod val="40000"/>
                <a:lumOff val="60000"/>
              </a:schemeClr>
            </a:solidFill>
            <a:ln w="38100">
              <a:solidFill>
                <a:srgbClr val="FFC000"/>
              </a:solidFill>
              <a:miter lim="800000"/>
              <a:headEnd/>
              <a:tailEnd/>
            </a:ln>
          </p:spPr>
          <p:txBody>
            <a:bodyPr vert="horz" wrap="square" lIns="43200" tIns="36576" rIns="14400"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Phoneme Awareness</a:t>
              </a:r>
              <a:endParaRPr kumimoji="0" lang="en-US" sz="3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73" name="Rectangle 5"/>
            <p:cNvSpPr>
              <a:spLocks noChangeAspect="1" noChangeArrowheads="1"/>
            </p:cNvSpPr>
            <p:nvPr/>
          </p:nvSpPr>
          <p:spPr bwMode="auto">
            <a:xfrm>
              <a:off x="3068141" y="4786139"/>
              <a:ext cx="639763" cy="334963"/>
            </a:xfrm>
            <a:prstGeom prst="rect">
              <a:avLst/>
            </a:prstGeom>
            <a:solidFill>
              <a:schemeClr val="tx2">
                <a:lumMod val="40000"/>
                <a:lumOff val="60000"/>
              </a:schemeClr>
            </a:solidFill>
            <a:ln w="15875">
              <a:solidFill>
                <a:srgbClr val="000000"/>
              </a:solidFill>
              <a:miter lim="800000"/>
              <a:headEnd/>
              <a:tailEnd/>
            </a:ln>
          </p:spPr>
          <p:txBody>
            <a:bodyPr vert="horz" wrap="square" lIns="43200" tIns="36576" rIns="14400"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itchFamily="34" charset="0"/>
                  <a:ea typeface="+mn-ea"/>
                  <a:cs typeface="Arial" pitchFamily="34" charset="0"/>
                </a:rPr>
                <a:t>Word Span</a:t>
              </a:r>
              <a:endPar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4" name="Rectangle 6"/>
            <p:cNvSpPr>
              <a:spLocks noChangeAspect="1" noChangeArrowheads="1"/>
            </p:cNvSpPr>
            <p:nvPr/>
          </p:nvSpPr>
          <p:spPr bwMode="auto">
            <a:xfrm>
              <a:off x="3068141" y="4100339"/>
              <a:ext cx="639763" cy="336550"/>
            </a:xfrm>
            <a:prstGeom prst="rect">
              <a:avLst/>
            </a:prstGeom>
            <a:solidFill>
              <a:schemeClr val="tx2">
                <a:lumMod val="40000"/>
                <a:lumOff val="60000"/>
              </a:schemeClr>
            </a:solidFill>
            <a:ln w="38100">
              <a:solidFill>
                <a:srgbClr val="FFC000"/>
              </a:solidFill>
              <a:miter lim="800000"/>
              <a:headEnd/>
              <a:tailEnd/>
            </a:ln>
          </p:spPr>
          <p:txBody>
            <a:bodyPr vert="horz" wrap="square" lIns="43200" tIns="36576" rIns="14400"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itchFamily="34" charset="0"/>
                  <a:ea typeface="+mn-ea"/>
                  <a:cs typeface="Arial" pitchFamily="34" charset="0"/>
                </a:rPr>
                <a:t>RAN</a:t>
              </a:r>
              <a:endPar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5" name="Rectangle 7"/>
            <p:cNvSpPr>
              <a:spLocks noChangeAspect="1" noChangeArrowheads="1"/>
            </p:cNvSpPr>
            <p:nvPr/>
          </p:nvSpPr>
          <p:spPr bwMode="auto">
            <a:xfrm>
              <a:off x="5277941" y="3406602"/>
              <a:ext cx="641350" cy="334962"/>
            </a:xfrm>
            <a:prstGeom prst="rect">
              <a:avLst/>
            </a:prstGeom>
            <a:solidFill>
              <a:schemeClr val="tx2"/>
            </a:solidFill>
            <a:ln w="38100">
              <a:solidFill>
                <a:srgbClr val="FFC000"/>
              </a:solidFill>
              <a:miter lim="800000"/>
              <a:headEnd/>
              <a:tailEnd/>
            </a:ln>
          </p:spPr>
          <p:txBody>
            <a:bodyPr vert="horz" wrap="square" lIns="43200" tIns="36576" rIns="14400"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Calibri" pitchFamily="34" charset="0"/>
                  <a:ea typeface="+mn-ea"/>
                  <a:cs typeface="Arial" pitchFamily="34" charset="0"/>
                </a:rPr>
                <a:t>Spelling</a:t>
              </a:r>
              <a:endParaRPr kumimoji="0" lang="en-US" sz="1800" b="0" i="0" u="none" strike="noStrike" kern="1200" cap="none" spc="0" normalizeH="0" baseline="0" noProof="0" dirty="0">
                <a:ln>
                  <a:noFill/>
                </a:ln>
                <a:solidFill>
                  <a:srgbClr val="FFC000"/>
                </a:solidFill>
                <a:effectLst/>
                <a:uLnTx/>
                <a:uFillTx/>
                <a:latin typeface="Arial" pitchFamily="34" charset="0"/>
                <a:ea typeface="+mn-ea"/>
                <a:cs typeface="Arial" pitchFamily="34" charset="0"/>
              </a:endParaRPr>
            </a:p>
          </p:txBody>
        </p:sp>
        <p:cxnSp>
          <p:nvCxnSpPr>
            <p:cNvPr id="276" name="AutoShape 8"/>
            <p:cNvCxnSpPr>
              <a:cxnSpLocks noChangeAspect="1" noChangeShapeType="1"/>
            </p:cNvCxnSpPr>
            <p:nvPr/>
          </p:nvCxnSpPr>
          <p:spPr bwMode="auto">
            <a:xfrm>
              <a:off x="3707904" y="2204864"/>
              <a:ext cx="1570037" cy="1370013"/>
            </a:xfrm>
            <a:prstGeom prst="straightConnector1">
              <a:avLst/>
            </a:prstGeom>
            <a:noFill/>
            <a:ln w="15875">
              <a:solidFill>
                <a:srgbClr val="000000"/>
              </a:solidFill>
              <a:round/>
              <a:headEnd/>
              <a:tailEnd type="triangle" w="med" len="med"/>
            </a:ln>
          </p:spPr>
        </p:cxnSp>
        <p:cxnSp>
          <p:nvCxnSpPr>
            <p:cNvPr id="277" name="AutoShape 9"/>
            <p:cNvCxnSpPr>
              <a:cxnSpLocks noChangeAspect="1" noChangeShapeType="1"/>
            </p:cNvCxnSpPr>
            <p:nvPr/>
          </p:nvCxnSpPr>
          <p:spPr bwMode="auto">
            <a:xfrm>
              <a:off x="3707904" y="2889077"/>
              <a:ext cx="1570037" cy="685800"/>
            </a:xfrm>
            <a:prstGeom prst="straightConnector1">
              <a:avLst/>
            </a:prstGeom>
            <a:noFill/>
            <a:ln w="57150">
              <a:solidFill>
                <a:srgbClr val="C00000"/>
              </a:solidFill>
              <a:round/>
              <a:headEnd/>
              <a:tailEnd type="triangle" w="med" len="med"/>
            </a:ln>
          </p:spPr>
        </p:cxnSp>
        <p:cxnSp>
          <p:nvCxnSpPr>
            <p:cNvPr id="278" name="AutoShape 10"/>
            <p:cNvCxnSpPr>
              <a:cxnSpLocks noChangeAspect="1" noChangeShapeType="1"/>
            </p:cNvCxnSpPr>
            <p:nvPr/>
          </p:nvCxnSpPr>
          <p:spPr bwMode="auto">
            <a:xfrm>
              <a:off x="3707904" y="3574877"/>
              <a:ext cx="1570037" cy="1587"/>
            </a:xfrm>
            <a:prstGeom prst="straightConnector1">
              <a:avLst/>
            </a:prstGeom>
            <a:noFill/>
            <a:ln w="57150">
              <a:solidFill>
                <a:srgbClr val="C00000"/>
              </a:solidFill>
              <a:round/>
              <a:headEnd/>
              <a:tailEnd type="triangle" w="med" len="med"/>
            </a:ln>
          </p:spPr>
        </p:cxnSp>
        <p:cxnSp>
          <p:nvCxnSpPr>
            <p:cNvPr id="279" name="AutoShape 11"/>
            <p:cNvCxnSpPr>
              <a:cxnSpLocks noChangeAspect="1" noChangeShapeType="1"/>
            </p:cNvCxnSpPr>
            <p:nvPr/>
          </p:nvCxnSpPr>
          <p:spPr bwMode="auto">
            <a:xfrm flipV="1">
              <a:off x="3707904" y="3574877"/>
              <a:ext cx="1570037" cy="693737"/>
            </a:xfrm>
            <a:prstGeom prst="straightConnector1">
              <a:avLst/>
            </a:prstGeom>
            <a:noFill/>
            <a:ln w="57150">
              <a:solidFill>
                <a:srgbClr val="C00000"/>
              </a:solidFill>
              <a:round/>
              <a:headEnd/>
              <a:tailEnd type="triangle" w="med" len="med"/>
            </a:ln>
          </p:spPr>
        </p:cxnSp>
        <p:cxnSp>
          <p:nvCxnSpPr>
            <p:cNvPr id="280" name="AutoShape 12"/>
            <p:cNvCxnSpPr>
              <a:cxnSpLocks noChangeAspect="1" noChangeShapeType="1"/>
            </p:cNvCxnSpPr>
            <p:nvPr/>
          </p:nvCxnSpPr>
          <p:spPr bwMode="auto">
            <a:xfrm flipV="1">
              <a:off x="3707904" y="3574877"/>
              <a:ext cx="1570037" cy="1379537"/>
            </a:xfrm>
            <a:prstGeom prst="straightConnector1">
              <a:avLst/>
            </a:prstGeom>
            <a:noFill/>
            <a:ln w="15875">
              <a:solidFill>
                <a:srgbClr val="000000"/>
              </a:solidFill>
              <a:round/>
              <a:headEnd/>
              <a:tailEnd type="triangle" w="med" len="med"/>
            </a:ln>
          </p:spPr>
        </p:cxnSp>
        <p:cxnSp>
          <p:nvCxnSpPr>
            <p:cNvPr id="281" name="AutoShape 13"/>
            <p:cNvCxnSpPr>
              <a:cxnSpLocks noChangeAspect="1" noChangeShapeType="1"/>
            </p:cNvCxnSpPr>
            <p:nvPr/>
          </p:nvCxnSpPr>
          <p:spPr bwMode="auto">
            <a:xfrm rot="10800000" flipH="1">
              <a:off x="3068141" y="3574877"/>
              <a:ext cx="1588" cy="1379537"/>
            </a:xfrm>
            <a:prstGeom prst="curvedConnector3">
              <a:avLst>
                <a:gd name="adj1" fmla="val -12500000"/>
              </a:avLst>
            </a:prstGeom>
            <a:noFill/>
            <a:ln w="15875">
              <a:solidFill>
                <a:srgbClr val="000000"/>
              </a:solidFill>
              <a:round/>
              <a:headEnd type="triangle" w="med" len="med"/>
              <a:tailEnd type="triangle" w="med" len="med"/>
            </a:ln>
          </p:spPr>
        </p:cxnSp>
        <p:cxnSp>
          <p:nvCxnSpPr>
            <p:cNvPr id="282" name="AutoShape 14"/>
            <p:cNvCxnSpPr>
              <a:cxnSpLocks noChangeAspect="1" noChangeShapeType="1"/>
            </p:cNvCxnSpPr>
            <p:nvPr/>
          </p:nvCxnSpPr>
          <p:spPr bwMode="auto">
            <a:xfrm rot="10800000" flipH="1">
              <a:off x="3068141" y="2889077"/>
              <a:ext cx="1588" cy="1379537"/>
            </a:xfrm>
            <a:prstGeom prst="curvedConnector3">
              <a:avLst>
                <a:gd name="adj1" fmla="val -15500000"/>
              </a:avLst>
            </a:prstGeom>
            <a:noFill/>
            <a:ln w="15875">
              <a:solidFill>
                <a:srgbClr val="000000"/>
              </a:solidFill>
              <a:round/>
              <a:headEnd type="triangle" w="med" len="med"/>
              <a:tailEnd type="triangle" w="med" len="med"/>
            </a:ln>
          </p:spPr>
        </p:cxnSp>
        <p:cxnSp>
          <p:nvCxnSpPr>
            <p:cNvPr id="283" name="AutoShape 15"/>
            <p:cNvCxnSpPr>
              <a:cxnSpLocks noChangeAspect="1" noChangeShapeType="1"/>
            </p:cNvCxnSpPr>
            <p:nvPr/>
          </p:nvCxnSpPr>
          <p:spPr bwMode="auto">
            <a:xfrm rot="10800000" flipH="1">
              <a:off x="3068141" y="2204864"/>
              <a:ext cx="1588" cy="1370013"/>
            </a:xfrm>
            <a:prstGeom prst="curvedConnector3">
              <a:avLst>
                <a:gd name="adj1" fmla="val -13500000"/>
              </a:avLst>
            </a:prstGeom>
            <a:noFill/>
            <a:ln w="15875">
              <a:solidFill>
                <a:srgbClr val="000000"/>
              </a:solidFill>
              <a:round/>
              <a:headEnd type="triangle" w="med" len="med"/>
              <a:tailEnd type="triangle" w="med" len="med"/>
            </a:ln>
          </p:spPr>
        </p:cxnSp>
        <p:cxnSp>
          <p:nvCxnSpPr>
            <p:cNvPr id="284" name="AutoShape 16"/>
            <p:cNvCxnSpPr>
              <a:cxnSpLocks noChangeAspect="1" noChangeShapeType="1"/>
            </p:cNvCxnSpPr>
            <p:nvPr/>
          </p:nvCxnSpPr>
          <p:spPr bwMode="auto">
            <a:xfrm rot="10800000" flipH="1">
              <a:off x="3068141" y="2889077"/>
              <a:ext cx="1588" cy="2065337"/>
            </a:xfrm>
            <a:prstGeom prst="curvedConnector3">
              <a:avLst>
                <a:gd name="adj1" fmla="val -40500000"/>
              </a:avLst>
            </a:prstGeom>
            <a:noFill/>
            <a:ln w="15875">
              <a:solidFill>
                <a:srgbClr val="000000"/>
              </a:solidFill>
              <a:round/>
              <a:headEnd type="triangle" w="med" len="med"/>
              <a:tailEnd type="triangle" w="med" len="med"/>
            </a:ln>
          </p:spPr>
        </p:cxnSp>
        <p:cxnSp>
          <p:nvCxnSpPr>
            <p:cNvPr id="285" name="AutoShape 17"/>
            <p:cNvCxnSpPr>
              <a:cxnSpLocks noChangeAspect="1" noChangeShapeType="1"/>
            </p:cNvCxnSpPr>
            <p:nvPr/>
          </p:nvCxnSpPr>
          <p:spPr bwMode="auto">
            <a:xfrm rot="10800000" flipH="1">
              <a:off x="3068141" y="2204864"/>
              <a:ext cx="1588" cy="2063750"/>
            </a:xfrm>
            <a:prstGeom prst="curvedConnector3">
              <a:avLst>
                <a:gd name="adj1" fmla="val -42000000"/>
              </a:avLst>
            </a:prstGeom>
            <a:noFill/>
            <a:ln w="15875">
              <a:solidFill>
                <a:srgbClr val="000000"/>
              </a:solidFill>
              <a:round/>
              <a:headEnd type="triangle" w="med" len="med"/>
              <a:tailEnd type="triangle" w="med" len="med"/>
            </a:ln>
          </p:spPr>
        </p:cxnSp>
        <p:cxnSp>
          <p:nvCxnSpPr>
            <p:cNvPr id="286" name="AutoShape 18"/>
            <p:cNvCxnSpPr>
              <a:cxnSpLocks noChangeAspect="1" noChangeShapeType="1"/>
            </p:cNvCxnSpPr>
            <p:nvPr/>
          </p:nvCxnSpPr>
          <p:spPr bwMode="auto">
            <a:xfrm rot="10800000" flipH="1">
              <a:off x="3068141" y="2204864"/>
              <a:ext cx="1588" cy="2749550"/>
            </a:xfrm>
            <a:prstGeom prst="curvedConnector3">
              <a:avLst>
                <a:gd name="adj1" fmla="val -68000000"/>
              </a:avLst>
            </a:prstGeom>
            <a:noFill/>
            <a:ln w="15875">
              <a:solidFill>
                <a:srgbClr val="000000"/>
              </a:solidFill>
              <a:round/>
              <a:headEnd type="triangle" w="med" len="med"/>
              <a:tailEnd type="triangle" w="med" len="med"/>
            </a:ln>
          </p:spPr>
        </p:cxnSp>
        <p:cxnSp>
          <p:nvCxnSpPr>
            <p:cNvPr id="287" name="AutoShape 19"/>
            <p:cNvCxnSpPr>
              <a:cxnSpLocks noChangeAspect="1" noChangeShapeType="1"/>
            </p:cNvCxnSpPr>
            <p:nvPr/>
          </p:nvCxnSpPr>
          <p:spPr bwMode="auto">
            <a:xfrm flipV="1">
              <a:off x="3388816" y="4436889"/>
              <a:ext cx="1588" cy="349250"/>
            </a:xfrm>
            <a:prstGeom prst="straightConnector1">
              <a:avLst/>
            </a:prstGeom>
            <a:noFill/>
            <a:ln w="15875">
              <a:solidFill>
                <a:srgbClr val="000000"/>
              </a:solidFill>
              <a:round/>
              <a:headEnd type="triangle" w="med" len="med"/>
              <a:tailEnd type="triangle" w="med" len="med"/>
            </a:ln>
          </p:spPr>
        </p:cxnSp>
        <p:cxnSp>
          <p:nvCxnSpPr>
            <p:cNvPr id="288" name="AutoShape 20"/>
            <p:cNvCxnSpPr>
              <a:cxnSpLocks noChangeAspect="1" noChangeShapeType="1"/>
            </p:cNvCxnSpPr>
            <p:nvPr/>
          </p:nvCxnSpPr>
          <p:spPr bwMode="auto">
            <a:xfrm flipV="1">
              <a:off x="3388816" y="3741564"/>
              <a:ext cx="1588" cy="358775"/>
            </a:xfrm>
            <a:prstGeom prst="straightConnector1">
              <a:avLst/>
            </a:prstGeom>
            <a:noFill/>
            <a:ln w="15875">
              <a:solidFill>
                <a:srgbClr val="000000"/>
              </a:solidFill>
              <a:round/>
              <a:headEnd type="triangle" w="med" len="med"/>
              <a:tailEnd type="triangle" w="med" len="med"/>
            </a:ln>
          </p:spPr>
        </p:cxnSp>
        <p:cxnSp>
          <p:nvCxnSpPr>
            <p:cNvPr id="289" name="AutoShape 21"/>
            <p:cNvCxnSpPr>
              <a:cxnSpLocks noChangeAspect="1" noChangeShapeType="1"/>
            </p:cNvCxnSpPr>
            <p:nvPr/>
          </p:nvCxnSpPr>
          <p:spPr bwMode="auto">
            <a:xfrm flipV="1">
              <a:off x="3390404" y="3057352"/>
              <a:ext cx="1587" cy="349250"/>
            </a:xfrm>
            <a:prstGeom prst="straightConnector1">
              <a:avLst/>
            </a:prstGeom>
            <a:noFill/>
            <a:ln w="15875">
              <a:solidFill>
                <a:srgbClr val="000000"/>
              </a:solidFill>
              <a:round/>
              <a:headEnd type="triangle" w="med" len="med"/>
              <a:tailEnd type="triangle" w="med" len="med"/>
            </a:ln>
          </p:spPr>
        </p:cxnSp>
        <p:cxnSp>
          <p:nvCxnSpPr>
            <p:cNvPr id="290" name="AutoShape 22"/>
            <p:cNvCxnSpPr>
              <a:cxnSpLocks noChangeAspect="1" noChangeShapeType="1"/>
            </p:cNvCxnSpPr>
            <p:nvPr/>
          </p:nvCxnSpPr>
          <p:spPr bwMode="auto">
            <a:xfrm flipV="1">
              <a:off x="3388816" y="2373139"/>
              <a:ext cx="1588" cy="349250"/>
            </a:xfrm>
            <a:prstGeom prst="straightConnector1">
              <a:avLst/>
            </a:prstGeom>
            <a:noFill/>
            <a:ln w="15875">
              <a:solidFill>
                <a:srgbClr val="000000"/>
              </a:solidFill>
              <a:round/>
              <a:headEnd type="triangle" w="med" len="med"/>
              <a:tailEnd type="triangle" w="med" len="med"/>
            </a:ln>
          </p:spPr>
        </p:cxnSp>
        <p:sp>
          <p:nvSpPr>
            <p:cNvPr id="291" name="Text Box 23"/>
            <p:cNvSpPr txBox="1">
              <a:spLocks noChangeAspect="1" noChangeArrowheads="1"/>
            </p:cNvSpPr>
            <p:nvPr/>
          </p:nvSpPr>
          <p:spPr bwMode="auto">
            <a:xfrm>
              <a:off x="5516066" y="3057352"/>
              <a:ext cx="365125" cy="168275"/>
            </a:xfrm>
            <a:prstGeom prst="rect">
              <a:avLst/>
            </a:prstGeom>
            <a:solidFill>
              <a:srgbClr val="FFFFFF"/>
            </a:solid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itchFamily="34" charset="0"/>
                  <a:ea typeface="+mn-ea"/>
                  <a:cs typeface="Arial" pitchFamily="34" charset="0"/>
                </a:rPr>
                <a:t>  .37**</a:t>
              </a:r>
              <a:endPar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292" name="AutoShape 24"/>
            <p:cNvCxnSpPr>
              <a:cxnSpLocks noChangeAspect="1" noChangeShapeType="1"/>
            </p:cNvCxnSpPr>
            <p:nvPr/>
          </p:nvCxnSpPr>
          <p:spPr bwMode="auto">
            <a:xfrm flipH="1">
              <a:off x="5598616" y="3225627"/>
              <a:ext cx="100013" cy="180975"/>
            </a:xfrm>
            <a:prstGeom prst="straightConnector1">
              <a:avLst/>
            </a:prstGeom>
            <a:noFill/>
            <a:ln w="15875">
              <a:solidFill>
                <a:srgbClr val="000000"/>
              </a:solidFill>
              <a:round/>
              <a:headEnd/>
              <a:tailEnd type="triangle" w="med" len="med"/>
            </a:ln>
          </p:spPr>
        </p:cxnSp>
        <p:sp>
          <p:nvSpPr>
            <p:cNvPr id="293" name="Text Box 25"/>
            <p:cNvSpPr txBox="1">
              <a:spLocks noChangeAspect="1" noChangeArrowheads="1"/>
            </p:cNvSpPr>
            <p:nvPr/>
          </p:nvSpPr>
          <p:spPr bwMode="auto">
            <a:xfrm>
              <a:off x="4363541" y="2612852"/>
              <a:ext cx="342900" cy="169862"/>
            </a:xfrm>
            <a:prstGeom prst="rect">
              <a:avLst/>
            </a:prstGeom>
            <a:solidFill>
              <a:srgbClr val="FFFFFF"/>
            </a:solid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.48**</a:t>
              </a:r>
              <a:endParaRPr kumimoji="0" lang="en-US" sz="3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94" name="Text Box 26"/>
            <p:cNvSpPr txBox="1">
              <a:spLocks noChangeAspect="1" noChangeArrowheads="1"/>
            </p:cNvSpPr>
            <p:nvPr/>
          </p:nvSpPr>
          <p:spPr bwMode="auto">
            <a:xfrm>
              <a:off x="4090491" y="2889077"/>
              <a:ext cx="342900" cy="168275"/>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itchFamily="34" charset="0"/>
                  <a:ea typeface="+mn-ea"/>
                  <a:cs typeface="Arial" pitchFamily="34" charset="0"/>
                </a:rPr>
                <a:t>.17**</a:t>
              </a:r>
              <a:endPar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5" name="Text Box 27"/>
            <p:cNvSpPr txBox="1">
              <a:spLocks noChangeAspect="1" noChangeArrowheads="1"/>
            </p:cNvSpPr>
            <p:nvPr/>
          </p:nvSpPr>
          <p:spPr bwMode="auto">
            <a:xfrm>
              <a:off x="4020641" y="3405014"/>
              <a:ext cx="342900" cy="169863"/>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.12**</a:t>
              </a:r>
              <a:endParaRPr kumimoji="0" lang="en-US" sz="3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96" name="Text Box 28"/>
            <p:cNvSpPr txBox="1">
              <a:spLocks noChangeAspect="1" noChangeArrowheads="1"/>
            </p:cNvSpPr>
            <p:nvPr/>
          </p:nvSpPr>
          <p:spPr bwMode="auto">
            <a:xfrm>
              <a:off x="4090491" y="3871739"/>
              <a:ext cx="342900" cy="168275"/>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-.11**</a:t>
              </a:r>
              <a:endParaRPr kumimoji="0" lang="en-US" sz="3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97" name="Text Box 29"/>
            <p:cNvSpPr txBox="1">
              <a:spLocks noChangeAspect="1" noChangeArrowheads="1"/>
            </p:cNvSpPr>
            <p:nvPr/>
          </p:nvSpPr>
          <p:spPr bwMode="auto">
            <a:xfrm>
              <a:off x="4090491" y="4268614"/>
              <a:ext cx="342900" cy="168275"/>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itchFamily="34" charset="0"/>
                  <a:ea typeface="+mn-ea"/>
                  <a:cs typeface="Arial" pitchFamily="34" charset="0"/>
                </a:rPr>
                <a:t>.05ns</a:t>
              </a:r>
              <a:endPar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8" name="Text Box 30"/>
            <p:cNvSpPr txBox="1">
              <a:spLocks noChangeAspect="1" noChangeArrowheads="1"/>
            </p:cNvSpPr>
            <p:nvPr/>
          </p:nvSpPr>
          <p:spPr bwMode="auto">
            <a:xfrm>
              <a:off x="1999754" y="3992389"/>
              <a:ext cx="344487" cy="169863"/>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a:ln>
                    <a:noFill/>
                  </a:ln>
                  <a:solidFill>
                    <a:prstClr val="black"/>
                  </a:solidFill>
                  <a:effectLst/>
                  <a:uLnTx/>
                  <a:uFillTx/>
                  <a:latin typeface="Calibri" pitchFamily="34" charset="0"/>
                  <a:ea typeface="+mn-ea"/>
                  <a:cs typeface="Arial" pitchFamily="34" charset="0"/>
                </a:rPr>
                <a:t>.40**</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9" name="Text Box 31"/>
            <p:cNvSpPr txBox="1">
              <a:spLocks noChangeAspect="1" noChangeArrowheads="1"/>
            </p:cNvSpPr>
            <p:nvPr/>
          </p:nvSpPr>
          <p:spPr bwMode="auto">
            <a:xfrm>
              <a:off x="1941016" y="3163714"/>
              <a:ext cx="344488" cy="168275"/>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-.39**</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0" name="Text Box 32"/>
            <p:cNvSpPr txBox="1">
              <a:spLocks noChangeAspect="1" noChangeArrowheads="1"/>
            </p:cNvSpPr>
            <p:nvPr/>
          </p:nvSpPr>
          <p:spPr bwMode="auto">
            <a:xfrm>
              <a:off x="3045916" y="2444577"/>
              <a:ext cx="425184" cy="210185"/>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.75**</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1" name="Text Box 33"/>
            <p:cNvSpPr txBox="1">
              <a:spLocks noChangeAspect="1" noChangeArrowheads="1"/>
            </p:cNvSpPr>
            <p:nvPr/>
          </p:nvSpPr>
          <p:spPr bwMode="auto">
            <a:xfrm>
              <a:off x="3045916" y="3124027"/>
              <a:ext cx="420688" cy="207962"/>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.71**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2" name="Text Box 34"/>
            <p:cNvSpPr txBox="1">
              <a:spLocks noChangeAspect="1" noChangeArrowheads="1"/>
            </p:cNvSpPr>
            <p:nvPr/>
          </p:nvSpPr>
          <p:spPr bwMode="auto">
            <a:xfrm>
              <a:off x="3066393" y="3831879"/>
              <a:ext cx="412750" cy="168275"/>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a:ln>
                    <a:noFill/>
                  </a:ln>
                  <a:solidFill>
                    <a:prstClr val="black"/>
                  </a:solidFill>
                  <a:effectLst/>
                  <a:uLnTx/>
                  <a:uFillTx/>
                  <a:latin typeface="Calibri" pitchFamily="34" charset="0"/>
                  <a:ea typeface="+mn-ea"/>
                  <a:cs typeface="Arial" pitchFamily="34" charset="0"/>
                </a:rPr>
                <a:t>   -.36**</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3" name="Text Box 35"/>
            <p:cNvSpPr txBox="1">
              <a:spLocks noChangeAspect="1" noChangeArrowheads="1"/>
            </p:cNvSpPr>
            <p:nvPr/>
          </p:nvSpPr>
          <p:spPr bwMode="auto">
            <a:xfrm>
              <a:off x="3066393" y="4504517"/>
              <a:ext cx="412750" cy="169862"/>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-.20**</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4" name="Text Box 36"/>
            <p:cNvSpPr txBox="1">
              <a:spLocks noChangeAspect="1" noChangeArrowheads="1"/>
            </p:cNvSpPr>
            <p:nvPr/>
          </p:nvSpPr>
          <p:spPr bwMode="auto">
            <a:xfrm>
              <a:off x="2490291" y="2722389"/>
              <a:ext cx="342900" cy="166688"/>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.81**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5" name="Text Box 37"/>
            <p:cNvSpPr txBox="1">
              <a:spLocks noChangeAspect="1" noChangeArrowheads="1"/>
            </p:cNvSpPr>
            <p:nvPr/>
          </p:nvSpPr>
          <p:spPr bwMode="auto">
            <a:xfrm>
              <a:off x="2452191" y="3512964"/>
              <a:ext cx="342900" cy="166688"/>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-.37**</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6" name="Text Box 38"/>
            <p:cNvSpPr txBox="1">
              <a:spLocks noChangeAspect="1" noChangeArrowheads="1"/>
            </p:cNvSpPr>
            <p:nvPr/>
          </p:nvSpPr>
          <p:spPr bwMode="auto">
            <a:xfrm>
              <a:off x="2536329" y="4311477"/>
              <a:ext cx="344487" cy="169862"/>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.34**</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7" name="Text Box 39"/>
            <p:cNvSpPr txBox="1">
              <a:spLocks noChangeAspect="1" noChangeArrowheads="1"/>
            </p:cNvSpPr>
            <p:nvPr/>
          </p:nvSpPr>
          <p:spPr bwMode="auto">
            <a:xfrm>
              <a:off x="1464766" y="3511377"/>
              <a:ext cx="344488" cy="168275"/>
            </a:xfrm>
            <a:prstGeom prst="rect">
              <a:avLst/>
            </a:prstGeom>
            <a:no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.37**</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8" name="Text Box 40"/>
            <p:cNvSpPr txBox="1">
              <a:spLocks noChangeAspect="1" noChangeArrowheads="1"/>
            </p:cNvSpPr>
            <p:nvPr/>
          </p:nvSpPr>
          <p:spPr bwMode="auto">
            <a:xfrm>
              <a:off x="5319216" y="4459783"/>
              <a:ext cx="558800" cy="560532"/>
            </a:xfrm>
            <a:prstGeom prst="rect">
              <a:avLst/>
            </a:prstGeom>
            <a:solidFill>
              <a:schemeClr val="tx2">
                <a:lumMod val="40000"/>
                <a:lumOff val="60000"/>
              </a:schemeClr>
            </a:solidFill>
            <a:ln w="15875">
              <a:solidFill>
                <a:schemeClr val="tx1"/>
              </a:solidFill>
              <a:miter lim="800000"/>
              <a:headEnd/>
              <a:tailEnd/>
            </a:ln>
          </p:spPr>
          <p:txBody>
            <a:bodyPr vert="horz" wrap="square" lIns="14400" tIns="14400" rIns="14400" bIns="144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itchFamily="34" charset="0"/>
                  <a:ea typeface="+mn-ea"/>
                  <a:cs typeface="Arial" pitchFamily="34" charset="0"/>
                </a:rPr>
                <a:t>R</a:t>
              </a:r>
              <a:r>
                <a:rPr kumimoji="0" lang="en-GB" sz="1800" b="1" i="1" u="none" strike="noStrike" kern="1200" cap="none" spc="0" normalizeH="0" baseline="30000" noProof="0" dirty="0">
                  <a:ln>
                    <a:noFill/>
                  </a:ln>
                  <a:solidFill>
                    <a:prstClr val="black"/>
                  </a:solidFill>
                  <a:effectLst/>
                  <a:uLnTx/>
                  <a:uFillTx/>
                  <a:latin typeface="Calibri" pitchFamily="34" charset="0"/>
                  <a:ea typeface="+mn-ea"/>
                  <a:cs typeface="Arial" pitchFamily="34" charset="0"/>
                </a:rPr>
                <a:t>2</a:t>
              </a:r>
              <a:r>
                <a:rPr kumimoji="0" lang="en-GB"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 .63</a:t>
              </a:r>
              <a:endParaRPr kumimoji="0" lang="en-US" sz="4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309" name="TextBox 308"/>
          <p:cNvSpPr txBox="1"/>
          <p:nvPr/>
        </p:nvSpPr>
        <p:spPr>
          <a:xfrm>
            <a:off x="323528" y="6093296"/>
            <a:ext cx="857318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itchFamily="34" charset="0"/>
                <a:ea typeface="+mn-ea"/>
                <a:cs typeface="+mn-cs"/>
              </a:rPr>
              <a:t>Model fit: </a:t>
            </a:r>
            <a:r>
              <a:rPr kumimoji="0" lang="en-GB" sz="1400" b="0" i="1" u="none" strike="noStrike" kern="1200" cap="none" spc="0" normalizeH="0" baseline="0" noProof="0" dirty="0">
                <a:ln>
                  <a:noFill/>
                </a:ln>
                <a:solidFill>
                  <a:prstClr val="black"/>
                </a:solidFill>
                <a:effectLst/>
                <a:uLnTx/>
                <a:uFillTx/>
                <a:latin typeface="Arial" pitchFamily="34" charset="0"/>
                <a:ea typeface="+mn-ea"/>
                <a:cs typeface="+mn-cs"/>
              </a:rPr>
              <a:t>χ</a:t>
            </a:r>
            <a:r>
              <a:rPr kumimoji="0" lang="en-GB" sz="1400" b="0" i="0" u="none" strike="noStrike" kern="1200" cap="none" spc="0" normalizeH="0" baseline="30000" noProof="0" dirty="0">
                <a:ln>
                  <a:noFill/>
                </a:ln>
                <a:solidFill>
                  <a:prstClr val="black"/>
                </a:solidFill>
                <a:effectLst/>
                <a:uLnTx/>
                <a:uFillTx/>
                <a:latin typeface="Arial" pitchFamily="34" charset="0"/>
                <a:ea typeface="+mn-ea"/>
                <a:cs typeface="+mn-cs"/>
              </a:rPr>
              <a:t>2</a:t>
            </a:r>
            <a:r>
              <a:rPr kumimoji="0" lang="en-GB" sz="1400" b="0" i="0" u="none" strike="noStrike" kern="1200" cap="none" spc="0" normalizeH="0" baseline="0" noProof="0" dirty="0">
                <a:ln>
                  <a:noFill/>
                </a:ln>
                <a:solidFill>
                  <a:prstClr val="black"/>
                </a:solidFill>
                <a:effectLst/>
                <a:uLnTx/>
                <a:uFillTx/>
                <a:latin typeface="Arial" pitchFamily="34" charset="0"/>
                <a:ea typeface="+mn-ea"/>
                <a:cs typeface="+mn-cs"/>
              </a:rPr>
              <a:t> (63, </a:t>
            </a:r>
            <a:r>
              <a:rPr kumimoji="0" lang="en-GB" sz="1400" b="0" i="1" u="none" strike="noStrike" kern="1200" cap="none" spc="0" normalizeH="0" baseline="0" noProof="0" dirty="0">
                <a:ln>
                  <a:noFill/>
                </a:ln>
                <a:solidFill>
                  <a:prstClr val="black"/>
                </a:solidFill>
                <a:effectLst/>
                <a:uLnTx/>
                <a:uFillTx/>
                <a:latin typeface="Arial" pitchFamily="34" charset="0"/>
                <a:ea typeface="+mn-ea"/>
                <a:cs typeface="+mn-cs"/>
              </a:rPr>
              <a:t>N </a:t>
            </a:r>
            <a:r>
              <a:rPr kumimoji="0" lang="en-GB" sz="1400" b="0" i="0" u="none" strike="noStrike" kern="1200" cap="none" spc="0" normalizeH="0" baseline="0" noProof="0" dirty="0">
                <a:ln>
                  <a:noFill/>
                </a:ln>
                <a:solidFill>
                  <a:prstClr val="black"/>
                </a:solidFill>
                <a:effectLst/>
                <a:uLnTx/>
                <a:uFillTx/>
                <a:latin typeface="Arial" pitchFamily="34" charset="0"/>
                <a:ea typeface="+mn-ea"/>
                <a:cs typeface="+mn-cs"/>
              </a:rPr>
              <a:t>= 675) = 55.93, </a:t>
            </a:r>
            <a:r>
              <a:rPr kumimoji="0" lang="en-GB" sz="1400" b="0" i="1" u="none" strike="noStrike" kern="1200" cap="none" spc="0" normalizeH="0" baseline="0" noProof="0" dirty="0">
                <a:ln>
                  <a:noFill/>
                </a:ln>
                <a:solidFill>
                  <a:prstClr val="black"/>
                </a:solidFill>
                <a:effectLst/>
                <a:uLnTx/>
                <a:uFillTx/>
                <a:latin typeface="Arial" pitchFamily="34" charset="0"/>
                <a:ea typeface="+mn-ea"/>
                <a:cs typeface="+mn-cs"/>
              </a:rPr>
              <a:t>p</a:t>
            </a:r>
            <a:r>
              <a:rPr kumimoji="0" lang="en-GB" sz="1400" b="0" i="0" u="none" strike="noStrike" kern="1200" cap="none" spc="0" normalizeH="0" baseline="0" noProof="0" dirty="0">
                <a:ln>
                  <a:noFill/>
                </a:ln>
                <a:solidFill>
                  <a:prstClr val="black"/>
                </a:solidFill>
                <a:effectLst/>
                <a:uLnTx/>
                <a:uFillTx/>
                <a:latin typeface="Arial" pitchFamily="34" charset="0"/>
                <a:ea typeface="+mn-ea"/>
                <a:cs typeface="+mn-cs"/>
              </a:rPr>
              <a:t> &lt; .724, CFI =1.00, TLI =1.00, RMSEA = .000 [.000-.036], SRMR =.041.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44" name="Rectangle 43"/>
          <p:cNvSpPr/>
          <p:nvPr/>
        </p:nvSpPr>
        <p:spPr>
          <a:xfrm>
            <a:off x="395645" y="1798252"/>
            <a:ext cx="2021063" cy="771783"/>
          </a:xfrm>
          <a:prstGeom prst="rect">
            <a:avLst/>
          </a:prstGeom>
          <a:ln w="38100">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Mid-Kindergarten/ Reception </a:t>
            </a:r>
            <a:r>
              <a:rPr kumimoji="0" lang="en-GB" sz="1800" b="0" i="0" u="none" strike="noStrike" kern="1200" cap="none" spc="0" normalizeH="0" baseline="0" noProof="0" dirty="0" err="1">
                <a:ln>
                  <a:noFill/>
                </a:ln>
                <a:solidFill>
                  <a:prstClr val="white"/>
                </a:solidFill>
                <a:effectLst/>
                <a:uLnTx/>
                <a:uFillTx/>
                <a:latin typeface="Calibri"/>
                <a:ea typeface="+mn-ea"/>
                <a:cs typeface="+mn-cs"/>
              </a:rPr>
              <a:t>Yr</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ctangle 44"/>
          <p:cNvSpPr/>
          <p:nvPr/>
        </p:nvSpPr>
        <p:spPr>
          <a:xfrm>
            <a:off x="6876256" y="1844824"/>
            <a:ext cx="1872208" cy="914400"/>
          </a:xfrm>
          <a:prstGeom prst="rect">
            <a:avLst/>
          </a:prstGeom>
          <a:ln w="38100">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Mid-Grade/</a:t>
            </a:r>
            <a:r>
              <a:rPr kumimoji="0" lang="en-GB" sz="1800" b="0" i="0" u="none" strike="noStrike" kern="1200" cap="none" spc="0" normalizeH="0" baseline="0" noProof="0" dirty="0" err="1">
                <a:ln>
                  <a:noFill/>
                </a:ln>
                <a:solidFill>
                  <a:prstClr val="white"/>
                </a:solidFill>
                <a:effectLst/>
                <a:uLnTx/>
                <a:uFillTx/>
                <a:latin typeface="Calibri"/>
                <a:ea typeface="+mn-ea"/>
                <a:cs typeface="+mn-cs"/>
              </a:rPr>
              <a:t>Yr</a:t>
            </a:r>
            <a:r>
              <a:rPr kumimoji="0" lang="en-GB" sz="1800" b="0" i="0" u="none" strike="noStrike" kern="1200" cap="none" spc="0" normalizeH="0" baseline="0" noProof="0" dirty="0">
                <a:ln>
                  <a:noFill/>
                </a:ln>
                <a:solidFill>
                  <a:prstClr val="white"/>
                </a:solidFill>
                <a:effectLst/>
                <a:uLnTx/>
                <a:uFillTx/>
                <a:latin typeface="Calibri"/>
                <a:ea typeface="+mn-ea"/>
                <a:cs typeface="+mn-cs"/>
              </a:rPr>
              <a:t> 1</a:t>
            </a:r>
          </a:p>
        </p:txBody>
      </p:sp>
      <p:sp>
        <p:nvSpPr>
          <p:cNvPr id="4" name="TextBox 3">
            <a:extLst>
              <a:ext uri="{FF2B5EF4-FFF2-40B4-BE49-F238E27FC236}">
                <a16:creationId xmlns:a16="http://schemas.microsoft.com/office/drawing/2014/main" id="{15A0B9A4-765D-E797-B4C9-7CBD71D6B5F3}"/>
              </a:ext>
            </a:extLst>
          </p:cNvPr>
          <p:cNvSpPr txBox="1"/>
          <p:nvPr/>
        </p:nvSpPr>
        <p:spPr>
          <a:xfrm>
            <a:off x="6699869" y="7795"/>
            <a:ext cx="2464136" cy="338554"/>
          </a:xfrm>
          <a:prstGeom prst="rect">
            <a:avLst/>
          </a:prstGeom>
          <a:solidFill>
            <a:srgbClr val="B2BDC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Verdana"/>
              </a:rPr>
              <a:t>Caravolas et al., 2012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8133" y="1886550"/>
            <a:ext cx="2329187" cy="2965070"/>
          </a:xfrm>
          <a:prstGeom prst="rect">
            <a:avLst/>
          </a:prstGeom>
          <a:ln w="38100">
            <a:solidFill>
              <a:schemeClr val="accent5">
                <a:lumMod val="50000"/>
              </a:schemeClr>
            </a:solidFill>
          </a:ln>
        </p:spPr>
      </p:pic>
      <p:pic>
        <p:nvPicPr>
          <p:cNvPr id="3" name="Picture 2"/>
          <p:cNvPicPr>
            <a:picLocks noChangeAspect="1"/>
          </p:cNvPicPr>
          <p:nvPr/>
        </p:nvPicPr>
        <p:blipFill>
          <a:blip r:embed="rId4"/>
          <a:stretch>
            <a:fillRect/>
          </a:stretch>
        </p:blipFill>
        <p:spPr>
          <a:xfrm>
            <a:off x="4538737" y="1886551"/>
            <a:ext cx="2294775" cy="2965070"/>
          </a:xfrm>
          <a:prstGeom prst="rect">
            <a:avLst/>
          </a:prstGeom>
          <a:ln w="34925">
            <a:solidFill>
              <a:schemeClr val="accent5">
                <a:lumMod val="50000"/>
              </a:schemeClr>
            </a:solidFill>
          </a:ln>
        </p:spPr>
      </p:pic>
      <p:sp>
        <p:nvSpPr>
          <p:cNvPr id="4" name="TextBox 3"/>
          <p:cNvSpPr txBox="1"/>
          <p:nvPr/>
        </p:nvSpPr>
        <p:spPr>
          <a:xfrm>
            <a:off x="1700213" y="5111345"/>
            <a:ext cx="5222081" cy="323165"/>
          </a:xfrm>
          <a:prstGeom prst="rect">
            <a:avLst/>
          </a:prstGeom>
          <a:noFill/>
        </p:spPr>
        <p:txBody>
          <a:bodyPr wrap="square" rtlCol="0">
            <a:spAutoFit/>
          </a:bodyPr>
          <a:lstStyle/>
          <a:p>
            <a:pPr algn="ctr"/>
            <a:r>
              <a:rPr lang="en-GB" sz="1500" dirty="0">
                <a:solidFill>
                  <a:schemeClr val="accent5">
                    <a:lumMod val="50000"/>
                  </a:schemeClr>
                </a:solidFill>
                <a:latin typeface="Gadugi" panose="020B0502040204020203" pitchFamily="34" charset="0"/>
                <a:ea typeface="Gadugi" panose="020B0502040204020203" pitchFamily="34" charset="0"/>
              </a:rPr>
              <a:t>Mini-Mabel version – only 6 letters of each</a:t>
            </a:r>
          </a:p>
        </p:txBody>
      </p:sp>
      <p:sp>
        <p:nvSpPr>
          <p:cNvPr id="5" name="TextBox 4"/>
          <p:cNvSpPr txBox="1"/>
          <p:nvPr/>
        </p:nvSpPr>
        <p:spPr>
          <a:xfrm>
            <a:off x="982837" y="989615"/>
            <a:ext cx="6827462" cy="923330"/>
          </a:xfrm>
          <a:prstGeom prst="rect">
            <a:avLst/>
          </a:prstGeom>
          <a:noFill/>
        </p:spPr>
        <p:txBody>
          <a:bodyPr wrap="square" rtlCol="0">
            <a:spAutoFit/>
          </a:bodyPr>
          <a:lstStyle/>
          <a:p>
            <a:pPr algn="ctr"/>
            <a:r>
              <a:rPr lang="en-GB" sz="2700" b="1" dirty="0">
                <a:solidFill>
                  <a:schemeClr val="accent5">
                    <a:lumMod val="50000"/>
                  </a:schemeClr>
                </a:solidFill>
                <a:latin typeface="Century" panose="02040604050505020304" pitchFamily="18" charset="0"/>
              </a:rPr>
              <a:t>What the children see…</a:t>
            </a:r>
          </a:p>
          <a:p>
            <a:pPr algn="ctr"/>
            <a:endParaRPr lang="en-GB" sz="2700" dirty="0">
              <a:solidFill>
                <a:schemeClr val="accent5">
                  <a:lumMod val="50000"/>
                </a:schemeClr>
              </a:solidFill>
              <a:latin typeface="Century" panose="02040604050505020304" pitchFamily="18" charset="0"/>
            </a:endParaRPr>
          </a:p>
        </p:txBody>
      </p:sp>
      <p:cxnSp>
        <p:nvCxnSpPr>
          <p:cNvPr id="6" name="Straight Connector 5"/>
          <p:cNvCxnSpPr/>
          <p:nvPr/>
        </p:nvCxnSpPr>
        <p:spPr>
          <a:xfrm flipV="1">
            <a:off x="1631936" y="1612404"/>
            <a:ext cx="5529263" cy="28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85527" y="5411427"/>
            <a:ext cx="5222081" cy="323165"/>
          </a:xfrm>
          <a:prstGeom prst="rect">
            <a:avLst/>
          </a:prstGeom>
          <a:noFill/>
        </p:spPr>
        <p:txBody>
          <a:bodyPr wrap="square" rtlCol="0">
            <a:spAutoFit/>
          </a:bodyPr>
          <a:lstStyle/>
          <a:p>
            <a:pPr algn="ctr"/>
            <a:r>
              <a:rPr lang="en-GB" sz="1500" dirty="0">
                <a:solidFill>
                  <a:schemeClr val="accent5">
                    <a:lumMod val="50000"/>
                  </a:schemeClr>
                </a:solidFill>
                <a:latin typeface="Gadugi" panose="020B0502040204020203" pitchFamily="34" charset="0"/>
                <a:ea typeface="Gadugi" panose="020B0502040204020203" pitchFamily="34" charset="0"/>
              </a:rPr>
              <a:t>Letter </a:t>
            </a:r>
            <a:r>
              <a:rPr lang="en-GB" sz="1500" b="1" dirty="0">
                <a:solidFill>
                  <a:schemeClr val="accent5">
                    <a:lumMod val="50000"/>
                  </a:schemeClr>
                </a:solidFill>
                <a:latin typeface="Gadugi" panose="020B0502040204020203" pitchFamily="34" charset="0"/>
                <a:ea typeface="Gadugi" panose="020B0502040204020203" pitchFamily="34" charset="0"/>
              </a:rPr>
              <a:t>names OR sounds</a:t>
            </a:r>
            <a:r>
              <a:rPr lang="en-GB" sz="1500" dirty="0">
                <a:solidFill>
                  <a:schemeClr val="accent5">
                    <a:lumMod val="50000"/>
                  </a:schemeClr>
                </a:solidFill>
                <a:latin typeface="Gadugi" panose="020B0502040204020203" pitchFamily="34" charset="0"/>
                <a:ea typeface="Gadugi" panose="020B0502040204020203" pitchFamily="34" charset="0"/>
              </a:rPr>
              <a:t> accepted</a:t>
            </a:r>
          </a:p>
        </p:txBody>
      </p:sp>
    </p:spTree>
    <p:extLst>
      <p:ext uri="{BB962C8B-B14F-4D97-AF65-F5344CB8AC3E}">
        <p14:creationId xmlns:p14="http://schemas.microsoft.com/office/powerpoint/2010/main" val="1135451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847564" y="935125"/>
            <a:ext cx="6852905" cy="507831"/>
          </a:xfrm>
          <a:prstGeom prst="rect">
            <a:avLst/>
          </a:prstGeom>
          <a:noFill/>
        </p:spPr>
        <p:txBody>
          <a:bodyPr wrap="square" rtlCol="0">
            <a:spAutoFit/>
          </a:bodyPr>
          <a:lstStyle/>
          <a:p>
            <a:pPr algn="ctr"/>
            <a:r>
              <a:rPr lang="en-GB" sz="2700" b="1" dirty="0">
                <a:solidFill>
                  <a:schemeClr val="accent5">
                    <a:lumMod val="50000"/>
                  </a:schemeClr>
                </a:solidFill>
                <a:latin typeface="Century" panose="02040604050505020304" pitchFamily="18" charset="0"/>
              </a:rPr>
              <a:t>What children hear and use to write…</a:t>
            </a:r>
          </a:p>
        </p:txBody>
      </p:sp>
      <p:pic>
        <p:nvPicPr>
          <p:cNvPr id="4" name="Picture 3"/>
          <p:cNvPicPr>
            <a:picLocks noChangeAspect="1"/>
          </p:cNvPicPr>
          <p:nvPr/>
        </p:nvPicPr>
        <p:blipFill>
          <a:blip r:embed="rId3"/>
          <a:stretch>
            <a:fillRect/>
          </a:stretch>
        </p:blipFill>
        <p:spPr>
          <a:xfrm>
            <a:off x="5310416" y="1662109"/>
            <a:ext cx="2784908" cy="3271001"/>
          </a:xfrm>
          <a:prstGeom prst="rect">
            <a:avLst/>
          </a:prstGeom>
        </p:spPr>
      </p:pic>
      <p:pic>
        <p:nvPicPr>
          <p:cNvPr id="6" name="Picture 5">
            <a:extLst>
              <a:ext uri="{FF2B5EF4-FFF2-40B4-BE49-F238E27FC236}">
                <a16:creationId xmlns:a16="http://schemas.microsoft.com/office/drawing/2014/main" id="{8CC708A5-05D6-3BEB-1491-0F8AFE1366E7}"/>
              </a:ext>
            </a:extLst>
          </p:cNvPr>
          <p:cNvPicPr>
            <a:picLocks noChangeAspect="1"/>
          </p:cNvPicPr>
          <p:nvPr/>
        </p:nvPicPr>
        <p:blipFill>
          <a:blip r:embed="rId4"/>
          <a:stretch>
            <a:fillRect/>
          </a:stretch>
        </p:blipFill>
        <p:spPr>
          <a:xfrm>
            <a:off x="528910" y="2213297"/>
            <a:ext cx="3815774" cy="2569952"/>
          </a:xfrm>
          <a:prstGeom prst="rect">
            <a:avLst/>
          </a:prstGeom>
        </p:spPr>
      </p:pic>
    </p:spTree>
    <p:extLst>
      <p:ext uri="{BB962C8B-B14F-4D97-AF65-F5344CB8AC3E}">
        <p14:creationId xmlns:p14="http://schemas.microsoft.com/office/powerpoint/2010/main" val="2797752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58269" y="1973982"/>
            <a:ext cx="6827462" cy="507831"/>
          </a:xfrm>
          <a:prstGeom prst="rect">
            <a:avLst/>
          </a:prstGeom>
          <a:noFill/>
        </p:spPr>
        <p:txBody>
          <a:bodyPr wrap="square" rtlCol="0">
            <a:spAutoFit/>
          </a:bodyPr>
          <a:lstStyle/>
          <a:p>
            <a:pPr algn="ctr"/>
            <a:r>
              <a:rPr lang="en-GB" sz="2700" b="1" dirty="0">
                <a:solidFill>
                  <a:schemeClr val="accent5">
                    <a:lumMod val="50000"/>
                  </a:schemeClr>
                </a:solidFill>
                <a:latin typeface="Century" panose="02040604050505020304" pitchFamily="18" charset="0"/>
              </a:rPr>
              <a:t>What the children hear…</a:t>
            </a:r>
          </a:p>
        </p:txBody>
      </p:sp>
      <p:pic>
        <p:nvPicPr>
          <p:cNvPr id="3" name="Picture 2" descr="Lesson: Knowing Jesus Through … The Sense of Hearing (John 10:22-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591" y="2458730"/>
            <a:ext cx="4398818" cy="2474335"/>
          </a:xfrm>
          <a:prstGeom prst="rect">
            <a:avLst/>
          </a:prstGeom>
        </p:spPr>
      </p:pic>
      <p:sp>
        <p:nvSpPr>
          <p:cNvPr id="4" name="TextBox 3"/>
          <p:cNvSpPr txBox="1"/>
          <p:nvPr/>
        </p:nvSpPr>
        <p:spPr>
          <a:xfrm>
            <a:off x="737950" y="5106111"/>
            <a:ext cx="7536656" cy="830997"/>
          </a:xfrm>
          <a:prstGeom prst="rect">
            <a:avLst/>
          </a:prstGeom>
          <a:noFill/>
        </p:spPr>
        <p:txBody>
          <a:bodyPr wrap="square" rtlCol="0">
            <a:spAutoFit/>
          </a:bodyPr>
          <a:lstStyle/>
          <a:p>
            <a:pPr algn="ctr"/>
            <a:r>
              <a:rPr lang="en-GB" sz="2400" b="1" dirty="0">
                <a:solidFill>
                  <a:schemeClr val="accent5">
                    <a:lumMod val="50000"/>
                  </a:schemeClr>
                </a:solidFill>
                <a:latin typeface="Gadugi" panose="020B0502040204020203" pitchFamily="34" charset="0"/>
                <a:ea typeface="Gadugi" panose="020B0502040204020203" pitchFamily="34" charset="0"/>
              </a:rPr>
              <a:t>“Here is a pretend word - Boff, can you say it? What is the first sound in </a:t>
            </a:r>
            <a:r>
              <a:rPr lang="en-GB" sz="2400" b="1" dirty="0" err="1">
                <a:solidFill>
                  <a:schemeClr val="accent5">
                    <a:lumMod val="50000"/>
                  </a:schemeClr>
                </a:solidFill>
                <a:latin typeface="Gadugi" panose="020B0502040204020203" pitchFamily="34" charset="0"/>
                <a:ea typeface="Gadugi" panose="020B0502040204020203" pitchFamily="34" charset="0"/>
              </a:rPr>
              <a:t>Boff</a:t>
            </a:r>
            <a:r>
              <a:rPr lang="en-GB" sz="2400" b="1" dirty="0">
                <a:solidFill>
                  <a:schemeClr val="accent5">
                    <a:lumMod val="50000"/>
                  </a:schemeClr>
                </a:solidFill>
                <a:latin typeface="Gadugi" panose="020B0502040204020203" pitchFamily="34" charset="0"/>
                <a:ea typeface="Gadugi" panose="020B0502040204020203" pitchFamily="34" charset="0"/>
              </a:rPr>
              <a:t>?”</a:t>
            </a:r>
          </a:p>
        </p:txBody>
      </p:sp>
      <p:pic>
        <p:nvPicPr>
          <p:cNvPr id="5" name="Picture 4">
            <a:extLst>
              <a:ext uri="{FF2B5EF4-FFF2-40B4-BE49-F238E27FC236}">
                <a16:creationId xmlns:a16="http://schemas.microsoft.com/office/drawing/2014/main" id="{A04F3BC4-0C93-98AA-6F89-72E7F4925D59}"/>
              </a:ext>
            </a:extLst>
          </p:cNvPr>
          <p:cNvPicPr>
            <a:picLocks noChangeAspect="1"/>
          </p:cNvPicPr>
          <p:nvPr/>
        </p:nvPicPr>
        <p:blipFill>
          <a:blip r:embed="rId4"/>
          <a:stretch>
            <a:fillRect/>
          </a:stretch>
        </p:blipFill>
        <p:spPr>
          <a:xfrm>
            <a:off x="1157994" y="938245"/>
            <a:ext cx="6827737" cy="980960"/>
          </a:xfrm>
          <a:prstGeom prst="rect">
            <a:avLst/>
          </a:prstGeom>
        </p:spPr>
      </p:pic>
    </p:spTree>
    <p:extLst>
      <p:ext uri="{BB962C8B-B14F-4D97-AF65-F5344CB8AC3E}">
        <p14:creationId xmlns:p14="http://schemas.microsoft.com/office/powerpoint/2010/main" val="272581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58269" y="1800936"/>
            <a:ext cx="6827462" cy="507831"/>
          </a:xfrm>
          <a:prstGeom prst="rect">
            <a:avLst/>
          </a:prstGeom>
          <a:noFill/>
        </p:spPr>
        <p:txBody>
          <a:bodyPr wrap="square" rtlCol="0">
            <a:spAutoFit/>
          </a:bodyPr>
          <a:lstStyle/>
          <a:p>
            <a:pPr algn="ctr"/>
            <a:r>
              <a:rPr lang="en-GB" sz="2700" b="1" dirty="0">
                <a:solidFill>
                  <a:schemeClr val="accent5">
                    <a:lumMod val="50000"/>
                  </a:schemeClr>
                </a:solidFill>
                <a:latin typeface="Century" panose="02040604050505020304" pitchFamily="18" charset="0"/>
              </a:rPr>
              <a:t>What the children see…</a:t>
            </a:r>
          </a:p>
        </p:txBody>
      </p:sp>
      <p:pic>
        <p:nvPicPr>
          <p:cNvPr id="3" name="Picture 2"/>
          <p:cNvPicPr>
            <a:picLocks noChangeAspect="1"/>
          </p:cNvPicPr>
          <p:nvPr/>
        </p:nvPicPr>
        <p:blipFill>
          <a:blip r:embed="rId3"/>
          <a:stretch>
            <a:fillRect/>
          </a:stretch>
        </p:blipFill>
        <p:spPr>
          <a:xfrm>
            <a:off x="926758" y="972145"/>
            <a:ext cx="7159037" cy="828791"/>
          </a:xfrm>
          <a:prstGeom prst="rect">
            <a:avLst/>
          </a:prstGeom>
        </p:spPr>
      </p:pic>
      <p:pic>
        <p:nvPicPr>
          <p:cNvPr id="4" name="Picture 3"/>
          <p:cNvPicPr>
            <a:picLocks noChangeAspect="1"/>
          </p:cNvPicPr>
          <p:nvPr/>
        </p:nvPicPr>
        <p:blipFill>
          <a:blip r:embed="rId4"/>
          <a:stretch>
            <a:fillRect/>
          </a:stretch>
        </p:blipFill>
        <p:spPr>
          <a:xfrm>
            <a:off x="2353845" y="2420452"/>
            <a:ext cx="4651230" cy="914528"/>
          </a:xfrm>
          <a:prstGeom prst="rect">
            <a:avLst/>
          </a:prstGeom>
        </p:spPr>
      </p:pic>
      <p:pic>
        <p:nvPicPr>
          <p:cNvPr id="6" name="Picture 5"/>
          <p:cNvPicPr>
            <a:picLocks noChangeAspect="1"/>
          </p:cNvPicPr>
          <p:nvPr/>
        </p:nvPicPr>
        <p:blipFill>
          <a:blip r:embed="rId5"/>
          <a:stretch>
            <a:fillRect/>
          </a:stretch>
        </p:blipFill>
        <p:spPr>
          <a:xfrm>
            <a:off x="257724" y="3712651"/>
            <a:ext cx="4242268" cy="2606694"/>
          </a:xfrm>
          <a:prstGeom prst="rect">
            <a:avLst/>
          </a:prstGeom>
        </p:spPr>
      </p:pic>
      <p:cxnSp>
        <p:nvCxnSpPr>
          <p:cNvPr id="8" name="Straight Connector 7"/>
          <p:cNvCxnSpPr/>
          <p:nvPr/>
        </p:nvCxnSpPr>
        <p:spPr>
          <a:xfrm flipV="1">
            <a:off x="1914829" y="3377755"/>
            <a:ext cx="5529263" cy="28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a:stretch>
            <a:fillRect/>
          </a:stretch>
        </p:blipFill>
        <p:spPr>
          <a:xfrm>
            <a:off x="4803215" y="3645024"/>
            <a:ext cx="4083061" cy="2606118"/>
          </a:xfrm>
          <a:prstGeom prst="rect">
            <a:avLst/>
          </a:prstGeom>
        </p:spPr>
      </p:pic>
    </p:spTree>
    <p:extLst>
      <p:ext uri="{BB962C8B-B14F-4D97-AF65-F5344CB8AC3E}">
        <p14:creationId xmlns:p14="http://schemas.microsoft.com/office/powerpoint/2010/main" val="1605049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82837" y="989616"/>
            <a:ext cx="6827462" cy="507831"/>
          </a:xfrm>
          <a:prstGeom prst="rect">
            <a:avLst/>
          </a:prstGeom>
          <a:noFill/>
        </p:spPr>
        <p:txBody>
          <a:bodyPr wrap="square" rtlCol="0">
            <a:spAutoFit/>
          </a:bodyPr>
          <a:lstStyle/>
          <a:p>
            <a:pPr algn="ctr"/>
            <a:r>
              <a:rPr lang="en-GB" sz="2700" b="1" dirty="0">
                <a:solidFill>
                  <a:schemeClr val="accent5">
                    <a:lumMod val="50000"/>
                  </a:schemeClr>
                </a:solidFill>
                <a:latin typeface="Century" panose="02040604050505020304" pitchFamily="18" charset="0"/>
              </a:rPr>
              <a:t>What the children see…</a:t>
            </a:r>
          </a:p>
        </p:txBody>
      </p:sp>
      <p:cxnSp>
        <p:nvCxnSpPr>
          <p:cNvPr id="3" name="Straight Connector 2"/>
          <p:cNvCxnSpPr>
            <a:cxnSpLocks/>
          </p:cNvCxnSpPr>
          <p:nvPr/>
        </p:nvCxnSpPr>
        <p:spPr>
          <a:xfrm flipV="1">
            <a:off x="1646634" y="1532440"/>
            <a:ext cx="5514565" cy="987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4B97810-4F99-8D54-993D-9FA71229F200}"/>
              </a:ext>
            </a:extLst>
          </p:cNvPr>
          <p:cNvPicPr>
            <a:picLocks noChangeAspect="1"/>
          </p:cNvPicPr>
          <p:nvPr/>
        </p:nvPicPr>
        <p:blipFill>
          <a:blip r:embed="rId3"/>
          <a:stretch>
            <a:fillRect/>
          </a:stretch>
        </p:blipFill>
        <p:spPr>
          <a:xfrm>
            <a:off x="4018282" y="2372997"/>
            <a:ext cx="1107436" cy="3372320"/>
          </a:xfrm>
          <a:prstGeom prst="rect">
            <a:avLst/>
          </a:prstGeom>
        </p:spPr>
      </p:pic>
      <p:pic>
        <p:nvPicPr>
          <p:cNvPr id="6" name="Picture 5">
            <a:extLst>
              <a:ext uri="{FF2B5EF4-FFF2-40B4-BE49-F238E27FC236}">
                <a16:creationId xmlns:a16="http://schemas.microsoft.com/office/drawing/2014/main" id="{64A62AA0-BE0A-49FD-FE13-B1C9E5416FAF}"/>
              </a:ext>
            </a:extLst>
          </p:cNvPr>
          <p:cNvPicPr>
            <a:picLocks noChangeAspect="1"/>
          </p:cNvPicPr>
          <p:nvPr/>
        </p:nvPicPr>
        <p:blipFill>
          <a:blip r:embed="rId4"/>
          <a:stretch>
            <a:fillRect/>
          </a:stretch>
        </p:blipFill>
        <p:spPr>
          <a:xfrm>
            <a:off x="5945131" y="2372997"/>
            <a:ext cx="1021699" cy="3372320"/>
          </a:xfrm>
          <a:prstGeom prst="rect">
            <a:avLst/>
          </a:prstGeom>
        </p:spPr>
      </p:pic>
      <p:sp>
        <p:nvSpPr>
          <p:cNvPr id="7" name="Rectangle 6">
            <a:extLst>
              <a:ext uri="{FF2B5EF4-FFF2-40B4-BE49-F238E27FC236}">
                <a16:creationId xmlns:a16="http://schemas.microsoft.com/office/drawing/2014/main" id="{0019A334-4626-9D1C-64D1-208A67785A55}"/>
              </a:ext>
            </a:extLst>
          </p:cNvPr>
          <p:cNvSpPr/>
          <p:nvPr/>
        </p:nvSpPr>
        <p:spPr>
          <a:xfrm>
            <a:off x="3888124" y="1764428"/>
            <a:ext cx="1340069" cy="3943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b="1" dirty="0">
                <a:solidFill>
                  <a:srgbClr val="FF0000"/>
                </a:solidFill>
                <a:effectLst>
                  <a:outerShdw blurRad="38100" dist="38100" dir="2700000" algn="tl">
                    <a:srgbClr val="000000">
                      <a:alpha val="43137"/>
                    </a:srgbClr>
                  </a:outerShdw>
                </a:effectLst>
              </a:rPr>
              <a:t>FORM A</a:t>
            </a:r>
          </a:p>
        </p:txBody>
      </p:sp>
      <p:sp>
        <p:nvSpPr>
          <p:cNvPr id="8" name="Rectangle 7">
            <a:extLst>
              <a:ext uri="{FF2B5EF4-FFF2-40B4-BE49-F238E27FC236}">
                <a16:creationId xmlns:a16="http://schemas.microsoft.com/office/drawing/2014/main" id="{A6B70842-FB90-FFD8-E172-5AA5D3283EF1}"/>
              </a:ext>
            </a:extLst>
          </p:cNvPr>
          <p:cNvSpPr/>
          <p:nvPr/>
        </p:nvSpPr>
        <p:spPr>
          <a:xfrm>
            <a:off x="5785945" y="1764428"/>
            <a:ext cx="1340069" cy="3943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b="1" dirty="0">
                <a:solidFill>
                  <a:srgbClr val="FF0000"/>
                </a:solidFill>
                <a:effectLst>
                  <a:outerShdw blurRad="38100" dist="38100" dir="2700000" algn="tl">
                    <a:srgbClr val="000000">
                      <a:alpha val="43137"/>
                    </a:srgbClr>
                  </a:outerShdw>
                </a:effectLst>
              </a:rPr>
              <a:t>FORM B</a:t>
            </a:r>
          </a:p>
        </p:txBody>
      </p:sp>
      <p:sp>
        <p:nvSpPr>
          <p:cNvPr id="9" name="TextBox 8">
            <a:extLst>
              <a:ext uri="{FF2B5EF4-FFF2-40B4-BE49-F238E27FC236}">
                <a16:creationId xmlns:a16="http://schemas.microsoft.com/office/drawing/2014/main" id="{6D3F772B-3FD1-33D6-E9CD-F6FACB78E8E3}"/>
              </a:ext>
            </a:extLst>
          </p:cNvPr>
          <p:cNvSpPr txBox="1"/>
          <p:nvPr/>
        </p:nvSpPr>
        <p:spPr>
          <a:xfrm>
            <a:off x="7126015" y="2392973"/>
            <a:ext cx="1870715" cy="3416320"/>
          </a:xfrm>
          <a:prstGeom prst="rect">
            <a:avLst/>
          </a:prstGeom>
          <a:noFill/>
        </p:spPr>
        <p:txBody>
          <a:bodyPr wrap="square" rtlCol="0">
            <a:spAutoFit/>
          </a:bodyPr>
          <a:lstStyle/>
          <a:p>
            <a:pPr marL="214313" indent="-214313">
              <a:buFont typeface="Wingdings" panose="05000000000000000000" pitchFamily="2" charset="2"/>
              <a:buChar char="v"/>
            </a:pPr>
            <a:r>
              <a:rPr lang="en-GB" b="1" dirty="0">
                <a:effectLst>
                  <a:outerShdw blurRad="38100" dist="38100" dir="2700000" algn="tl">
                    <a:srgbClr val="000000">
                      <a:alpha val="43137"/>
                    </a:srgbClr>
                  </a:outerShdw>
                </a:effectLst>
              </a:rPr>
              <a:t>Administer only ONE form at “baseline”</a:t>
            </a:r>
          </a:p>
          <a:p>
            <a:pPr marL="214313" indent="-214313">
              <a:buFont typeface="Wingdings" panose="05000000000000000000" pitchFamily="2" charset="2"/>
              <a:buChar char="v"/>
            </a:pPr>
            <a:endParaRPr lang="en-GB" b="1" dirty="0">
              <a:effectLst>
                <a:outerShdw blurRad="38100" dist="38100" dir="2700000" algn="tl">
                  <a:srgbClr val="000000">
                    <a:alpha val="43137"/>
                  </a:srgbClr>
                </a:outerShdw>
              </a:effectLst>
            </a:endParaRPr>
          </a:p>
          <a:p>
            <a:pPr marL="214313" indent="-214313">
              <a:buFont typeface="Wingdings" panose="05000000000000000000" pitchFamily="2" charset="2"/>
              <a:buChar char="v"/>
            </a:pPr>
            <a:r>
              <a:rPr lang="en-GB" b="1" dirty="0">
                <a:effectLst>
                  <a:outerShdw blurRad="38100" dist="38100" dir="2700000" algn="tl">
                    <a:srgbClr val="000000">
                      <a:alpha val="43137"/>
                    </a:srgbClr>
                  </a:outerShdw>
                </a:effectLst>
              </a:rPr>
              <a:t>The other form is for retesting at a later date (follow-up)</a:t>
            </a:r>
          </a:p>
          <a:p>
            <a:pPr marL="214313" indent="-214313">
              <a:buFont typeface="Arial" panose="020B0604020202020204" pitchFamily="34" charset="0"/>
              <a:buChar char="•"/>
            </a:pPr>
            <a:endParaRPr lang="en-GB" b="1"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7B48472B-00B7-E8F6-F5EB-8E541E56EF72}"/>
              </a:ext>
            </a:extLst>
          </p:cNvPr>
          <p:cNvPicPr>
            <a:picLocks noChangeAspect="1"/>
          </p:cNvPicPr>
          <p:nvPr/>
        </p:nvPicPr>
        <p:blipFill>
          <a:blip r:embed="rId5"/>
          <a:stretch>
            <a:fillRect/>
          </a:stretch>
        </p:blipFill>
        <p:spPr>
          <a:xfrm>
            <a:off x="241108" y="1795830"/>
            <a:ext cx="2962913" cy="1252837"/>
          </a:xfrm>
          <a:prstGeom prst="rect">
            <a:avLst/>
          </a:prstGeom>
        </p:spPr>
      </p:pic>
      <p:sp>
        <p:nvSpPr>
          <p:cNvPr id="11" name="TextBox 10">
            <a:extLst>
              <a:ext uri="{FF2B5EF4-FFF2-40B4-BE49-F238E27FC236}">
                <a16:creationId xmlns:a16="http://schemas.microsoft.com/office/drawing/2014/main" id="{22D0B9C4-3830-8015-EB36-2A6F74962E38}"/>
              </a:ext>
            </a:extLst>
          </p:cNvPr>
          <p:cNvSpPr txBox="1"/>
          <p:nvPr/>
        </p:nvSpPr>
        <p:spPr>
          <a:xfrm>
            <a:off x="274268" y="3220713"/>
            <a:ext cx="3367467" cy="1200329"/>
          </a:xfrm>
          <a:prstGeom prst="rect">
            <a:avLst/>
          </a:prstGeom>
          <a:solidFill>
            <a:schemeClr val="bg1">
              <a:lumMod val="95000"/>
            </a:schemeClr>
          </a:solidFill>
          <a:ln w="57150">
            <a:solidFill>
              <a:srgbClr val="002060"/>
            </a:solidFill>
          </a:ln>
        </p:spPr>
        <p:txBody>
          <a:bodyPr wrap="square" rtlCol="0">
            <a:spAutoFit/>
          </a:bodyPr>
          <a:lstStyle/>
          <a:p>
            <a:pPr marL="257175" indent="-257175">
              <a:buFont typeface="Arial" panose="020B0604020202020204" pitchFamily="34" charset="0"/>
              <a:buChar char="•"/>
            </a:pPr>
            <a:r>
              <a:rPr lang="en-GB" dirty="0"/>
              <a:t>1- and 2-syllable words</a:t>
            </a:r>
          </a:p>
          <a:p>
            <a:pPr marL="257175" indent="-257175">
              <a:buFont typeface="Arial" panose="020B0604020202020204" pitchFamily="34" charset="0"/>
              <a:buChar char="•"/>
            </a:pPr>
            <a:r>
              <a:rPr lang="en-GB" dirty="0"/>
              <a:t>Simple CV structure and more complex structures with CC (clusters)</a:t>
            </a:r>
          </a:p>
        </p:txBody>
      </p:sp>
    </p:spTree>
    <p:extLst>
      <p:ext uri="{BB962C8B-B14F-4D97-AF65-F5344CB8AC3E}">
        <p14:creationId xmlns:p14="http://schemas.microsoft.com/office/powerpoint/2010/main" val="2209385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DF8B7B-673F-16A4-47AD-9B31E8A2EF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05568B-DE4D-DF74-B0F1-C4BF71078429}"/>
              </a:ext>
            </a:extLst>
          </p:cNvPr>
          <p:cNvSpPr txBox="1"/>
          <p:nvPr/>
        </p:nvSpPr>
        <p:spPr>
          <a:xfrm>
            <a:off x="1144427" y="394875"/>
            <a:ext cx="6827462" cy="923330"/>
          </a:xfrm>
          <a:prstGeom prst="rect">
            <a:avLst/>
          </a:prstGeom>
          <a:noFill/>
        </p:spPr>
        <p:txBody>
          <a:bodyPr wrap="square" rtlCol="0">
            <a:spAutoFit/>
          </a:bodyPr>
          <a:lstStyle/>
          <a:p>
            <a:pPr algn="ctr"/>
            <a:r>
              <a:rPr lang="en-GB" sz="2700" b="1" dirty="0">
                <a:solidFill>
                  <a:schemeClr val="accent5">
                    <a:lumMod val="50000"/>
                  </a:schemeClr>
                </a:solidFill>
                <a:latin typeface="Century" panose="02040604050505020304" pitchFamily="18" charset="0"/>
              </a:rPr>
              <a:t>Basic Word Reading</a:t>
            </a:r>
          </a:p>
          <a:p>
            <a:pPr algn="ctr"/>
            <a:r>
              <a:rPr lang="en-GB" sz="2700" b="1" dirty="0">
                <a:solidFill>
                  <a:schemeClr val="accent5">
                    <a:lumMod val="50000"/>
                  </a:schemeClr>
                </a:solidFill>
                <a:latin typeface="Century" panose="02040604050505020304" pitchFamily="18" charset="0"/>
              </a:rPr>
              <a:t>What the children see…</a:t>
            </a:r>
          </a:p>
        </p:txBody>
      </p:sp>
      <p:cxnSp>
        <p:nvCxnSpPr>
          <p:cNvPr id="3" name="Straight Connector 2">
            <a:extLst>
              <a:ext uri="{FF2B5EF4-FFF2-40B4-BE49-F238E27FC236}">
                <a16:creationId xmlns:a16="http://schemas.microsoft.com/office/drawing/2014/main" id="{66EE82A9-7A9E-127C-3C5F-EE5EAC11EAA8}"/>
              </a:ext>
            </a:extLst>
          </p:cNvPr>
          <p:cNvCxnSpPr>
            <a:cxnSpLocks/>
          </p:cNvCxnSpPr>
          <p:nvPr/>
        </p:nvCxnSpPr>
        <p:spPr>
          <a:xfrm flipV="1">
            <a:off x="1646634" y="1532440"/>
            <a:ext cx="5514565" cy="987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991219-5FB6-5F18-EB28-627B5A26300F}"/>
              </a:ext>
            </a:extLst>
          </p:cNvPr>
          <p:cNvPicPr>
            <a:picLocks noChangeAspect="1"/>
          </p:cNvPicPr>
          <p:nvPr/>
        </p:nvPicPr>
        <p:blipFill>
          <a:blip r:embed="rId3"/>
          <a:stretch>
            <a:fillRect/>
          </a:stretch>
        </p:blipFill>
        <p:spPr>
          <a:xfrm>
            <a:off x="4018282" y="2372997"/>
            <a:ext cx="1107436" cy="3372320"/>
          </a:xfrm>
          <a:prstGeom prst="rect">
            <a:avLst/>
          </a:prstGeom>
        </p:spPr>
      </p:pic>
      <p:sp>
        <p:nvSpPr>
          <p:cNvPr id="7" name="Rectangle 6">
            <a:extLst>
              <a:ext uri="{FF2B5EF4-FFF2-40B4-BE49-F238E27FC236}">
                <a16:creationId xmlns:a16="http://schemas.microsoft.com/office/drawing/2014/main" id="{D72CA445-1DA4-7308-1C29-874AF709C6F6}"/>
              </a:ext>
            </a:extLst>
          </p:cNvPr>
          <p:cNvSpPr/>
          <p:nvPr/>
        </p:nvSpPr>
        <p:spPr>
          <a:xfrm>
            <a:off x="3888124" y="1764428"/>
            <a:ext cx="1340069" cy="3943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b="1" dirty="0">
                <a:solidFill>
                  <a:srgbClr val="FF0000"/>
                </a:solidFill>
                <a:effectLst>
                  <a:outerShdw blurRad="38100" dist="38100" dir="2700000" algn="tl">
                    <a:srgbClr val="000000">
                      <a:alpha val="43137"/>
                    </a:srgbClr>
                  </a:outerShdw>
                </a:effectLst>
              </a:rPr>
              <a:t>FORM A</a:t>
            </a:r>
          </a:p>
        </p:txBody>
      </p:sp>
    </p:spTree>
    <p:extLst>
      <p:ext uri="{BB962C8B-B14F-4D97-AF65-F5344CB8AC3E}">
        <p14:creationId xmlns:p14="http://schemas.microsoft.com/office/powerpoint/2010/main" val="1633409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6DB2B1-4240-620E-15A0-D4AB88AB94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042410-3F5D-C9AE-A296-F0CC74E25D55}"/>
              </a:ext>
            </a:extLst>
          </p:cNvPr>
          <p:cNvSpPr txBox="1"/>
          <p:nvPr/>
        </p:nvSpPr>
        <p:spPr>
          <a:xfrm>
            <a:off x="990185" y="989615"/>
            <a:ext cx="6827462" cy="507831"/>
          </a:xfrm>
          <a:prstGeom prst="rect">
            <a:avLst/>
          </a:prstGeom>
          <a:noFill/>
        </p:spPr>
        <p:txBody>
          <a:bodyPr wrap="square" rtlCol="0">
            <a:spAutoFit/>
          </a:bodyPr>
          <a:lstStyle/>
          <a:p>
            <a:pPr algn="ctr"/>
            <a:r>
              <a:rPr lang="en-GB" sz="2700" b="1" dirty="0">
                <a:solidFill>
                  <a:schemeClr val="accent5">
                    <a:lumMod val="50000"/>
                  </a:schemeClr>
                </a:solidFill>
                <a:latin typeface="Century" panose="02040604050505020304" pitchFamily="18" charset="0"/>
              </a:rPr>
              <a:t>Example Videos</a:t>
            </a:r>
          </a:p>
        </p:txBody>
      </p:sp>
      <p:cxnSp>
        <p:nvCxnSpPr>
          <p:cNvPr id="4" name="Straight Connector 3">
            <a:extLst>
              <a:ext uri="{FF2B5EF4-FFF2-40B4-BE49-F238E27FC236}">
                <a16:creationId xmlns:a16="http://schemas.microsoft.com/office/drawing/2014/main" id="{2204A2D1-A651-2C2A-3136-F2B2F2FBC803}"/>
              </a:ext>
            </a:extLst>
          </p:cNvPr>
          <p:cNvCxnSpPr>
            <a:cxnSpLocks/>
          </p:cNvCxnSpPr>
          <p:nvPr/>
        </p:nvCxnSpPr>
        <p:spPr>
          <a:xfrm flipV="1">
            <a:off x="1646634" y="1532440"/>
            <a:ext cx="5514565" cy="987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5-Point Star 6">
            <a:extLst>
              <a:ext uri="{FF2B5EF4-FFF2-40B4-BE49-F238E27FC236}">
                <a16:creationId xmlns:a16="http://schemas.microsoft.com/office/drawing/2014/main" id="{71647591-2AA9-88AF-1BE7-48E75BBB0770}"/>
              </a:ext>
            </a:extLst>
          </p:cNvPr>
          <p:cNvSpPr/>
          <p:nvPr/>
        </p:nvSpPr>
        <p:spPr>
          <a:xfrm>
            <a:off x="2486026" y="931538"/>
            <a:ext cx="490632" cy="45049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350"/>
          </a:p>
        </p:txBody>
      </p:sp>
      <p:cxnSp>
        <p:nvCxnSpPr>
          <p:cNvPr id="10" name="Straight Connector 9">
            <a:extLst>
              <a:ext uri="{FF2B5EF4-FFF2-40B4-BE49-F238E27FC236}">
                <a16:creationId xmlns:a16="http://schemas.microsoft.com/office/drawing/2014/main" id="{015500BF-1EB8-F3E9-B7DF-291974684922}"/>
              </a:ext>
            </a:extLst>
          </p:cNvPr>
          <p:cNvCxnSpPr/>
          <p:nvPr/>
        </p:nvCxnSpPr>
        <p:spPr>
          <a:xfrm flipV="1">
            <a:off x="1631936" y="5547569"/>
            <a:ext cx="5529263" cy="28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1C1028-2B55-FDC7-D89F-35F80F080814}"/>
              </a:ext>
            </a:extLst>
          </p:cNvPr>
          <p:cNvSpPr txBox="1"/>
          <p:nvPr/>
        </p:nvSpPr>
        <p:spPr>
          <a:xfrm>
            <a:off x="1219350" y="1993620"/>
            <a:ext cx="1374094" cy="300082"/>
          </a:xfrm>
          <a:prstGeom prst="rect">
            <a:avLst/>
          </a:prstGeom>
          <a:noFill/>
        </p:spPr>
        <p:txBody>
          <a:bodyPr wrap="none" rtlCol="0">
            <a:spAutoFit/>
          </a:bodyPr>
          <a:lstStyle/>
          <a:p>
            <a:r>
              <a:rPr lang="en-GB" sz="1350" dirty="0"/>
              <a:t>RAN - English</a:t>
            </a:r>
          </a:p>
        </p:txBody>
      </p:sp>
      <p:sp>
        <p:nvSpPr>
          <p:cNvPr id="11" name="TextBox 10">
            <a:extLst>
              <a:ext uri="{FF2B5EF4-FFF2-40B4-BE49-F238E27FC236}">
                <a16:creationId xmlns:a16="http://schemas.microsoft.com/office/drawing/2014/main" id="{D064C5B9-B2DC-4C0E-3D98-368070EE5CD4}"/>
              </a:ext>
            </a:extLst>
          </p:cNvPr>
          <p:cNvSpPr txBox="1"/>
          <p:nvPr/>
        </p:nvSpPr>
        <p:spPr>
          <a:xfrm>
            <a:off x="5524650" y="1967596"/>
            <a:ext cx="1468864" cy="300082"/>
          </a:xfrm>
          <a:prstGeom prst="rect">
            <a:avLst/>
          </a:prstGeom>
          <a:noFill/>
        </p:spPr>
        <p:txBody>
          <a:bodyPr wrap="none" rtlCol="0">
            <a:spAutoFit/>
          </a:bodyPr>
          <a:lstStyle/>
          <a:p>
            <a:r>
              <a:rPr lang="en-GB" sz="1350" dirty="0"/>
              <a:t>RAN- Cymraeg</a:t>
            </a:r>
          </a:p>
        </p:txBody>
      </p:sp>
      <p:pic>
        <p:nvPicPr>
          <p:cNvPr id="13" name="Picture 12">
            <a:extLst>
              <a:ext uri="{FF2B5EF4-FFF2-40B4-BE49-F238E27FC236}">
                <a16:creationId xmlns:a16="http://schemas.microsoft.com/office/drawing/2014/main" id="{AF91A2E8-E0B5-0405-AFD2-2B7D7791984C}"/>
              </a:ext>
            </a:extLst>
          </p:cNvPr>
          <p:cNvPicPr>
            <a:picLocks noChangeAspect="1"/>
          </p:cNvPicPr>
          <p:nvPr/>
        </p:nvPicPr>
        <p:blipFill>
          <a:blip r:embed="rId3"/>
          <a:stretch>
            <a:fillRect/>
          </a:stretch>
        </p:blipFill>
        <p:spPr>
          <a:xfrm>
            <a:off x="441384" y="2377319"/>
            <a:ext cx="4134967" cy="2487061"/>
          </a:xfrm>
          <a:prstGeom prst="rect">
            <a:avLst/>
          </a:prstGeom>
        </p:spPr>
      </p:pic>
      <p:pic>
        <p:nvPicPr>
          <p:cNvPr id="15" name="Picture 14">
            <a:extLst>
              <a:ext uri="{FF2B5EF4-FFF2-40B4-BE49-F238E27FC236}">
                <a16:creationId xmlns:a16="http://schemas.microsoft.com/office/drawing/2014/main" id="{1AC3E143-6387-37A5-0EEC-5EC954159795}"/>
              </a:ext>
            </a:extLst>
          </p:cNvPr>
          <p:cNvPicPr>
            <a:picLocks noChangeAspect="1"/>
          </p:cNvPicPr>
          <p:nvPr/>
        </p:nvPicPr>
        <p:blipFill>
          <a:blip r:embed="rId4"/>
          <a:stretch>
            <a:fillRect/>
          </a:stretch>
        </p:blipFill>
        <p:spPr>
          <a:xfrm>
            <a:off x="4801018" y="2363166"/>
            <a:ext cx="3304555" cy="2556698"/>
          </a:xfrm>
          <a:prstGeom prst="rect">
            <a:avLst/>
          </a:prstGeom>
        </p:spPr>
      </p:pic>
    </p:spTree>
    <p:extLst>
      <p:ext uri="{BB962C8B-B14F-4D97-AF65-F5344CB8AC3E}">
        <p14:creationId xmlns:p14="http://schemas.microsoft.com/office/powerpoint/2010/main" val="3908614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5030-22DE-7028-DCD8-11B43CFBFC1F}"/>
              </a:ext>
            </a:extLst>
          </p:cNvPr>
          <p:cNvSpPr>
            <a:spLocks noGrp="1"/>
          </p:cNvSpPr>
          <p:nvPr>
            <p:ph type="title"/>
          </p:nvPr>
        </p:nvSpPr>
        <p:spPr>
          <a:xfrm>
            <a:off x="539552" y="260648"/>
            <a:ext cx="8208912" cy="648072"/>
          </a:xfrm>
        </p:spPr>
        <p:txBody>
          <a:bodyPr/>
          <a:lstStyle/>
          <a:p>
            <a:pPr algn="ctr"/>
            <a:r>
              <a:rPr lang="en-GB" sz="2400" dirty="0"/>
              <a:t>Presentation Background</a:t>
            </a:r>
          </a:p>
        </p:txBody>
      </p:sp>
      <p:sp>
        <p:nvSpPr>
          <p:cNvPr id="3" name="Content Placeholder 2">
            <a:extLst>
              <a:ext uri="{FF2B5EF4-FFF2-40B4-BE49-F238E27FC236}">
                <a16:creationId xmlns:a16="http://schemas.microsoft.com/office/drawing/2014/main" id="{DE99021D-A58E-88FF-AD43-5744EB793C2E}"/>
              </a:ext>
            </a:extLst>
          </p:cNvPr>
          <p:cNvSpPr>
            <a:spLocks noGrp="1"/>
          </p:cNvSpPr>
          <p:nvPr>
            <p:ph idx="1"/>
          </p:nvPr>
        </p:nvSpPr>
        <p:spPr>
          <a:xfrm>
            <a:off x="683568" y="1124744"/>
            <a:ext cx="8208911" cy="3888432"/>
          </a:xfrm>
        </p:spPr>
        <p:txBody>
          <a:bodyPr>
            <a:normAutofit fontScale="85000" lnSpcReduction="20000"/>
          </a:bodyPr>
          <a:lstStyle/>
          <a:p>
            <a:r>
              <a:rPr lang="en-GB" dirty="0"/>
              <a:t>We now have evidence of the relative universality of the foundations and early cognitive markers of literacy difficulties, but confirming directly across languages is useful for advancing our knowledge and our confidence in our current understanding.</a:t>
            </a:r>
          </a:p>
          <a:p>
            <a:pPr lvl="1"/>
            <a:r>
              <a:rPr lang="en-GB" dirty="0"/>
              <a:t>This was the cross-linguistic aim of the European research project – ELDEL</a:t>
            </a:r>
          </a:p>
          <a:p>
            <a:pPr lvl="1"/>
            <a:r>
              <a:rPr lang="en-GB" dirty="0"/>
              <a:t>ELDEL gave rise to Project MABEL</a:t>
            </a:r>
          </a:p>
          <a:p>
            <a:r>
              <a:rPr lang="en-GB" dirty="0"/>
              <a:t>The MABEL project is predicated on the idea that best cross-linguistic evidence comes from like-with-like comparisons.</a:t>
            </a:r>
          </a:p>
          <a:p>
            <a:r>
              <a:rPr lang="en-GB" dirty="0"/>
              <a:t>Original MABEL battery included 5 languages varying in alphabetic consistency</a:t>
            </a:r>
          </a:p>
          <a:p>
            <a:r>
              <a:rPr lang="en-GB" dirty="0"/>
              <a:t>Now we have added several new languages that complement the original set in terms of consistency and other important features --- e.g., alphabet type…</a:t>
            </a:r>
          </a:p>
          <a:p>
            <a:r>
              <a:rPr lang="en-GB" dirty="0"/>
              <a:t>Including PT, so would like to include a look at the reliability and validity of this version. </a:t>
            </a:r>
          </a:p>
          <a:p>
            <a:r>
              <a:rPr lang="en-GB" dirty="0"/>
              <a:t>In addition, the MABEL consortium has been serving an international practitioner population (give indication of extent) and have responded to several clear needs : e.g., screener for school use. Mini MABEL. </a:t>
            </a:r>
          </a:p>
        </p:txBody>
      </p:sp>
    </p:spTree>
    <p:extLst>
      <p:ext uri="{BB962C8B-B14F-4D97-AF65-F5344CB8AC3E}">
        <p14:creationId xmlns:p14="http://schemas.microsoft.com/office/powerpoint/2010/main" val="3944267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A3D8B-8EC2-2146-9421-5825ED98EA84}"/>
              </a:ext>
            </a:extLst>
          </p:cNvPr>
          <p:cNvSpPr/>
          <p:nvPr/>
        </p:nvSpPr>
        <p:spPr>
          <a:xfrm>
            <a:off x="2288" y="268227"/>
            <a:ext cx="9154551" cy="79946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Foundations of Reading Development</a:t>
            </a:r>
          </a:p>
        </p:txBody>
      </p:sp>
      <p:sp>
        <p:nvSpPr>
          <p:cNvPr id="28" name="Slide Number Placeholder 27">
            <a:extLst>
              <a:ext uri="{FF2B5EF4-FFF2-40B4-BE49-F238E27FC236}">
                <a16:creationId xmlns:a16="http://schemas.microsoft.com/office/drawing/2014/main" id="{225C84B5-A403-C54E-A6F4-686F6B0C07F5}"/>
              </a:ext>
            </a:extLst>
          </p:cNvPr>
          <p:cNvSpPr>
            <a:spLocks noGrp="1"/>
          </p:cNvSpPr>
          <p:nvPr>
            <p:ph type="sldNum" sz="quarter" idx="12"/>
          </p:nvPr>
        </p:nvSpPr>
        <p:spPr/>
        <p:txBody>
          <a:bodyPr/>
          <a:lstStyle/>
          <a:p>
            <a:fld id="{D4383C8A-A6F2-E546-8A2F-5527B3887636}" type="slidenum">
              <a:rPr lang="en-US" smtClean="0"/>
              <a:t>69</a:t>
            </a:fld>
            <a:endParaRPr lang="en-US"/>
          </a:p>
        </p:txBody>
      </p:sp>
      <p:sp>
        <p:nvSpPr>
          <p:cNvPr id="6" name="TextBox 5">
            <a:extLst>
              <a:ext uri="{FF2B5EF4-FFF2-40B4-BE49-F238E27FC236}">
                <a16:creationId xmlns:a16="http://schemas.microsoft.com/office/drawing/2014/main" id="{A01569B4-5A81-0343-A3F0-8010159E41FE}"/>
              </a:ext>
            </a:extLst>
          </p:cNvPr>
          <p:cNvSpPr txBox="1"/>
          <p:nvPr/>
        </p:nvSpPr>
        <p:spPr>
          <a:xfrm>
            <a:off x="6138648" y="1086824"/>
            <a:ext cx="2979738" cy="253916"/>
          </a:xfrm>
          <a:prstGeom prst="rect">
            <a:avLst/>
          </a:prstGeom>
          <a:solidFill>
            <a:schemeClr val="accent1"/>
          </a:solidFill>
          <a:ln>
            <a:solidFill>
              <a:schemeClr val="accent1">
                <a:lumMod val="50000"/>
              </a:schemeClr>
            </a:solidFill>
          </a:ln>
        </p:spPr>
        <p:txBody>
          <a:bodyPr wrap="square" rtlCol="0">
            <a:spAutoFit/>
          </a:bodyPr>
          <a:lstStyle/>
          <a:p>
            <a:r>
              <a:rPr lang="en-US" sz="1050" dirty="0"/>
              <a:t>(Caravolas, Hulme, &amp; Snowling, 2001)</a:t>
            </a:r>
          </a:p>
        </p:txBody>
      </p:sp>
      <p:sp>
        <p:nvSpPr>
          <p:cNvPr id="3" name="Rectangle 2">
            <a:extLst>
              <a:ext uri="{FF2B5EF4-FFF2-40B4-BE49-F238E27FC236}">
                <a16:creationId xmlns:a16="http://schemas.microsoft.com/office/drawing/2014/main" id="{66AA2F91-4A85-BC48-9022-B28CA371E680}"/>
              </a:ext>
            </a:extLst>
          </p:cNvPr>
          <p:cNvSpPr/>
          <p:nvPr/>
        </p:nvSpPr>
        <p:spPr>
          <a:xfrm>
            <a:off x="163514"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T1</a:t>
            </a:r>
          </a:p>
        </p:txBody>
      </p:sp>
      <p:sp>
        <p:nvSpPr>
          <p:cNvPr id="8" name="Rectangle 7">
            <a:extLst>
              <a:ext uri="{FF2B5EF4-FFF2-40B4-BE49-F238E27FC236}">
                <a16:creationId xmlns:a16="http://schemas.microsoft.com/office/drawing/2014/main" id="{B80024FE-B78A-5840-8704-8EA3C1B37DAC}"/>
              </a:ext>
            </a:extLst>
          </p:cNvPr>
          <p:cNvSpPr/>
          <p:nvPr/>
        </p:nvSpPr>
        <p:spPr>
          <a:xfrm>
            <a:off x="2633085"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T2</a:t>
            </a:r>
          </a:p>
        </p:txBody>
      </p:sp>
      <p:sp>
        <p:nvSpPr>
          <p:cNvPr id="9" name="Rectangle 8">
            <a:extLst>
              <a:ext uri="{FF2B5EF4-FFF2-40B4-BE49-F238E27FC236}">
                <a16:creationId xmlns:a16="http://schemas.microsoft.com/office/drawing/2014/main" id="{1ABA1914-8239-7847-B6C8-84CCD72CCAC4}"/>
              </a:ext>
            </a:extLst>
          </p:cNvPr>
          <p:cNvSpPr/>
          <p:nvPr/>
        </p:nvSpPr>
        <p:spPr>
          <a:xfrm>
            <a:off x="5130801"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T3</a:t>
            </a:r>
          </a:p>
        </p:txBody>
      </p:sp>
      <p:sp>
        <p:nvSpPr>
          <p:cNvPr id="10" name="Rectangle 9">
            <a:extLst>
              <a:ext uri="{FF2B5EF4-FFF2-40B4-BE49-F238E27FC236}">
                <a16:creationId xmlns:a16="http://schemas.microsoft.com/office/drawing/2014/main" id="{4207C6DB-38A1-0B40-8950-7BAFDC835776}"/>
              </a:ext>
            </a:extLst>
          </p:cNvPr>
          <p:cNvSpPr/>
          <p:nvPr/>
        </p:nvSpPr>
        <p:spPr>
          <a:xfrm>
            <a:off x="7653917"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T4</a:t>
            </a:r>
          </a:p>
        </p:txBody>
      </p:sp>
      <p:sp>
        <p:nvSpPr>
          <p:cNvPr id="12" name="Rectangle 11">
            <a:extLst>
              <a:ext uri="{FF2B5EF4-FFF2-40B4-BE49-F238E27FC236}">
                <a16:creationId xmlns:a16="http://schemas.microsoft.com/office/drawing/2014/main" id="{00B6BBAF-56AC-1E4A-BED8-B047900938E7}"/>
              </a:ext>
            </a:extLst>
          </p:cNvPr>
          <p:cNvSpPr/>
          <p:nvPr/>
        </p:nvSpPr>
        <p:spPr>
          <a:xfrm>
            <a:off x="155720" y="2308592"/>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3" name="Rectangle 12">
            <a:extLst>
              <a:ext uri="{FF2B5EF4-FFF2-40B4-BE49-F238E27FC236}">
                <a16:creationId xmlns:a16="http://schemas.microsoft.com/office/drawing/2014/main" id="{2E020C8E-5AF6-5D4A-9DB3-9C54956B75C5}"/>
              </a:ext>
            </a:extLst>
          </p:cNvPr>
          <p:cNvSpPr/>
          <p:nvPr/>
        </p:nvSpPr>
        <p:spPr>
          <a:xfrm>
            <a:off x="2633085" y="2315464"/>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4" name="Rectangle 13">
            <a:extLst>
              <a:ext uri="{FF2B5EF4-FFF2-40B4-BE49-F238E27FC236}">
                <a16:creationId xmlns:a16="http://schemas.microsoft.com/office/drawing/2014/main" id="{0A2E8C59-DD20-4142-8EEA-B285C1DC5016}"/>
              </a:ext>
            </a:extLst>
          </p:cNvPr>
          <p:cNvSpPr/>
          <p:nvPr/>
        </p:nvSpPr>
        <p:spPr>
          <a:xfrm>
            <a:off x="5130801" y="2315464"/>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5" name="Rectangle 14">
            <a:extLst>
              <a:ext uri="{FF2B5EF4-FFF2-40B4-BE49-F238E27FC236}">
                <a16:creationId xmlns:a16="http://schemas.microsoft.com/office/drawing/2014/main" id="{E3799F81-9ECF-024F-8327-0530DFC24DCA}"/>
              </a:ext>
            </a:extLst>
          </p:cNvPr>
          <p:cNvSpPr/>
          <p:nvPr/>
        </p:nvSpPr>
        <p:spPr>
          <a:xfrm>
            <a:off x="163514" y="3489078"/>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6" name="Rectangle 15">
            <a:extLst>
              <a:ext uri="{FF2B5EF4-FFF2-40B4-BE49-F238E27FC236}">
                <a16:creationId xmlns:a16="http://schemas.microsoft.com/office/drawing/2014/main" id="{837F1B72-E992-A84F-AC47-6020C64143BB}"/>
              </a:ext>
            </a:extLst>
          </p:cNvPr>
          <p:cNvSpPr/>
          <p:nvPr/>
        </p:nvSpPr>
        <p:spPr>
          <a:xfrm>
            <a:off x="2440060" y="3488936"/>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7" name="Rectangle 16">
            <a:extLst>
              <a:ext uri="{FF2B5EF4-FFF2-40B4-BE49-F238E27FC236}">
                <a16:creationId xmlns:a16="http://schemas.microsoft.com/office/drawing/2014/main" id="{9669D86E-64C9-8747-ADDE-92B6E80E6621}"/>
              </a:ext>
            </a:extLst>
          </p:cNvPr>
          <p:cNvSpPr/>
          <p:nvPr/>
        </p:nvSpPr>
        <p:spPr>
          <a:xfrm>
            <a:off x="4970464" y="3488936"/>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8" name="Rectangle 17">
            <a:extLst>
              <a:ext uri="{FF2B5EF4-FFF2-40B4-BE49-F238E27FC236}">
                <a16:creationId xmlns:a16="http://schemas.microsoft.com/office/drawing/2014/main" id="{2D803C54-A8D8-7D42-8D6D-7FD41ABCC5A7}"/>
              </a:ext>
            </a:extLst>
          </p:cNvPr>
          <p:cNvSpPr/>
          <p:nvPr/>
        </p:nvSpPr>
        <p:spPr>
          <a:xfrm>
            <a:off x="163514" y="4207522"/>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0" name="Rectangle 19">
            <a:extLst>
              <a:ext uri="{FF2B5EF4-FFF2-40B4-BE49-F238E27FC236}">
                <a16:creationId xmlns:a16="http://schemas.microsoft.com/office/drawing/2014/main" id="{68B41307-6AAD-B249-A610-D684841D7FD4}"/>
              </a:ext>
            </a:extLst>
          </p:cNvPr>
          <p:cNvSpPr/>
          <p:nvPr/>
        </p:nvSpPr>
        <p:spPr>
          <a:xfrm>
            <a:off x="2440060" y="4207522"/>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1" name="Rectangle 20">
            <a:extLst>
              <a:ext uri="{FF2B5EF4-FFF2-40B4-BE49-F238E27FC236}">
                <a16:creationId xmlns:a16="http://schemas.microsoft.com/office/drawing/2014/main" id="{03B4C3E4-2390-CA4B-9872-3ACE9FB74A48}"/>
              </a:ext>
            </a:extLst>
          </p:cNvPr>
          <p:cNvSpPr/>
          <p:nvPr/>
        </p:nvSpPr>
        <p:spPr>
          <a:xfrm>
            <a:off x="4988859" y="4207522"/>
            <a:ext cx="1437343"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2" name="Rectangle 21">
            <a:extLst>
              <a:ext uri="{FF2B5EF4-FFF2-40B4-BE49-F238E27FC236}">
                <a16:creationId xmlns:a16="http://schemas.microsoft.com/office/drawing/2014/main" id="{FE8A96AF-5786-CC4F-A84D-CC61EF3651BE}"/>
              </a:ext>
            </a:extLst>
          </p:cNvPr>
          <p:cNvSpPr/>
          <p:nvPr/>
        </p:nvSpPr>
        <p:spPr>
          <a:xfrm>
            <a:off x="155720" y="4931500"/>
            <a:ext cx="1495281"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3" name="Rectangle 22">
            <a:extLst>
              <a:ext uri="{FF2B5EF4-FFF2-40B4-BE49-F238E27FC236}">
                <a16:creationId xmlns:a16="http://schemas.microsoft.com/office/drawing/2014/main" id="{E5C4EB07-23CA-D046-B108-A6C1F0D07164}"/>
              </a:ext>
            </a:extLst>
          </p:cNvPr>
          <p:cNvSpPr/>
          <p:nvPr/>
        </p:nvSpPr>
        <p:spPr>
          <a:xfrm>
            <a:off x="163514" y="5482721"/>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sp>
        <p:nvSpPr>
          <p:cNvPr id="24" name="Rectangle 23">
            <a:extLst>
              <a:ext uri="{FF2B5EF4-FFF2-40B4-BE49-F238E27FC236}">
                <a16:creationId xmlns:a16="http://schemas.microsoft.com/office/drawing/2014/main" id="{C993FB55-0F5A-8B4E-B320-84F42EAF32DC}"/>
              </a:ext>
            </a:extLst>
          </p:cNvPr>
          <p:cNvSpPr/>
          <p:nvPr/>
        </p:nvSpPr>
        <p:spPr>
          <a:xfrm>
            <a:off x="2440060" y="4915619"/>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5" name="Rectangle 24">
            <a:extLst>
              <a:ext uri="{FF2B5EF4-FFF2-40B4-BE49-F238E27FC236}">
                <a16:creationId xmlns:a16="http://schemas.microsoft.com/office/drawing/2014/main" id="{4599336D-B75A-C243-A213-60673688F43F}"/>
              </a:ext>
            </a:extLst>
          </p:cNvPr>
          <p:cNvSpPr/>
          <p:nvPr/>
        </p:nvSpPr>
        <p:spPr>
          <a:xfrm>
            <a:off x="2440060" y="5466840"/>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sp>
        <p:nvSpPr>
          <p:cNvPr id="27" name="Rectangle 26">
            <a:extLst>
              <a:ext uri="{FF2B5EF4-FFF2-40B4-BE49-F238E27FC236}">
                <a16:creationId xmlns:a16="http://schemas.microsoft.com/office/drawing/2014/main" id="{0F517BBE-1EA6-7E48-A77F-EA83EAF07164}"/>
              </a:ext>
            </a:extLst>
          </p:cNvPr>
          <p:cNvSpPr/>
          <p:nvPr/>
        </p:nvSpPr>
        <p:spPr>
          <a:xfrm>
            <a:off x="5030925" y="4931500"/>
            <a:ext cx="1400185"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9" name="Rectangle 28">
            <a:extLst>
              <a:ext uri="{FF2B5EF4-FFF2-40B4-BE49-F238E27FC236}">
                <a16:creationId xmlns:a16="http://schemas.microsoft.com/office/drawing/2014/main" id="{2E49080A-67C0-1C4A-AAA8-59EF56BAA663}"/>
              </a:ext>
            </a:extLst>
          </p:cNvPr>
          <p:cNvSpPr/>
          <p:nvPr/>
        </p:nvSpPr>
        <p:spPr>
          <a:xfrm>
            <a:off x="5030925" y="5482721"/>
            <a:ext cx="1400185"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cxnSp>
        <p:nvCxnSpPr>
          <p:cNvPr id="31" name="Straight Arrow Connector 30">
            <a:extLst>
              <a:ext uri="{FF2B5EF4-FFF2-40B4-BE49-F238E27FC236}">
                <a16:creationId xmlns:a16="http://schemas.microsoft.com/office/drawing/2014/main" id="{03AFD458-2FD1-D647-BAD5-FCF461D43F1B}"/>
              </a:ext>
            </a:extLst>
          </p:cNvPr>
          <p:cNvCxnSpPr>
            <a:cxnSpLocks/>
            <a:stCxn id="15" idx="3"/>
            <a:endCxn id="16" idx="1"/>
          </p:cNvCxnSpPr>
          <p:nvPr/>
        </p:nvCxnSpPr>
        <p:spPr>
          <a:xfrm flipV="1">
            <a:off x="1651001" y="3696754"/>
            <a:ext cx="789059" cy="143"/>
          </a:xfrm>
          <a:prstGeom prst="straightConnector1">
            <a:avLst/>
          </a:prstGeom>
          <a:ln w="12700">
            <a:no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06AE20-E786-DA4B-809B-D2629414D57B}"/>
              </a:ext>
            </a:extLst>
          </p:cNvPr>
          <p:cNvCxnSpPr>
            <a:stCxn id="16" idx="3"/>
          </p:cNvCxnSpPr>
          <p:nvPr/>
        </p:nvCxnSpPr>
        <p:spPr>
          <a:xfrm>
            <a:off x="3927547" y="3696753"/>
            <a:ext cx="1042917" cy="0"/>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D8B3299-5722-4B40-9596-027638A45782}"/>
              </a:ext>
            </a:extLst>
          </p:cNvPr>
          <p:cNvCxnSpPr>
            <a:cxnSpLocks/>
            <a:stCxn id="18" idx="3"/>
            <a:endCxn id="16" idx="1"/>
          </p:cNvCxnSpPr>
          <p:nvPr/>
        </p:nvCxnSpPr>
        <p:spPr>
          <a:xfrm flipV="1">
            <a:off x="1651001" y="3696754"/>
            <a:ext cx="789059" cy="718586"/>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691B8BE-A2C0-494F-A578-E0E54728C77C}"/>
              </a:ext>
            </a:extLst>
          </p:cNvPr>
          <p:cNvCxnSpPr>
            <a:cxnSpLocks/>
            <a:stCxn id="22" idx="3"/>
            <a:endCxn id="16" idx="1"/>
          </p:cNvCxnSpPr>
          <p:nvPr/>
        </p:nvCxnSpPr>
        <p:spPr>
          <a:xfrm flipV="1">
            <a:off x="1651001" y="3696754"/>
            <a:ext cx="789059" cy="1442564"/>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57DB6A-813B-5B43-8CF0-5A3C061906E7}"/>
              </a:ext>
            </a:extLst>
          </p:cNvPr>
          <p:cNvCxnSpPr>
            <a:cxnSpLocks/>
            <a:stCxn id="20" idx="3"/>
            <a:endCxn id="17" idx="1"/>
          </p:cNvCxnSpPr>
          <p:nvPr/>
        </p:nvCxnSpPr>
        <p:spPr>
          <a:xfrm flipV="1">
            <a:off x="3927547" y="3696754"/>
            <a:ext cx="1042917" cy="718586"/>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D7502E9-E78B-0445-A354-1E2869FFA587}"/>
              </a:ext>
            </a:extLst>
          </p:cNvPr>
          <p:cNvCxnSpPr>
            <a:cxnSpLocks/>
            <a:stCxn id="24" idx="3"/>
            <a:endCxn id="17" idx="1"/>
          </p:cNvCxnSpPr>
          <p:nvPr/>
        </p:nvCxnSpPr>
        <p:spPr>
          <a:xfrm flipV="1">
            <a:off x="3927547" y="3696755"/>
            <a:ext cx="1042917" cy="1426683"/>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D8045D0-F10C-0645-BB0E-B69D70029159}"/>
              </a:ext>
            </a:extLst>
          </p:cNvPr>
          <p:cNvSpPr/>
          <p:nvPr/>
        </p:nvSpPr>
        <p:spPr>
          <a:xfrm>
            <a:off x="1592481" y="3264866"/>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.25***</a:t>
            </a:r>
          </a:p>
        </p:txBody>
      </p:sp>
      <p:sp>
        <p:nvSpPr>
          <p:cNvPr id="44" name="Rectangle 43">
            <a:extLst>
              <a:ext uri="{FF2B5EF4-FFF2-40B4-BE49-F238E27FC236}">
                <a16:creationId xmlns:a16="http://schemas.microsoft.com/office/drawing/2014/main" id="{4CB07D79-5711-6948-A029-730515C6BCF1}"/>
              </a:ext>
            </a:extLst>
          </p:cNvPr>
          <p:cNvSpPr/>
          <p:nvPr/>
        </p:nvSpPr>
        <p:spPr>
          <a:xfrm rot="20735294">
            <a:off x="1334679" y="378723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.26***</a:t>
            </a:r>
          </a:p>
        </p:txBody>
      </p:sp>
      <p:sp>
        <p:nvSpPr>
          <p:cNvPr id="45" name="Rectangle 44">
            <a:extLst>
              <a:ext uri="{FF2B5EF4-FFF2-40B4-BE49-F238E27FC236}">
                <a16:creationId xmlns:a16="http://schemas.microsoft.com/office/drawing/2014/main" id="{67E4CEA3-3E4F-5747-9ADF-BBE236FE0AB6}"/>
              </a:ext>
            </a:extLst>
          </p:cNvPr>
          <p:cNvSpPr/>
          <p:nvPr/>
        </p:nvSpPr>
        <p:spPr>
          <a:xfrm rot="18385581">
            <a:off x="1668939" y="4376016"/>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.43***</a:t>
            </a:r>
          </a:p>
        </p:txBody>
      </p:sp>
      <p:sp>
        <p:nvSpPr>
          <p:cNvPr id="46" name="Rectangle 45">
            <a:extLst>
              <a:ext uri="{FF2B5EF4-FFF2-40B4-BE49-F238E27FC236}">
                <a16:creationId xmlns:a16="http://schemas.microsoft.com/office/drawing/2014/main" id="{00D820E7-6C4C-9F49-B6C6-16638EDE0DD9}"/>
              </a:ext>
            </a:extLst>
          </p:cNvPr>
          <p:cNvSpPr/>
          <p:nvPr/>
        </p:nvSpPr>
        <p:spPr>
          <a:xfrm rot="18385581">
            <a:off x="4072984" y="4363393"/>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.59***</a:t>
            </a:r>
          </a:p>
        </p:txBody>
      </p:sp>
      <p:sp>
        <p:nvSpPr>
          <p:cNvPr id="47" name="Rectangle 46">
            <a:extLst>
              <a:ext uri="{FF2B5EF4-FFF2-40B4-BE49-F238E27FC236}">
                <a16:creationId xmlns:a16="http://schemas.microsoft.com/office/drawing/2014/main" id="{C8A51C70-85FC-3C4E-8336-156AD2FCAF27}"/>
              </a:ext>
            </a:extLst>
          </p:cNvPr>
          <p:cNvSpPr/>
          <p:nvPr/>
        </p:nvSpPr>
        <p:spPr>
          <a:xfrm rot="19840260">
            <a:off x="3719722" y="4110742"/>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.19**</a:t>
            </a:r>
          </a:p>
        </p:txBody>
      </p:sp>
      <p:sp>
        <p:nvSpPr>
          <p:cNvPr id="48" name="Rectangle 47">
            <a:extLst>
              <a:ext uri="{FF2B5EF4-FFF2-40B4-BE49-F238E27FC236}">
                <a16:creationId xmlns:a16="http://schemas.microsoft.com/office/drawing/2014/main" id="{86EB9034-A54A-7348-8ADC-EB528427C44E}"/>
              </a:ext>
            </a:extLst>
          </p:cNvPr>
          <p:cNvSpPr/>
          <p:nvPr/>
        </p:nvSpPr>
        <p:spPr>
          <a:xfrm>
            <a:off x="4030586" y="3361449"/>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.18*</a:t>
            </a:r>
          </a:p>
        </p:txBody>
      </p:sp>
      <p:sp>
        <p:nvSpPr>
          <p:cNvPr id="49" name="Rectangle 48">
            <a:extLst>
              <a:ext uri="{FF2B5EF4-FFF2-40B4-BE49-F238E27FC236}">
                <a16:creationId xmlns:a16="http://schemas.microsoft.com/office/drawing/2014/main" id="{6192D51E-9105-7C44-8C66-291840B60748}"/>
              </a:ext>
            </a:extLst>
          </p:cNvPr>
          <p:cNvSpPr/>
          <p:nvPr/>
        </p:nvSpPr>
        <p:spPr>
          <a:xfrm>
            <a:off x="98244" y="1698913"/>
            <a:ext cx="1412566" cy="415498"/>
          </a:xfrm>
          <a:prstGeom prst="rect">
            <a:avLst/>
          </a:prstGeom>
        </p:spPr>
        <p:txBody>
          <a:bodyPr wrap="none">
            <a:spAutoFit/>
          </a:bodyPr>
          <a:lstStyle/>
          <a:p>
            <a:r>
              <a:rPr lang="en-US" sz="2100" b="1" dirty="0"/>
              <a:t>Reading</a:t>
            </a:r>
          </a:p>
        </p:txBody>
      </p:sp>
      <p:sp>
        <p:nvSpPr>
          <p:cNvPr id="39" name="Rectangle 38">
            <a:extLst>
              <a:ext uri="{FF2B5EF4-FFF2-40B4-BE49-F238E27FC236}">
                <a16:creationId xmlns:a16="http://schemas.microsoft.com/office/drawing/2014/main" id="{60479860-6BC7-4644-A7F6-EBCD38B81F28}"/>
              </a:ext>
            </a:extLst>
          </p:cNvPr>
          <p:cNvSpPr/>
          <p:nvPr/>
        </p:nvSpPr>
        <p:spPr>
          <a:xfrm>
            <a:off x="7628517" y="2298569"/>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41" name="Rectangle 40">
            <a:extLst>
              <a:ext uri="{FF2B5EF4-FFF2-40B4-BE49-F238E27FC236}">
                <a16:creationId xmlns:a16="http://schemas.microsoft.com/office/drawing/2014/main" id="{04120185-0B21-4147-9D1C-3175B7931682}"/>
              </a:ext>
            </a:extLst>
          </p:cNvPr>
          <p:cNvSpPr/>
          <p:nvPr/>
        </p:nvSpPr>
        <p:spPr>
          <a:xfrm>
            <a:off x="4990493" y="2848960"/>
            <a:ext cx="1487486" cy="499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 (</a:t>
            </a:r>
            <a:r>
              <a:rPr lang="en-US" sz="2100" dirty="0" err="1">
                <a:solidFill>
                  <a:schemeClr val="tx1"/>
                </a:solidFill>
              </a:rPr>
              <a:t>cn</a:t>
            </a:r>
            <a:r>
              <a:rPr lang="en-US" sz="2100" dirty="0">
                <a:solidFill>
                  <a:schemeClr val="tx1"/>
                </a:solidFill>
              </a:rPr>
              <a:t>)</a:t>
            </a:r>
          </a:p>
        </p:txBody>
      </p:sp>
      <p:sp>
        <p:nvSpPr>
          <p:cNvPr id="50" name="Rectangle 49">
            <a:extLst>
              <a:ext uri="{FF2B5EF4-FFF2-40B4-BE49-F238E27FC236}">
                <a16:creationId xmlns:a16="http://schemas.microsoft.com/office/drawing/2014/main" id="{C2E624F2-9D4C-9A43-BAE9-79AAC86C6BFC}"/>
              </a:ext>
            </a:extLst>
          </p:cNvPr>
          <p:cNvSpPr/>
          <p:nvPr/>
        </p:nvSpPr>
        <p:spPr>
          <a:xfrm>
            <a:off x="7435492" y="2845214"/>
            <a:ext cx="1487486" cy="499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 (</a:t>
            </a:r>
            <a:r>
              <a:rPr lang="en-US" sz="2100" dirty="0" err="1">
                <a:solidFill>
                  <a:schemeClr val="tx1"/>
                </a:solidFill>
              </a:rPr>
              <a:t>cn</a:t>
            </a:r>
            <a:r>
              <a:rPr lang="en-US" sz="2100" dirty="0">
                <a:solidFill>
                  <a:schemeClr val="tx1"/>
                </a:solidFill>
              </a:rPr>
              <a:t>)</a:t>
            </a:r>
          </a:p>
        </p:txBody>
      </p:sp>
      <p:cxnSp>
        <p:nvCxnSpPr>
          <p:cNvPr id="5" name="Straight Arrow Connector 4">
            <a:extLst>
              <a:ext uri="{FF2B5EF4-FFF2-40B4-BE49-F238E27FC236}">
                <a16:creationId xmlns:a16="http://schemas.microsoft.com/office/drawing/2014/main" id="{D9438305-E9E9-354E-A0B4-97BE15B2E612}"/>
              </a:ext>
            </a:extLst>
          </p:cNvPr>
          <p:cNvCxnSpPr>
            <a:stCxn id="13" idx="3"/>
            <a:endCxn id="41" idx="1"/>
          </p:cNvCxnSpPr>
          <p:nvPr/>
        </p:nvCxnSpPr>
        <p:spPr>
          <a:xfrm>
            <a:off x="3734521" y="2523281"/>
            <a:ext cx="1255972" cy="575178"/>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07259AF-916C-D847-A569-DD2E98C9B396}"/>
              </a:ext>
            </a:extLst>
          </p:cNvPr>
          <p:cNvCxnSpPr>
            <a:stCxn id="16" idx="3"/>
            <a:endCxn id="41" idx="1"/>
          </p:cNvCxnSpPr>
          <p:nvPr/>
        </p:nvCxnSpPr>
        <p:spPr>
          <a:xfrm flipV="1">
            <a:off x="3927547" y="3098460"/>
            <a:ext cx="1062947" cy="598294"/>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5EF7BFE-1589-D844-902E-EA52DFDE968C}"/>
              </a:ext>
            </a:extLst>
          </p:cNvPr>
          <p:cNvCxnSpPr>
            <a:cxnSpLocks/>
            <a:stCxn id="20" idx="3"/>
            <a:endCxn id="41" idx="1"/>
          </p:cNvCxnSpPr>
          <p:nvPr/>
        </p:nvCxnSpPr>
        <p:spPr>
          <a:xfrm flipV="1">
            <a:off x="3927547" y="3098460"/>
            <a:ext cx="1062947" cy="1316880"/>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2B906D-0F28-0D4D-8214-248E1667F88A}"/>
              </a:ext>
            </a:extLst>
          </p:cNvPr>
          <p:cNvCxnSpPr>
            <a:cxnSpLocks/>
            <a:stCxn id="24" idx="3"/>
            <a:endCxn id="41" idx="1"/>
          </p:cNvCxnSpPr>
          <p:nvPr/>
        </p:nvCxnSpPr>
        <p:spPr>
          <a:xfrm flipV="1">
            <a:off x="3927547" y="3098461"/>
            <a:ext cx="1062947" cy="2024977"/>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FDDDC9D-01A6-8F40-B965-FF78EAFDF938}"/>
              </a:ext>
            </a:extLst>
          </p:cNvPr>
          <p:cNvCxnSpPr>
            <a:stCxn id="41" idx="3"/>
          </p:cNvCxnSpPr>
          <p:nvPr/>
        </p:nvCxnSpPr>
        <p:spPr>
          <a:xfrm flipV="1">
            <a:off x="6477979" y="3094714"/>
            <a:ext cx="957512" cy="3746"/>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90FB2A0-7964-8342-8416-B56FF4991825}"/>
              </a:ext>
            </a:extLst>
          </p:cNvPr>
          <p:cNvCxnSpPr>
            <a:stCxn id="14" idx="3"/>
            <a:endCxn id="50" idx="1"/>
          </p:cNvCxnSpPr>
          <p:nvPr/>
        </p:nvCxnSpPr>
        <p:spPr>
          <a:xfrm>
            <a:off x="6232237" y="2523282"/>
            <a:ext cx="1203254" cy="571433"/>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B5842571-2DF0-2840-8F71-968C89ADD146}"/>
              </a:ext>
            </a:extLst>
          </p:cNvPr>
          <p:cNvSpPr/>
          <p:nvPr/>
        </p:nvSpPr>
        <p:spPr>
          <a:xfrm rot="1502854">
            <a:off x="3968574" y="2507137"/>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.46***</a:t>
            </a:r>
          </a:p>
        </p:txBody>
      </p:sp>
      <p:sp>
        <p:nvSpPr>
          <p:cNvPr id="54" name="Rectangle 53">
            <a:extLst>
              <a:ext uri="{FF2B5EF4-FFF2-40B4-BE49-F238E27FC236}">
                <a16:creationId xmlns:a16="http://schemas.microsoft.com/office/drawing/2014/main" id="{B1CF4BA1-5644-A248-A7FE-E29AA15FCA89}"/>
              </a:ext>
            </a:extLst>
          </p:cNvPr>
          <p:cNvSpPr/>
          <p:nvPr/>
        </p:nvSpPr>
        <p:spPr>
          <a:xfrm rot="20116865">
            <a:off x="3908302" y="3029810"/>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.35***</a:t>
            </a:r>
          </a:p>
        </p:txBody>
      </p:sp>
      <p:sp>
        <p:nvSpPr>
          <p:cNvPr id="55" name="Rectangle 54">
            <a:extLst>
              <a:ext uri="{FF2B5EF4-FFF2-40B4-BE49-F238E27FC236}">
                <a16:creationId xmlns:a16="http://schemas.microsoft.com/office/drawing/2014/main" id="{ED91C17A-6157-0B4F-AC64-F24D6DEB925E}"/>
              </a:ext>
            </a:extLst>
          </p:cNvPr>
          <p:cNvSpPr/>
          <p:nvPr/>
        </p:nvSpPr>
        <p:spPr>
          <a:xfrm rot="19013857">
            <a:off x="3629389" y="3695232"/>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.16*</a:t>
            </a:r>
          </a:p>
        </p:txBody>
      </p:sp>
      <p:sp>
        <p:nvSpPr>
          <p:cNvPr id="56" name="Rectangle 55">
            <a:extLst>
              <a:ext uri="{FF2B5EF4-FFF2-40B4-BE49-F238E27FC236}">
                <a16:creationId xmlns:a16="http://schemas.microsoft.com/office/drawing/2014/main" id="{C6F5D125-6BFE-964A-B607-940BF2DF6147}"/>
              </a:ext>
            </a:extLst>
          </p:cNvPr>
          <p:cNvSpPr/>
          <p:nvPr/>
        </p:nvSpPr>
        <p:spPr>
          <a:xfrm rot="19013857">
            <a:off x="4252376" y="3459251"/>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.15*</a:t>
            </a:r>
          </a:p>
        </p:txBody>
      </p:sp>
      <p:sp>
        <p:nvSpPr>
          <p:cNvPr id="57" name="Rectangle 56">
            <a:extLst>
              <a:ext uri="{FF2B5EF4-FFF2-40B4-BE49-F238E27FC236}">
                <a16:creationId xmlns:a16="http://schemas.microsoft.com/office/drawing/2014/main" id="{745C3927-E826-214C-850D-0E09B387EBF1}"/>
              </a:ext>
            </a:extLst>
          </p:cNvPr>
          <p:cNvSpPr/>
          <p:nvPr/>
        </p:nvSpPr>
        <p:spPr>
          <a:xfrm rot="1502854">
            <a:off x="6331518" y="2443701"/>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.47*</a:t>
            </a:r>
          </a:p>
        </p:txBody>
      </p:sp>
      <p:sp>
        <p:nvSpPr>
          <p:cNvPr id="58" name="Rectangle 57">
            <a:extLst>
              <a:ext uri="{FF2B5EF4-FFF2-40B4-BE49-F238E27FC236}">
                <a16:creationId xmlns:a16="http://schemas.microsoft.com/office/drawing/2014/main" id="{63AC7065-AB6D-AA4F-9E73-4B47C26796A7}"/>
              </a:ext>
            </a:extLst>
          </p:cNvPr>
          <p:cNvSpPr/>
          <p:nvPr/>
        </p:nvSpPr>
        <p:spPr>
          <a:xfrm>
            <a:off x="6353300" y="3023600"/>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.36*</a:t>
            </a:r>
          </a:p>
        </p:txBody>
      </p:sp>
      <p:cxnSp>
        <p:nvCxnSpPr>
          <p:cNvPr id="59" name="Straight Arrow Connector 58">
            <a:extLst>
              <a:ext uri="{FF2B5EF4-FFF2-40B4-BE49-F238E27FC236}">
                <a16:creationId xmlns:a16="http://schemas.microsoft.com/office/drawing/2014/main" id="{7FBF0CEF-9594-064B-A538-E60C9400B774}"/>
              </a:ext>
            </a:extLst>
          </p:cNvPr>
          <p:cNvCxnSpPr>
            <a:cxnSpLocks/>
          </p:cNvCxnSpPr>
          <p:nvPr/>
        </p:nvCxnSpPr>
        <p:spPr>
          <a:xfrm flipV="1">
            <a:off x="1651001" y="3696180"/>
            <a:ext cx="789059" cy="143"/>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81F429B-28C1-5B42-BD71-FF0C0256295F}"/>
              </a:ext>
            </a:extLst>
          </p:cNvPr>
          <p:cNvCxnSpPr>
            <a:stCxn id="12" idx="3"/>
            <a:endCxn id="13" idx="1"/>
          </p:cNvCxnSpPr>
          <p:nvPr/>
        </p:nvCxnSpPr>
        <p:spPr>
          <a:xfrm>
            <a:off x="1257157" y="2516410"/>
            <a:ext cx="1375928" cy="687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E9767D5-C0FA-D248-9D31-A979EB5DE6D9}"/>
              </a:ext>
            </a:extLst>
          </p:cNvPr>
          <p:cNvCxnSpPr>
            <a:stCxn id="13" idx="3"/>
            <a:endCxn id="14" idx="1"/>
          </p:cNvCxnSpPr>
          <p:nvPr/>
        </p:nvCxnSpPr>
        <p:spPr>
          <a:xfrm>
            <a:off x="3734521" y="2523281"/>
            <a:ext cx="1396280"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E0489F1-CF5D-1640-9A58-7BC1B229484A}"/>
              </a:ext>
            </a:extLst>
          </p:cNvPr>
          <p:cNvCxnSpPr>
            <a:stCxn id="14" idx="3"/>
            <a:endCxn id="39" idx="1"/>
          </p:cNvCxnSpPr>
          <p:nvPr/>
        </p:nvCxnSpPr>
        <p:spPr>
          <a:xfrm flipV="1">
            <a:off x="6232237" y="2506388"/>
            <a:ext cx="1396280" cy="1689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03E98C0-D682-DB46-9CD8-449F74C29C44}"/>
              </a:ext>
            </a:extLst>
          </p:cNvPr>
          <p:cNvCxnSpPr>
            <a:endCxn id="13" idx="1"/>
          </p:cNvCxnSpPr>
          <p:nvPr/>
        </p:nvCxnSpPr>
        <p:spPr>
          <a:xfrm flipV="1">
            <a:off x="1651001" y="2523281"/>
            <a:ext cx="982085" cy="119052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ECE052B-37AB-0C4B-8C48-EB3FE8720136}"/>
              </a:ext>
            </a:extLst>
          </p:cNvPr>
          <p:cNvCxnSpPr>
            <a:cxnSpLocks/>
            <a:stCxn id="23" idx="3"/>
            <a:endCxn id="13" idx="1"/>
          </p:cNvCxnSpPr>
          <p:nvPr/>
        </p:nvCxnSpPr>
        <p:spPr>
          <a:xfrm flipV="1">
            <a:off x="1651000" y="2523283"/>
            <a:ext cx="982084" cy="316725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608550A-35BB-1A48-BD4C-491469BC7F45}"/>
              </a:ext>
            </a:extLst>
          </p:cNvPr>
          <p:cNvCxnSpPr>
            <a:cxnSpLocks/>
            <a:stCxn id="20" idx="3"/>
            <a:endCxn id="14" idx="1"/>
          </p:cNvCxnSpPr>
          <p:nvPr/>
        </p:nvCxnSpPr>
        <p:spPr>
          <a:xfrm flipV="1">
            <a:off x="3927546" y="2523282"/>
            <a:ext cx="1203254" cy="189205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978E6E41-9A90-8942-B8B6-7F0F9FA0736A}"/>
              </a:ext>
            </a:extLst>
          </p:cNvPr>
          <p:cNvSpPr/>
          <p:nvPr/>
        </p:nvSpPr>
        <p:spPr>
          <a:xfrm>
            <a:off x="1483958" y="2168461"/>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.53***</a:t>
            </a:r>
          </a:p>
        </p:txBody>
      </p:sp>
      <p:sp>
        <p:nvSpPr>
          <p:cNvPr id="67" name="Rectangle 66">
            <a:extLst>
              <a:ext uri="{FF2B5EF4-FFF2-40B4-BE49-F238E27FC236}">
                <a16:creationId xmlns:a16="http://schemas.microsoft.com/office/drawing/2014/main" id="{D193BCC1-66C6-764D-AE88-BFF743D048E6}"/>
              </a:ext>
            </a:extLst>
          </p:cNvPr>
          <p:cNvSpPr/>
          <p:nvPr/>
        </p:nvSpPr>
        <p:spPr>
          <a:xfrm rot="18885798">
            <a:off x="1456052" y="2824276"/>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.28***</a:t>
            </a:r>
          </a:p>
        </p:txBody>
      </p:sp>
      <p:sp>
        <p:nvSpPr>
          <p:cNvPr id="68" name="Rectangle 67">
            <a:extLst>
              <a:ext uri="{FF2B5EF4-FFF2-40B4-BE49-F238E27FC236}">
                <a16:creationId xmlns:a16="http://schemas.microsoft.com/office/drawing/2014/main" id="{391FCA38-9CF7-2047-B878-74D3B94F7360}"/>
              </a:ext>
            </a:extLst>
          </p:cNvPr>
          <p:cNvSpPr/>
          <p:nvPr/>
        </p:nvSpPr>
        <p:spPr>
          <a:xfrm>
            <a:off x="4028846" y="2137441"/>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.74***</a:t>
            </a:r>
          </a:p>
        </p:txBody>
      </p:sp>
      <p:sp>
        <p:nvSpPr>
          <p:cNvPr id="69" name="Rectangle 68">
            <a:extLst>
              <a:ext uri="{FF2B5EF4-FFF2-40B4-BE49-F238E27FC236}">
                <a16:creationId xmlns:a16="http://schemas.microsoft.com/office/drawing/2014/main" id="{3E8D0DC7-9654-0048-B351-8FFEBF222612}"/>
              </a:ext>
            </a:extLst>
          </p:cNvPr>
          <p:cNvSpPr/>
          <p:nvPr/>
        </p:nvSpPr>
        <p:spPr>
          <a:xfrm>
            <a:off x="6513991" y="2156581"/>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.61***</a:t>
            </a:r>
          </a:p>
        </p:txBody>
      </p:sp>
      <p:sp>
        <p:nvSpPr>
          <p:cNvPr id="70" name="Rectangle 69">
            <a:extLst>
              <a:ext uri="{FF2B5EF4-FFF2-40B4-BE49-F238E27FC236}">
                <a16:creationId xmlns:a16="http://schemas.microsoft.com/office/drawing/2014/main" id="{111A3BCC-CF61-E14D-A979-ABA0F05F6C82}"/>
              </a:ext>
            </a:extLst>
          </p:cNvPr>
          <p:cNvSpPr/>
          <p:nvPr/>
        </p:nvSpPr>
        <p:spPr>
          <a:xfrm rot="19640849">
            <a:off x="1469677" y="5099842"/>
            <a:ext cx="1101437" cy="422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.14**</a:t>
            </a:r>
          </a:p>
        </p:txBody>
      </p:sp>
      <p:sp>
        <p:nvSpPr>
          <p:cNvPr id="71" name="Rectangle 70">
            <a:extLst>
              <a:ext uri="{FF2B5EF4-FFF2-40B4-BE49-F238E27FC236}">
                <a16:creationId xmlns:a16="http://schemas.microsoft.com/office/drawing/2014/main" id="{FAB4BFFD-D366-EC45-BDC7-7E907973C2C2}"/>
              </a:ext>
            </a:extLst>
          </p:cNvPr>
          <p:cNvSpPr/>
          <p:nvPr/>
        </p:nvSpPr>
        <p:spPr>
          <a:xfrm rot="20039682">
            <a:off x="3726167" y="2819361"/>
            <a:ext cx="1101437" cy="422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.10*</a:t>
            </a:r>
          </a:p>
        </p:txBody>
      </p:sp>
    </p:spTree>
    <p:extLst>
      <p:ext uri="{BB962C8B-B14F-4D97-AF65-F5344CB8AC3E}">
        <p14:creationId xmlns:p14="http://schemas.microsoft.com/office/powerpoint/2010/main" val="39893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E6F7A8-090F-F0E9-F790-3DC6710ED6E1}"/>
              </a:ext>
            </a:extLst>
          </p:cNvPr>
          <p:cNvPicPr>
            <a:picLocks noChangeAspect="1"/>
          </p:cNvPicPr>
          <p:nvPr/>
        </p:nvPicPr>
        <p:blipFill>
          <a:blip r:embed="rId3"/>
          <a:stretch>
            <a:fillRect/>
          </a:stretch>
        </p:blipFill>
        <p:spPr>
          <a:xfrm>
            <a:off x="0" y="-4143"/>
            <a:ext cx="1752845" cy="1200318"/>
          </a:xfrm>
          <a:prstGeom prst="rect">
            <a:avLst/>
          </a:prstGeom>
        </p:spPr>
      </p:pic>
      <p:sp>
        <p:nvSpPr>
          <p:cNvPr id="2" name="Title 1"/>
          <p:cNvSpPr>
            <a:spLocks noGrp="1"/>
          </p:cNvSpPr>
          <p:nvPr>
            <p:ph type="title"/>
          </p:nvPr>
        </p:nvSpPr>
        <p:spPr>
          <a:xfrm>
            <a:off x="1492537" y="113112"/>
            <a:ext cx="6605908" cy="1138237"/>
          </a:xfrm>
        </p:spPr>
        <p:txBody>
          <a:bodyPr rtlCol="0">
            <a:noAutofit/>
          </a:bodyPr>
          <a:lstStyle/>
          <a:p>
            <a:pPr algn="ctr" fontAlgn="auto">
              <a:spcAft>
                <a:spcPts val="0"/>
              </a:spcAft>
              <a:defRPr/>
            </a:pPr>
            <a:r>
              <a:rPr lang="en-GB" sz="1800" dirty="0">
                <a:latin typeface="Arial Rounded MT Bold" panose="020F0704030504030204" pitchFamily="34" charset="0"/>
              </a:rPr>
              <a:t>Testing the TFM: Foundations of Reading Development</a:t>
            </a:r>
            <a:br>
              <a:rPr lang="en-GB" sz="1800" dirty="0">
                <a:latin typeface="Arial Rounded MT Bold" panose="020F0704030504030204" pitchFamily="34" charset="0"/>
              </a:rPr>
            </a:br>
            <a:r>
              <a:rPr lang="en-GB" sz="1800" dirty="0">
                <a:latin typeface="Arial Rounded MT Bold" panose="020F0704030504030204" pitchFamily="34" charset="0"/>
              </a:rPr>
              <a:t> </a:t>
            </a:r>
            <a:r>
              <a:rPr lang="en-GB" sz="1400" dirty="0">
                <a:latin typeface="Arial Rounded MT Bold" panose="020F0704030504030204" pitchFamily="34" charset="0"/>
              </a:rPr>
              <a:t>Multi-group path model predicting growth in early word reading</a:t>
            </a:r>
            <a:endParaRPr lang="en-GB" sz="1800" dirty="0">
              <a:latin typeface="Arial Rounded MT Bold" panose="020F0704030504030204" pitchFamily="34" charset="0"/>
            </a:endParaRPr>
          </a:p>
        </p:txBody>
      </p:sp>
      <p:grpSp>
        <p:nvGrpSpPr>
          <p:cNvPr id="45059" name="Group 74"/>
          <p:cNvGrpSpPr>
            <a:grpSpLocks/>
          </p:cNvGrpSpPr>
          <p:nvPr/>
        </p:nvGrpSpPr>
        <p:grpSpPr bwMode="auto">
          <a:xfrm>
            <a:off x="941192" y="1531066"/>
            <a:ext cx="7974980" cy="4490224"/>
            <a:chOff x="1579588" y="2020411"/>
            <a:chExt cx="4933325" cy="3100691"/>
          </a:xfrm>
        </p:grpSpPr>
        <p:sp>
          <p:nvSpPr>
            <p:cNvPr id="2050" name="Rectangle 2"/>
            <p:cNvSpPr>
              <a:spLocks noChangeAspect="1" noChangeArrowheads="1"/>
            </p:cNvSpPr>
            <p:nvPr/>
          </p:nvSpPr>
          <p:spPr bwMode="auto">
            <a:xfrm>
              <a:off x="3068042" y="2038177"/>
              <a:ext cx="639986" cy="334859"/>
            </a:xfrm>
            <a:prstGeom prst="rect">
              <a:avLst/>
            </a:prstGeom>
            <a:solidFill>
              <a:schemeClr val="tx2">
                <a:lumMod val="40000"/>
                <a:lumOff val="60000"/>
              </a:schemeClr>
            </a:solidFill>
            <a:ln w="15875">
              <a:solidFill>
                <a:srgbClr val="000000"/>
              </a:solidFill>
              <a:miter lim="800000"/>
              <a:headEnd/>
              <a:tailEnd/>
            </a:ln>
          </p:spPr>
          <p:txBody>
            <a:bodyPr lIns="43200" tIns="36576" rIns="14400" bIns="36576"/>
            <a:lstStyle/>
            <a:p>
              <a:pPr eaLnBrk="1" hangingPunct="1">
                <a:spcAft>
                  <a:spcPts val="1000"/>
                </a:spcAft>
                <a:defRPr/>
              </a:pPr>
              <a:r>
                <a:rPr lang="en-GB" sz="1400">
                  <a:latin typeface="Calibri" pitchFamily="34" charset="0"/>
                  <a:cs typeface="Arial" pitchFamily="34" charset="0"/>
                </a:rPr>
                <a:t>Reading</a:t>
              </a:r>
              <a:endParaRPr lang="en-US" sz="3600">
                <a:cs typeface="Arial" pitchFamily="34" charset="0"/>
              </a:endParaRPr>
            </a:p>
          </p:txBody>
        </p:sp>
        <p:sp>
          <p:nvSpPr>
            <p:cNvPr id="2051" name="Rectangle 3"/>
            <p:cNvSpPr>
              <a:spLocks noChangeAspect="1" noChangeArrowheads="1"/>
            </p:cNvSpPr>
            <p:nvPr/>
          </p:nvSpPr>
          <p:spPr bwMode="auto">
            <a:xfrm>
              <a:off x="3068042" y="3406032"/>
              <a:ext cx="639986" cy="336094"/>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en-GB" sz="1400">
                  <a:latin typeface="Calibri" pitchFamily="34" charset="0"/>
                  <a:cs typeface="Arial" pitchFamily="34" charset="0"/>
                </a:rPr>
                <a:t>Letter Knowledge</a:t>
              </a:r>
              <a:endParaRPr lang="en-US" sz="3600">
                <a:cs typeface="Arial" pitchFamily="34" charset="0"/>
              </a:endParaRPr>
            </a:p>
          </p:txBody>
        </p:sp>
        <p:sp>
          <p:nvSpPr>
            <p:cNvPr id="2052" name="Rectangle 4"/>
            <p:cNvSpPr>
              <a:spLocks noChangeAspect="1" noChangeArrowheads="1"/>
            </p:cNvSpPr>
            <p:nvPr/>
          </p:nvSpPr>
          <p:spPr bwMode="auto">
            <a:xfrm>
              <a:off x="3068042" y="2722722"/>
              <a:ext cx="639986" cy="334859"/>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en-GB" sz="1400" dirty="0">
                  <a:latin typeface="Calibri" pitchFamily="34" charset="0"/>
                  <a:cs typeface="Arial" pitchFamily="34" charset="0"/>
                </a:rPr>
                <a:t>Phoneme Awareness</a:t>
              </a:r>
              <a:endParaRPr lang="en-US" sz="3600" dirty="0">
                <a:cs typeface="Arial" pitchFamily="34" charset="0"/>
              </a:endParaRPr>
            </a:p>
          </p:txBody>
        </p:sp>
        <p:sp>
          <p:nvSpPr>
            <p:cNvPr id="2053" name="Rectangle 5"/>
            <p:cNvSpPr>
              <a:spLocks noChangeAspect="1" noChangeArrowheads="1"/>
            </p:cNvSpPr>
            <p:nvPr/>
          </p:nvSpPr>
          <p:spPr bwMode="auto">
            <a:xfrm>
              <a:off x="3068042" y="4786243"/>
              <a:ext cx="639986" cy="334859"/>
            </a:xfrm>
            <a:prstGeom prst="rect">
              <a:avLst/>
            </a:prstGeom>
            <a:solidFill>
              <a:schemeClr val="tx2">
                <a:lumMod val="40000"/>
                <a:lumOff val="60000"/>
              </a:schemeClr>
            </a:solidFill>
            <a:ln w="15875">
              <a:solidFill>
                <a:srgbClr val="000000"/>
              </a:solidFill>
              <a:miter lim="800000"/>
              <a:headEnd/>
              <a:tailEnd/>
            </a:ln>
          </p:spPr>
          <p:txBody>
            <a:bodyPr lIns="43200" tIns="36576" rIns="14400" bIns="36576"/>
            <a:lstStyle/>
            <a:p>
              <a:pPr eaLnBrk="1" hangingPunct="1">
                <a:spcAft>
                  <a:spcPts val="1000"/>
                </a:spcAft>
                <a:defRPr/>
              </a:pPr>
              <a:r>
                <a:rPr lang="nb-NO" sz="1400">
                  <a:latin typeface="Calibri" pitchFamily="34" charset="0"/>
                  <a:cs typeface="Arial" pitchFamily="34" charset="0"/>
                </a:rPr>
                <a:t>Word Span</a:t>
              </a:r>
              <a:endParaRPr lang="en-US" sz="3600">
                <a:cs typeface="Arial" pitchFamily="34" charset="0"/>
              </a:endParaRPr>
            </a:p>
          </p:txBody>
        </p:sp>
        <p:sp>
          <p:nvSpPr>
            <p:cNvPr id="2054" name="Rectangle 6"/>
            <p:cNvSpPr>
              <a:spLocks noChangeAspect="1" noChangeArrowheads="1"/>
            </p:cNvSpPr>
            <p:nvPr/>
          </p:nvSpPr>
          <p:spPr bwMode="auto">
            <a:xfrm>
              <a:off x="3068042" y="4100462"/>
              <a:ext cx="639986" cy="336094"/>
            </a:xfrm>
            <a:prstGeom prst="rect">
              <a:avLst/>
            </a:prstGeom>
            <a:solidFill>
              <a:schemeClr val="tx2">
                <a:lumMod val="40000"/>
                <a:lumOff val="60000"/>
              </a:schemeClr>
            </a:solidFill>
            <a:ln w="38100">
              <a:solidFill>
                <a:srgbClr val="FFC000"/>
              </a:solidFill>
              <a:miter lim="800000"/>
              <a:headEnd/>
              <a:tailEnd/>
            </a:ln>
          </p:spPr>
          <p:txBody>
            <a:bodyPr lIns="43200" tIns="36576" rIns="14400" bIns="36576"/>
            <a:lstStyle/>
            <a:p>
              <a:pPr eaLnBrk="1" hangingPunct="1">
                <a:spcAft>
                  <a:spcPts val="1000"/>
                </a:spcAft>
                <a:defRPr/>
              </a:pPr>
              <a:r>
                <a:rPr lang="nb-NO" sz="1400">
                  <a:latin typeface="Calibri" pitchFamily="34" charset="0"/>
                  <a:cs typeface="Arial" pitchFamily="34" charset="0"/>
                </a:rPr>
                <a:t>RAN</a:t>
              </a:r>
              <a:endParaRPr lang="en-US" sz="3600">
                <a:cs typeface="Arial" pitchFamily="34" charset="0"/>
              </a:endParaRPr>
            </a:p>
          </p:txBody>
        </p:sp>
        <p:sp>
          <p:nvSpPr>
            <p:cNvPr id="45066" name="Rectangle 7"/>
            <p:cNvSpPr>
              <a:spLocks noChangeAspect="1" noChangeArrowheads="1"/>
            </p:cNvSpPr>
            <p:nvPr/>
          </p:nvSpPr>
          <p:spPr bwMode="auto">
            <a:xfrm>
              <a:off x="5277941" y="3406602"/>
              <a:ext cx="641350" cy="334962"/>
            </a:xfrm>
            <a:prstGeom prst="rect">
              <a:avLst/>
            </a:prstGeom>
            <a:solidFill>
              <a:schemeClr val="tx2"/>
            </a:solidFill>
            <a:ln w="38100">
              <a:solidFill>
                <a:srgbClr val="FFC000"/>
              </a:solidFill>
              <a:miter lim="800000"/>
              <a:headEnd/>
              <a:tailEnd/>
            </a:ln>
          </p:spPr>
          <p:txBody>
            <a:bodyPr lIns="43200" tIns="36576" rIns="14400" bIns="36576"/>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en-GB" altLang="en-US">
                  <a:solidFill>
                    <a:srgbClr val="FFC000"/>
                  </a:solidFill>
                  <a:latin typeface="Calibri" pitchFamily="34" charset="0"/>
                  <a:cs typeface="Arial" pitchFamily="34" charset="0"/>
                </a:rPr>
                <a:t>Reading</a:t>
              </a:r>
              <a:endParaRPr lang="en-US" altLang="en-US">
                <a:solidFill>
                  <a:srgbClr val="FFC000"/>
                </a:solidFill>
                <a:cs typeface="Arial" pitchFamily="34" charset="0"/>
              </a:endParaRPr>
            </a:p>
          </p:txBody>
        </p:sp>
        <p:cxnSp>
          <p:nvCxnSpPr>
            <p:cNvPr id="45067" name="AutoShape 8"/>
            <p:cNvCxnSpPr>
              <a:cxnSpLocks noChangeAspect="1" noChangeShapeType="1"/>
            </p:cNvCxnSpPr>
            <p:nvPr/>
          </p:nvCxnSpPr>
          <p:spPr bwMode="auto">
            <a:xfrm>
              <a:off x="3707904" y="2204864"/>
              <a:ext cx="1570037" cy="1370013"/>
            </a:xfrm>
            <a:prstGeom prst="straightConnector1">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068" name="AutoShape 9"/>
            <p:cNvCxnSpPr>
              <a:cxnSpLocks noChangeAspect="1" noChangeShapeType="1"/>
            </p:cNvCxnSpPr>
            <p:nvPr/>
          </p:nvCxnSpPr>
          <p:spPr bwMode="auto">
            <a:xfrm>
              <a:off x="3707904" y="2889077"/>
              <a:ext cx="1570037" cy="685800"/>
            </a:xfrm>
            <a:prstGeom prst="straightConnector1">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45069" name="AutoShape 10"/>
            <p:cNvCxnSpPr>
              <a:cxnSpLocks noChangeAspect="1" noChangeShapeType="1"/>
            </p:cNvCxnSpPr>
            <p:nvPr/>
          </p:nvCxnSpPr>
          <p:spPr bwMode="auto">
            <a:xfrm>
              <a:off x="3707904" y="3574877"/>
              <a:ext cx="1570037" cy="1587"/>
            </a:xfrm>
            <a:prstGeom prst="straightConnector1">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45070" name="AutoShape 11"/>
            <p:cNvCxnSpPr>
              <a:cxnSpLocks noChangeAspect="1" noChangeShapeType="1"/>
            </p:cNvCxnSpPr>
            <p:nvPr/>
          </p:nvCxnSpPr>
          <p:spPr bwMode="auto">
            <a:xfrm flipV="1">
              <a:off x="3707904" y="3574877"/>
              <a:ext cx="1570037" cy="693737"/>
            </a:xfrm>
            <a:prstGeom prst="straightConnector1">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45071" name="AutoShape 12"/>
            <p:cNvCxnSpPr>
              <a:cxnSpLocks noChangeAspect="1" noChangeShapeType="1"/>
            </p:cNvCxnSpPr>
            <p:nvPr/>
          </p:nvCxnSpPr>
          <p:spPr bwMode="auto">
            <a:xfrm flipV="1">
              <a:off x="3707904" y="3574877"/>
              <a:ext cx="1570037" cy="1379537"/>
            </a:xfrm>
            <a:prstGeom prst="straightConnector1">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072" name="AutoShape 13"/>
            <p:cNvCxnSpPr>
              <a:cxnSpLocks noChangeAspect="1" noChangeShapeType="1"/>
            </p:cNvCxnSpPr>
            <p:nvPr/>
          </p:nvCxnSpPr>
          <p:spPr bwMode="auto">
            <a:xfrm rot="10800000" flipH="1">
              <a:off x="3068141" y="3574877"/>
              <a:ext cx="1588" cy="1379537"/>
            </a:xfrm>
            <a:prstGeom prst="curvedConnector3">
              <a:avLst>
                <a:gd name="adj1" fmla="val -12500005"/>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73" name="AutoShape 14"/>
            <p:cNvCxnSpPr>
              <a:cxnSpLocks noChangeAspect="1" noChangeShapeType="1"/>
            </p:cNvCxnSpPr>
            <p:nvPr/>
          </p:nvCxnSpPr>
          <p:spPr bwMode="auto">
            <a:xfrm rot="10800000" flipH="1">
              <a:off x="3068141" y="2889077"/>
              <a:ext cx="1588" cy="1379537"/>
            </a:xfrm>
            <a:prstGeom prst="curvedConnector3">
              <a:avLst>
                <a:gd name="adj1" fmla="val -15500005"/>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74" name="AutoShape 15"/>
            <p:cNvCxnSpPr>
              <a:cxnSpLocks noChangeAspect="1" noChangeShapeType="1"/>
            </p:cNvCxnSpPr>
            <p:nvPr/>
          </p:nvCxnSpPr>
          <p:spPr bwMode="auto">
            <a:xfrm rot="10800000" flipH="1">
              <a:off x="3068141" y="2204864"/>
              <a:ext cx="1588" cy="1370013"/>
            </a:xfrm>
            <a:prstGeom prst="curvedConnector3">
              <a:avLst>
                <a:gd name="adj1" fmla="val -13500005"/>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75" name="AutoShape 16"/>
            <p:cNvCxnSpPr>
              <a:cxnSpLocks noChangeAspect="1" noChangeShapeType="1"/>
            </p:cNvCxnSpPr>
            <p:nvPr/>
          </p:nvCxnSpPr>
          <p:spPr bwMode="auto">
            <a:xfrm rot="10800000" flipH="1">
              <a:off x="3068141" y="2889077"/>
              <a:ext cx="1588" cy="2065337"/>
            </a:xfrm>
            <a:prstGeom prst="curvedConnector3">
              <a:avLst>
                <a:gd name="adj1" fmla="val -40500014"/>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76" name="AutoShape 17"/>
            <p:cNvCxnSpPr>
              <a:cxnSpLocks noChangeAspect="1" noChangeShapeType="1"/>
            </p:cNvCxnSpPr>
            <p:nvPr/>
          </p:nvCxnSpPr>
          <p:spPr bwMode="auto">
            <a:xfrm rot="10800000" flipH="1">
              <a:off x="3068141" y="2204864"/>
              <a:ext cx="1588" cy="2063750"/>
            </a:xfrm>
            <a:prstGeom prst="curvedConnector3">
              <a:avLst>
                <a:gd name="adj1" fmla="val -42000014"/>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77" name="AutoShape 18"/>
            <p:cNvCxnSpPr>
              <a:cxnSpLocks noChangeAspect="1" noChangeShapeType="1"/>
            </p:cNvCxnSpPr>
            <p:nvPr/>
          </p:nvCxnSpPr>
          <p:spPr bwMode="auto">
            <a:xfrm rot="10800000" flipH="1">
              <a:off x="3068141" y="2204864"/>
              <a:ext cx="1588" cy="2749550"/>
            </a:xfrm>
            <a:prstGeom prst="curvedConnector3">
              <a:avLst>
                <a:gd name="adj1" fmla="val -68000032"/>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78" name="AutoShape 19"/>
            <p:cNvCxnSpPr>
              <a:cxnSpLocks noChangeAspect="1" noChangeShapeType="1"/>
            </p:cNvCxnSpPr>
            <p:nvPr/>
          </p:nvCxnSpPr>
          <p:spPr bwMode="auto">
            <a:xfrm flipV="1">
              <a:off x="3388816" y="4436889"/>
              <a:ext cx="1588" cy="349250"/>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79" name="AutoShape 20"/>
            <p:cNvCxnSpPr>
              <a:cxnSpLocks noChangeAspect="1" noChangeShapeType="1"/>
            </p:cNvCxnSpPr>
            <p:nvPr/>
          </p:nvCxnSpPr>
          <p:spPr bwMode="auto">
            <a:xfrm flipV="1">
              <a:off x="3388816" y="3741564"/>
              <a:ext cx="1588" cy="358775"/>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80" name="AutoShape 21"/>
            <p:cNvCxnSpPr>
              <a:cxnSpLocks noChangeAspect="1" noChangeShapeType="1"/>
            </p:cNvCxnSpPr>
            <p:nvPr/>
          </p:nvCxnSpPr>
          <p:spPr bwMode="auto">
            <a:xfrm flipV="1">
              <a:off x="3390404" y="3057352"/>
              <a:ext cx="1587" cy="349250"/>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5081" name="AutoShape 22"/>
            <p:cNvCxnSpPr>
              <a:cxnSpLocks noChangeAspect="1" noChangeShapeType="1"/>
            </p:cNvCxnSpPr>
            <p:nvPr/>
          </p:nvCxnSpPr>
          <p:spPr bwMode="auto">
            <a:xfrm flipV="1">
              <a:off x="3388816" y="2373139"/>
              <a:ext cx="1588" cy="349250"/>
            </a:xfrm>
            <a:prstGeom prst="straightConnector1">
              <a:avLst/>
            </a:prstGeom>
            <a:noFill/>
            <a:ln w="158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45082" name="Text Box 23"/>
            <p:cNvSpPr txBox="1">
              <a:spLocks noChangeAspect="1" noChangeArrowheads="1"/>
            </p:cNvSpPr>
            <p:nvPr/>
          </p:nvSpPr>
          <p:spPr bwMode="auto">
            <a:xfrm>
              <a:off x="5516066" y="3057352"/>
              <a:ext cx="365125" cy="168275"/>
            </a:xfrm>
            <a:prstGeom prst="rect">
              <a:avLst/>
            </a:prstGeom>
            <a:solidFill>
              <a:srgbClr val="FFFFFF"/>
            </a:solidFill>
            <a:ln w="15875">
              <a:solidFill>
                <a:schemeClr val="tx1"/>
              </a:solidFill>
              <a:miter lim="800000"/>
              <a:headEnd/>
              <a:tailEnd/>
            </a:ln>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a:latin typeface="Calibri" pitchFamily="34" charset="0"/>
                  <a:cs typeface="Arial" pitchFamily="34" charset="0"/>
                </a:rPr>
                <a:t>  .37**</a:t>
              </a:r>
              <a:endParaRPr lang="en-US" altLang="en-US" sz="3600">
                <a:cs typeface="Arial" pitchFamily="34" charset="0"/>
              </a:endParaRPr>
            </a:p>
          </p:txBody>
        </p:sp>
        <p:cxnSp>
          <p:nvCxnSpPr>
            <p:cNvPr id="45083" name="AutoShape 24"/>
            <p:cNvCxnSpPr>
              <a:cxnSpLocks noChangeAspect="1" noChangeShapeType="1"/>
            </p:cNvCxnSpPr>
            <p:nvPr/>
          </p:nvCxnSpPr>
          <p:spPr bwMode="auto">
            <a:xfrm flipH="1">
              <a:off x="5598616" y="3225627"/>
              <a:ext cx="100013" cy="180975"/>
            </a:xfrm>
            <a:prstGeom prst="straightConnector1">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5084" name="Text Box 25"/>
            <p:cNvSpPr txBox="1">
              <a:spLocks noChangeAspect="1" noChangeArrowheads="1"/>
            </p:cNvSpPr>
            <p:nvPr/>
          </p:nvSpPr>
          <p:spPr bwMode="auto">
            <a:xfrm>
              <a:off x="4090491" y="2373037"/>
              <a:ext cx="342900" cy="169862"/>
            </a:xfrm>
            <a:prstGeom prst="rect">
              <a:avLst/>
            </a:prstGeom>
            <a:solidFill>
              <a:srgbClr val="FFFFFF"/>
            </a:solidFill>
            <a:ln w="15875">
              <a:solidFill>
                <a:schemeClr val="tx1"/>
              </a:solidFill>
              <a:miter lim="800000"/>
              <a:headEnd/>
              <a:tailEnd/>
            </a:ln>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a:latin typeface="Calibri" pitchFamily="34" charset="0"/>
                  <a:cs typeface="Arial" pitchFamily="34" charset="0"/>
                </a:rPr>
                <a:t>.40**</a:t>
              </a:r>
              <a:endParaRPr lang="en-US" altLang="en-US" sz="3600">
                <a:cs typeface="Arial" pitchFamily="34" charset="0"/>
              </a:endParaRPr>
            </a:p>
          </p:txBody>
        </p:sp>
        <p:sp>
          <p:nvSpPr>
            <p:cNvPr id="45085" name="Text Box 26"/>
            <p:cNvSpPr txBox="1">
              <a:spLocks noChangeAspect="1" noChangeArrowheads="1"/>
            </p:cNvSpPr>
            <p:nvPr/>
          </p:nvSpPr>
          <p:spPr bwMode="auto">
            <a:xfrm>
              <a:off x="4090491" y="2889077"/>
              <a:ext cx="34290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a:latin typeface="Calibri" pitchFamily="34" charset="0"/>
                  <a:cs typeface="Arial" pitchFamily="34" charset="0"/>
                </a:rPr>
                <a:t>.17**</a:t>
              </a:r>
              <a:endParaRPr lang="en-US" altLang="en-US" sz="3600">
                <a:cs typeface="Arial" pitchFamily="34" charset="0"/>
              </a:endParaRPr>
            </a:p>
          </p:txBody>
        </p:sp>
        <p:sp>
          <p:nvSpPr>
            <p:cNvPr id="45086" name="Text Box 27"/>
            <p:cNvSpPr txBox="1">
              <a:spLocks noChangeAspect="1" noChangeArrowheads="1"/>
            </p:cNvSpPr>
            <p:nvPr/>
          </p:nvSpPr>
          <p:spPr bwMode="auto">
            <a:xfrm>
              <a:off x="4020641" y="3405014"/>
              <a:ext cx="342900" cy="16986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a:latin typeface="Calibri" pitchFamily="34" charset="0"/>
                  <a:cs typeface="Arial" pitchFamily="34" charset="0"/>
                </a:rPr>
                <a:t>.20**</a:t>
              </a:r>
              <a:endParaRPr lang="en-US" altLang="en-US" sz="3600">
                <a:cs typeface="Arial" pitchFamily="34" charset="0"/>
              </a:endParaRPr>
            </a:p>
          </p:txBody>
        </p:sp>
        <p:sp>
          <p:nvSpPr>
            <p:cNvPr id="45087" name="Text Box 28"/>
            <p:cNvSpPr txBox="1">
              <a:spLocks noChangeAspect="1" noChangeArrowheads="1"/>
            </p:cNvSpPr>
            <p:nvPr/>
          </p:nvSpPr>
          <p:spPr bwMode="auto">
            <a:xfrm>
              <a:off x="4090491" y="3871739"/>
              <a:ext cx="34290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a:latin typeface="Calibri" pitchFamily="34" charset="0"/>
                  <a:cs typeface="Arial" pitchFamily="34" charset="0"/>
                </a:rPr>
                <a:t>-.14**</a:t>
              </a:r>
              <a:endParaRPr lang="en-US" altLang="en-US" sz="3600">
                <a:cs typeface="Arial" pitchFamily="34" charset="0"/>
              </a:endParaRPr>
            </a:p>
          </p:txBody>
        </p:sp>
        <p:sp>
          <p:nvSpPr>
            <p:cNvPr id="45088" name="Text Box 29"/>
            <p:cNvSpPr txBox="1">
              <a:spLocks noChangeAspect="1" noChangeArrowheads="1"/>
            </p:cNvSpPr>
            <p:nvPr/>
          </p:nvSpPr>
          <p:spPr bwMode="auto">
            <a:xfrm>
              <a:off x="4090491" y="4268614"/>
              <a:ext cx="34290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1400">
                  <a:latin typeface="Calibri" pitchFamily="34" charset="0"/>
                  <a:cs typeface="Arial" pitchFamily="34" charset="0"/>
                </a:rPr>
                <a:t>.05ns</a:t>
              </a:r>
              <a:endParaRPr lang="en-US" altLang="en-US" sz="3600">
                <a:cs typeface="Arial" pitchFamily="34" charset="0"/>
              </a:endParaRPr>
            </a:p>
          </p:txBody>
        </p:sp>
        <p:sp>
          <p:nvSpPr>
            <p:cNvPr id="45089" name="Text Box 30"/>
            <p:cNvSpPr txBox="1">
              <a:spLocks noChangeAspect="1" noChangeArrowheads="1"/>
            </p:cNvSpPr>
            <p:nvPr/>
          </p:nvSpPr>
          <p:spPr bwMode="auto">
            <a:xfrm>
              <a:off x="1999754" y="3992389"/>
              <a:ext cx="344487" cy="16986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.40**</a:t>
              </a:r>
              <a:endParaRPr lang="en-US" altLang="en-US">
                <a:cs typeface="Arial" pitchFamily="34" charset="0"/>
              </a:endParaRPr>
            </a:p>
          </p:txBody>
        </p:sp>
        <p:sp>
          <p:nvSpPr>
            <p:cNvPr id="45090" name="Text Box 31"/>
            <p:cNvSpPr txBox="1">
              <a:spLocks noChangeAspect="1" noChangeArrowheads="1"/>
            </p:cNvSpPr>
            <p:nvPr/>
          </p:nvSpPr>
          <p:spPr bwMode="auto">
            <a:xfrm>
              <a:off x="1941016" y="3163714"/>
              <a:ext cx="344488"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-.42**</a:t>
              </a:r>
              <a:endParaRPr lang="en-US" altLang="en-US">
                <a:cs typeface="Arial" pitchFamily="34" charset="0"/>
              </a:endParaRPr>
            </a:p>
          </p:txBody>
        </p:sp>
        <p:sp>
          <p:nvSpPr>
            <p:cNvPr id="45091" name="Text Box 32"/>
            <p:cNvSpPr txBox="1">
              <a:spLocks noChangeAspect="1" noChangeArrowheads="1"/>
            </p:cNvSpPr>
            <p:nvPr/>
          </p:nvSpPr>
          <p:spPr bwMode="auto">
            <a:xfrm>
              <a:off x="3045916" y="2444577"/>
              <a:ext cx="420688" cy="2079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  .63**</a:t>
              </a:r>
              <a:endParaRPr lang="en-US" altLang="en-US">
                <a:cs typeface="Arial" pitchFamily="34" charset="0"/>
              </a:endParaRPr>
            </a:p>
          </p:txBody>
        </p:sp>
        <p:sp>
          <p:nvSpPr>
            <p:cNvPr id="45092" name="Text Box 33"/>
            <p:cNvSpPr txBox="1">
              <a:spLocks noChangeAspect="1" noChangeArrowheads="1"/>
            </p:cNvSpPr>
            <p:nvPr/>
          </p:nvSpPr>
          <p:spPr bwMode="auto">
            <a:xfrm>
              <a:off x="3045916" y="3124027"/>
              <a:ext cx="420688" cy="2079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  .71**</a:t>
              </a:r>
              <a:endParaRPr lang="en-US" altLang="en-US">
                <a:cs typeface="Arial" pitchFamily="34" charset="0"/>
              </a:endParaRPr>
            </a:p>
          </p:txBody>
        </p:sp>
        <p:sp>
          <p:nvSpPr>
            <p:cNvPr id="45093" name="Text Box 34"/>
            <p:cNvSpPr txBox="1">
              <a:spLocks noChangeAspect="1" noChangeArrowheads="1"/>
            </p:cNvSpPr>
            <p:nvPr/>
          </p:nvSpPr>
          <p:spPr bwMode="auto">
            <a:xfrm>
              <a:off x="2976066" y="3871739"/>
              <a:ext cx="412750"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   -.36**</a:t>
              </a:r>
              <a:endParaRPr lang="en-US" altLang="en-US">
                <a:cs typeface="Arial" pitchFamily="34" charset="0"/>
              </a:endParaRPr>
            </a:p>
          </p:txBody>
        </p:sp>
        <p:sp>
          <p:nvSpPr>
            <p:cNvPr id="45094" name="Text Box 35"/>
            <p:cNvSpPr txBox="1">
              <a:spLocks noChangeAspect="1" noChangeArrowheads="1"/>
            </p:cNvSpPr>
            <p:nvPr/>
          </p:nvSpPr>
          <p:spPr bwMode="auto">
            <a:xfrm>
              <a:off x="2976066" y="4540077"/>
              <a:ext cx="412750" cy="1698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   -.20**</a:t>
              </a:r>
              <a:endParaRPr lang="en-US" altLang="en-US">
                <a:cs typeface="Arial" pitchFamily="34" charset="0"/>
              </a:endParaRPr>
            </a:p>
          </p:txBody>
        </p:sp>
        <p:sp>
          <p:nvSpPr>
            <p:cNvPr id="45095" name="Text Box 36"/>
            <p:cNvSpPr txBox="1">
              <a:spLocks noChangeAspect="1" noChangeArrowheads="1"/>
            </p:cNvSpPr>
            <p:nvPr/>
          </p:nvSpPr>
          <p:spPr bwMode="auto">
            <a:xfrm>
              <a:off x="2490291" y="2722389"/>
              <a:ext cx="342900" cy="16668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 .69**</a:t>
              </a:r>
              <a:endParaRPr lang="en-US" altLang="en-US">
                <a:cs typeface="Arial" pitchFamily="34" charset="0"/>
              </a:endParaRPr>
            </a:p>
          </p:txBody>
        </p:sp>
        <p:sp>
          <p:nvSpPr>
            <p:cNvPr id="45096" name="Text Box 37"/>
            <p:cNvSpPr txBox="1">
              <a:spLocks noChangeAspect="1" noChangeArrowheads="1"/>
            </p:cNvSpPr>
            <p:nvPr/>
          </p:nvSpPr>
          <p:spPr bwMode="auto">
            <a:xfrm>
              <a:off x="2452191" y="3512964"/>
              <a:ext cx="342900" cy="16668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-.36**</a:t>
              </a:r>
              <a:endParaRPr lang="en-US" altLang="en-US">
                <a:cs typeface="Arial" pitchFamily="34" charset="0"/>
              </a:endParaRPr>
            </a:p>
          </p:txBody>
        </p:sp>
        <p:sp>
          <p:nvSpPr>
            <p:cNvPr id="45097" name="Text Box 38"/>
            <p:cNvSpPr txBox="1">
              <a:spLocks noChangeAspect="1" noChangeArrowheads="1"/>
            </p:cNvSpPr>
            <p:nvPr/>
          </p:nvSpPr>
          <p:spPr bwMode="auto">
            <a:xfrm>
              <a:off x="2536329" y="4311477"/>
              <a:ext cx="344487" cy="1698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.35**</a:t>
              </a:r>
              <a:endParaRPr lang="en-US" altLang="en-US">
                <a:cs typeface="Arial" pitchFamily="34" charset="0"/>
              </a:endParaRPr>
            </a:p>
          </p:txBody>
        </p:sp>
        <p:sp>
          <p:nvSpPr>
            <p:cNvPr id="45098" name="Text Box 39"/>
            <p:cNvSpPr txBox="1">
              <a:spLocks noChangeAspect="1" noChangeArrowheads="1"/>
            </p:cNvSpPr>
            <p:nvPr/>
          </p:nvSpPr>
          <p:spPr bwMode="auto">
            <a:xfrm>
              <a:off x="1579588" y="3501817"/>
              <a:ext cx="344488" cy="168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400" tIns="14400" rIns="14400" bIns="1440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nb-NO" altLang="en-US" sz="900">
                  <a:latin typeface="Calibri" pitchFamily="34" charset="0"/>
                  <a:cs typeface="Arial" pitchFamily="34" charset="0"/>
                </a:rPr>
                <a:t>.32**</a:t>
              </a:r>
              <a:endParaRPr lang="en-US" altLang="en-US">
                <a:cs typeface="Arial" pitchFamily="34" charset="0"/>
              </a:endParaRPr>
            </a:p>
          </p:txBody>
        </p:sp>
        <p:sp>
          <p:nvSpPr>
            <p:cNvPr id="2088" name="Text Box 40"/>
            <p:cNvSpPr txBox="1">
              <a:spLocks noChangeAspect="1" noChangeArrowheads="1"/>
            </p:cNvSpPr>
            <p:nvPr/>
          </p:nvSpPr>
          <p:spPr bwMode="auto">
            <a:xfrm>
              <a:off x="5962304" y="2020411"/>
              <a:ext cx="550609" cy="559745"/>
            </a:xfrm>
            <a:prstGeom prst="rect">
              <a:avLst/>
            </a:prstGeom>
            <a:solidFill>
              <a:schemeClr val="tx2">
                <a:lumMod val="40000"/>
                <a:lumOff val="60000"/>
              </a:schemeClr>
            </a:solidFill>
            <a:ln w="15875">
              <a:solidFill>
                <a:schemeClr val="tx1"/>
              </a:solidFill>
              <a:miter lim="800000"/>
              <a:headEnd/>
              <a:tailEnd/>
            </a:ln>
          </p:spPr>
          <p:txBody>
            <a:bodyPr lIns="14400" tIns="14400" rIns="14400" bIns="14400"/>
            <a:lstStyle/>
            <a:p>
              <a:pPr eaLnBrk="1" hangingPunct="1">
                <a:spcAft>
                  <a:spcPts val="1000"/>
                </a:spcAft>
                <a:defRPr/>
              </a:pPr>
              <a:r>
                <a:rPr lang="en-GB" i="1" dirty="0">
                  <a:latin typeface="Calibri" pitchFamily="34" charset="0"/>
                  <a:cs typeface="Arial" pitchFamily="34" charset="0"/>
                </a:rPr>
                <a:t>R</a:t>
              </a:r>
              <a:r>
                <a:rPr lang="en-GB" i="1" baseline="30000" dirty="0">
                  <a:latin typeface="Calibri" pitchFamily="34" charset="0"/>
                  <a:cs typeface="Arial" pitchFamily="34" charset="0"/>
                </a:rPr>
                <a:t>2</a:t>
              </a:r>
              <a:r>
                <a:rPr lang="en-GB" dirty="0">
                  <a:latin typeface="Calibri" pitchFamily="34" charset="0"/>
                  <a:cs typeface="Arial" pitchFamily="34" charset="0"/>
                </a:rPr>
                <a:t> = .62</a:t>
              </a:r>
              <a:endParaRPr lang="en-US" sz="4400" dirty="0">
                <a:cs typeface="Arial" pitchFamily="34" charset="0"/>
              </a:endParaRPr>
            </a:p>
          </p:txBody>
        </p:sp>
      </p:grpSp>
      <p:sp>
        <p:nvSpPr>
          <p:cNvPr id="45060" name="TextBox 75"/>
          <p:cNvSpPr txBox="1">
            <a:spLocks noChangeArrowheads="1"/>
          </p:cNvSpPr>
          <p:nvPr/>
        </p:nvSpPr>
        <p:spPr bwMode="auto">
          <a:xfrm>
            <a:off x="323850" y="6092825"/>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altLang="en-US" sz="1400" dirty="0"/>
              <a:t>Model fit: </a:t>
            </a:r>
            <a:r>
              <a:rPr lang="en-GB" altLang="en-US" sz="1400" i="1" dirty="0"/>
              <a:t>χ</a:t>
            </a:r>
            <a:r>
              <a:rPr lang="en-GB" altLang="en-US" sz="1400" baseline="30000" dirty="0"/>
              <a:t>2</a:t>
            </a:r>
            <a:r>
              <a:rPr lang="en-GB" altLang="en-US" sz="1400" dirty="0"/>
              <a:t> (63, </a:t>
            </a:r>
            <a:r>
              <a:rPr lang="en-GB" altLang="en-US" sz="1400" i="1" dirty="0"/>
              <a:t>N </a:t>
            </a:r>
            <a:r>
              <a:rPr lang="en-GB" altLang="en-US" sz="1400" dirty="0"/>
              <a:t>= 675) = 39.70, </a:t>
            </a:r>
            <a:r>
              <a:rPr lang="en-GB" altLang="en-US" sz="1400" i="1" dirty="0"/>
              <a:t>p</a:t>
            </a:r>
            <a:r>
              <a:rPr lang="en-GB" altLang="en-US" sz="1400" dirty="0"/>
              <a:t> &lt; .991, CFI =1.00, TLI =1.02, </a:t>
            </a:r>
          </a:p>
          <a:p>
            <a:pPr algn="ctr"/>
            <a:r>
              <a:rPr lang="en-GB" altLang="en-US" sz="1400" dirty="0"/>
              <a:t>RMSEA = .000 [.000-.000], SRMR =.041</a:t>
            </a:r>
          </a:p>
        </p:txBody>
      </p:sp>
      <p:sp>
        <p:nvSpPr>
          <p:cNvPr id="3" name="Rectangle 2"/>
          <p:cNvSpPr/>
          <p:nvPr/>
        </p:nvSpPr>
        <p:spPr>
          <a:xfrm>
            <a:off x="7308304" y="5059011"/>
            <a:ext cx="1835695" cy="155768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tx1"/>
                </a:solidFill>
              </a:rPr>
              <a:t>N.B. No other variable predicted reading development in this phase!</a:t>
            </a:r>
          </a:p>
        </p:txBody>
      </p:sp>
      <p:sp>
        <p:nvSpPr>
          <p:cNvPr id="4" name="Rectangle 3"/>
          <p:cNvSpPr/>
          <p:nvPr/>
        </p:nvSpPr>
        <p:spPr>
          <a:xfrm>
            <a:off x="372344" y="4434360"/>
            <a:ext cx="916923" cy="119122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effectLst>
                  <a:outerShdw blurRad="38100" dist="38100" dir="2700000" algn="tl">
                    <a:srgbClr val="000000">
                      <a:alpha val="43137"/>
                    </a:srgbClr>
                  </a:outerShdw>
                </a:effectLst>
              </a:rPr>
              <a:t>ENG</a:t>
            </a:r>
          </a:p>
          <a:p>
            <a:pPr algn="ctr"/>
            <a:r>
              <a:rPr lang="en-GB" dirty="0">
                <a:solidFill>
                  <a:srgbClr val="FF0000"/>
                </a:solidFill>
                <a:effectLst>
                  <a:outerShdw blurRad="38100" dist="38100" dir="2700000" algn="tl">
                    <a:srgbClr val="000000">
                      <a:alpha val="43137"/>
                    </a:srgbClr>
                  </a:outerShdw>
                </a:effectLst>
              </a:rPr>
              <a:t>SP</a:t>
            </a:r>
          </a:p>
          <a:p>
            <a:pPr algn="ctr"/>
            <a:r>
              <a:rPr lang="en-GB" dirty="0">
                <a:solidFill>
                  <a:srgbClr val="FF0000"/>
                </a:solidFill>
                <a:effectLst>
                  <a:outerShdw blurRad="38100" dist="38100" dir="2700000" algn="tl">
                    <a:srgbClr val="000000">
                      <a:alpha val="43137"/>
                    </a:srgbClr>
                  </a:outerShdw>
                </a:effectLst>
              </a:rPr>
              <a:t>CZ</a:t>
            </a:r>
          </a:p>
          <a:p>
            <a:pPr algn="ctr"/>
            <a:r>
              <a:rPr lang="en-GB" dirty="0">
                <a:solidFill>
                  <a:srgbClr val="FF0000"/>
                </a:solidFill>
                <a:effectLst>
                  <a:outerShdw blurRad="38100" dist="38100" dir="2700000" algn="tl">
                    <a:srgbClr val="000000">
                      <a:alpha val="43137"/>
                    </a:srgbClr>
                  </a:outerShdw>
                </a:effectLst>
              </a:rPr>
              <a:t>SK</a:t>
            </a:r>
          </a:p>
        </p:txBody>
      </p:sp>
      <p:sp>
        <p:nvSpPr>
          <p:cNvPr id="5" name="Rounded Rectangle 4"/>
          <p:cNvSpPr/>
          <p:nvPr/>
        </p:nvSpPr>
        <p:spPr>
          <a:xfrm>
            <a:off x="1492537" y="1441988"/>
            <a:ext cx="1285703" cy="458486"/>
          </a:xfrm>
          <a:prstGeom prst="roundRect">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Mid-K/R</a:t>
            </a:r>
          </a:p>
        </p:txBody>
      </p:sp>
      <p:sp>
        <p:nvSpPr>
          <p:cNvPr id="51" name="Rounded Rectangle 50"/>
          <p:cNvSpPr/>
          <p:nvPr/>
        </p:nvSpPr>
        <p:spPr>
          <a:xfrm>
            <a:off x="6233298" y="1490384"/>
            <a:ext cx="1285703" cy="458486"/>
          </a:xfrm>
          <a:prstGeom prst="roundRect">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Mid-Gr.1</a:t>
            </a:r>
          </a:p>
        </p:txBody>
      </p:sp>
      <p:sp>
        <p:nvSpPr>
          <p:cNvPr id="9" name="TextBox 8">
            <a:extLst>
              <a:ext uri="{FF2B5EF4-FFF2-40B4-BE49-F238E27FC236}">
                <a16:creationId xmlns:a16="http://schemas.microsoft.com/office/drawing/2014/main" id="{655E678C-0927-17BD-16C6-C4CB308BCC29}"/>
              </a:ext>
            </a:extLst>
          </p:cNvPr>
          <p:cNvSpPr txBox="1"/>
          <p:nvPr/>
        </p:nvSpPr>
        <p:spPr>
          <a:xfrm>
            <a:off x="6699869" y="7795"/>
            <a:ext cx="2444131" cy="338554"/>
          </a:xfrm>
          <a:prstGeom prst="rect">
            <a:avLst/>
          </a:prstGeom>
          <a:solidFill>
            <a:schemeClr val="accent1"/>
          </a:solidFill>
        </p:spPr>
        <p:txBody>
          <a:bodyPr wrap="none" rtlCol="0">
            <a:spAutoFit/>
          </a:bodyPr>
          <a:lstStyle/>
          <a:p>
            <a:r>
              <a:rPr lang="en-GB" sz="1600" dirty="0"/>
              <a:t>Caravolas et al., 2012</a:t>
            </a:r>
          </a:p>
        </p:txBody>
      </p:sp>
    </p:spTree>
    <p:extLst>
      <p:ext uri="{BB962C8B-B14F-4D97-AF65-F5344CB8AC3E}">
        <p14:creationId xmlns:p14="http://schemas.microsoft.com/office/powerpoint/2010/main" val="3971083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A3D8B-8EC2-2146-9421-5825ED98EA84}"/>
              </a:ext>
            </a:extLst>
          </p:cNvPr>
          <p:cNvSpPr/>
          <p:nvPr/>
        </p:nvSpPr>
        <p:spPr>
          <a:xfrm>
            <a:off x="0" y="93530"/>
            <a:ext cx="9154551" cy="79946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Foundations of Spelling Development</a:t>
            </a:r>
          </a:p>
        </p:txBody>
      </p:sp>
      <p:sp>
        <p:nvSpPr>
          <p:cNvPr id="28" name="Slide Number Placeholder 27">
            <a:extLst>
              <a:ext uri="{FF2B5EF4-FFF2-40B4-BE49-F238E27FC236}">
                <a16:creationId xmlns:a16="http://schemas.microsoft.com/office/drawing/2014/main" id="{225C84B5-A403-C54E-A6F4-686F6B0C07F5}"/>
              </a:ext>
            </a:extLst>
          </p:cNvPr>
          <p:cNvSpPr>
            <a:spLocks noGrp="1"/>
          </p:cNvSpPr>
          <p:nvPr>
            <p:ph type="sldNum" sz="quarter" idx="12"/>
          </p:nvPr>
        </p:nvSpPr>
        <p:spPr/>
        <p:txBody>
          <a:bodyPr/>
          <a:lstStyle/>
          <a:p>
            <a:fld id="{D4383C8A-A6F2-E546-8A2F-5527B3887636}" type="slidenum">
              <a:rPr lang="en-US" smtClean="0"/>
              <a:t>70</a:t>
            </a:fld>
            <a:endParaRPr lang="en-US"/>
          </a:p>
        </p:txBody>
      </p:sp>
      <p:sp>
        <p:nvSpPr>
          <p:cNvPr id="6" name="TextBox 5">
            <a:extLst>
              <a:ext uri="{FF2B5EF4-FFF2-40B4-BE49-F238E27FC236}">
                <a16:creationId xmlns:a16="http://schemas.microsoft.com/office/drawing/2014/main" id="{A01569B4-5A81-0343-A3F0-8010159E41FE}"/>
              </a:ext>
            </a:extLst>
          </p:cNvPr>
          <p:cNvSpPr txBox="1"/>
          <p:nvPr/>
        </p:nvSpPr>
        <p:spPr>
          <a:xfrm>
            <a:off x="6164048" y="1320554"/>
            <a:ext cx="2979738" cy="253916"/>
          </a:xfrm>
          <a:prstGeom prst="rect">
            <a:avLst/>
          </a:prstGeom>
          <a:solidFill>
            <a:schemeClr val="accent1"/>
          </a:solidFill>
          <a:ln>
            <a:solidFill>
              <a:schemeClr val="accent1">
                <a:lumMod val="50000"/>
              </a:schemeClr>
            </a:solidFill>
          </a:ln>
        </p:spPr>
        <p:txBody>
          <a:bodyPr wrap="square" rtlCol="0">
            <a:spAutoFit/>
          </a:bodyPr>
          <a:lstStyle/>
          <a:p>
            <a:r>
              <a:rPr lang="en-US" sz="1050" dirty="0"/>
              <a:t>(Caravolas, Hulme, &amp; Snowling, 2001)</a:t>
            </a:r>
          </a:p>
        </p:txBody>
      </p:sp>
      <p:sp>
        <p:nvSpPr>
          <p:cNvPr id="3" name="Rectangle 2">
            <a:extLst>
              <a:ext uri="{FF2B5EF4-FFF2-40B4-BE49-F238E27FC236}">
                <a16:creationId xmlns:a16="http://schemas.microsoft.com/office/drawing/2014/main" id="{66AA2F91-4A85-BC48-9022-B28CA371E680}"/>
              </a:ext>
            </a:extLst>
          </p:cNvPr>
          <p:cNvSpPr/>
          <p:nvPr/>
        </p:nvSpPr>
        <p:spPr>
          <a:xfrm>
            <a:off x="163514"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T1</a:t>
            </a:r>
          </a:p>
        </p:txBody>
      </p:sp>
      <p:sp>
        <p:nvSpPr>
          <p:cNvPr id="8" name="Rectangle 7">
            <a:extLst>
              <a:ext uri="{FF2B5EF4-FFF2-40B4-BE49-F238E27FC236}">
                <a16:creationId xmlns:a16="http://schemas.microsoft.com/office/drawing/2014/main" id="{B80024FE-B78A-5840-8704-8EA3C1B37DAC}"/>
              </a:ext>
            </a:extLst>
          </p:cNvPr>
          <p:cNvSpPr/>
          <p:nvPr/>
        </p:nvSpPr>
        <p:spPr>
          <a:xfrm>
            <a:off x="2633085"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T2</a:t>
            </a:r>
          </a:p>
        </p:txBody>
      </p:sp>
      <p:sp>
        <p:nvSpPr>
          <p:cNvPr id="9" name="Rectangle 8">
            <a:extLst>
              <a:ext uri="{FF2B5EF4-FFF2-40B4-BE49-F238E27FC236}">
                <a16:creationId xmlns:a16="http://schemas.microsoft.com/office/drawing/2014/main" id="{1ABA1914-8239-7847-B6C8-84CCD72CCAC4}"/>
              </a:ext>
            </a:extLst>
          </p:cNvPr>
          <p:cNvSpPr/>
          <p:nvPr/>
        </p:nvSpPr>
        <p:spPr>
          <a:xfrm>
            <a:off x="5130801"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T3</a:t>
            </a:r>
          </a:p>
        </p:txBody>
      </p:sp>
      <p:sp>
        <p:nvSpPr>
          <p:cNvPr id="10" name="Rectangle 9">
            <a:extLst>
              <a:ext uri="{FF2B5EF4-FFF2-40B4-BE49-F238E27FC236}">
                <a16:creationId xmlns:a16="http://schemas.microsoft.com/office/drawing/2014/main" id="{4207C6DB-38A1-0B40-8950-7BAFDC835776}"/>
              </a:ext>
            </a:extLst>
          </p:cNvPr>
          <p:cNvSpPr/>
          <p:nvPr/>
        </p:nvSpPr>
        <p:spPr>
          <a:xfrm>
            <a:off x="7653917" y="1954178"/>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T4</a:t>
            </a:r>
          </a:p>
        </p:txBody>
      </p:sp>
      <p:sp>
        <p:nvSpPr>
          <p:cNvPr id="12" name="Rectangle 11">
            <a:extLst>
              <a:ext uri="{FF2B5EF4-FFF2-40B4-BE49-F238E27FC236}">
                <a16:creationId xmlns:a16="http://schemas.microsoft.com/office/drawing/2014/main" id="{00B6BBAF-56AC-1E4A-BED8-B047900938E7}"/>
              </a:ext>
            </a:extLst>
          </p:cNvPr>
          <p:cNvSpPr/>
          <p:nvPr/>
        </p:nvSpPr>
        <p:spPr>
          <a:xfrm>
            <a:off x="155720" y="2419205"/>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3" name="Rectangle 12">
            <a:extLst>
              <a:ext uri="{FF2B5EF4-FFF2-40B4-BE49-F238E27FC236}">
                <a16:creationId xmlns:a16="http://schemas.microsoft.com/office/drawing/2014/main" id="{2E020C8E-5AF6-5D4A-9DB3-9C54956B75C5}"/>
              </a:ext>
            </a:extLst>
          </p:cNvPr>
          <p:cNvSpPr/>
          <p:nvPr/>
        </p:nvSpPr>
        <p:spPr>
          <a:xfrm>
            <a:off x="2633085" y="2426078"/>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4" name="Rectangle 13">
            <a:extLst>
              <a:ext uri="{FF2B5EF4-FFF2-40B4-BE49-F238E27FC236}">
                <a16:creationId xmlns:a16="http://schemas.microsoft.com/office/drawing/2014/main" id="{0A2E8C59-DD20-4142-8EEA-B285C1DC5016}"/>
              </a:ext>
            </a:extLst>
          </p:cNvPr>
          <p:cNvSpPr/>
          <p:nvPr/>
        </p:nvSpPr>
        <p:spPr>
          <a:xfrm>
            <a:off x="5130801" y="2426078"/>
            <a:ext cx="11014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Read</a:t>
            </a:r>
          </a:p>
        </p:txBody>
      </p:sp>
      <p:sp>
        <p:nvSpPr>
          <p:cNvPr id="15" name="Rectangle 14">
            <a:extLst>
              <a:ext uri="{FF2B5EF4-FFF2-40B4-BE49-F238E27FC236}">
                <a16:creationId xmlns:a16="http://schemas.microsoft.com/office/drawing/2014/main" id="{E3799F81-9ECF-024F-8327-0530DFC24DCA}"/>
              </a:ext>
            </a:extLst>
          </p:cNvPr>
          <p:cNvSpPr/>
          <p:nvPr/>
        </p:nvSpPr>
        <p:spPr>
          <a:xfrm>
            <a:off x="163514" y="3312096"/>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6" name="Rectangle 15">
            <a:extLst>
              <a:ext uri="{FF2B5EF4-FFF2-40B4-BE49-F238E27FC236}">
                <a16:creationId xmlns:a16="http://schemas.microsoft.com/office/drawing/2014/main" id="{837F1B72-E992-A84F-AC47-6020C64143BB}"/>
              </a:ext>
            </a:extLst>
          </p:cNvPr>
          <p:cNvSpPr/>
          <p:nvPr/>
        </p:nvSpPr>
        <p:spPr>
          <a:xfrm>
            <a:off x="2440060" y="3311954"/>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7" name="Rectangle 16">
            <a:extLst>
              <a:ext uri="{FF2B5EF4-FFF2-40B4-BE49-F238E27FC236}">
                <a16:creationId xmlns:a16="http://schemas.microsoft.com/office/drawing/2014/main" id="{9669D86E-64C9-8747-ADDE-92B6E80E6621}"/>
              </a:ext>
            </a:extLst>
          </p:cNvPr>
          <p:cNvSpPr/>
          <p:nvPr/>
        </p:nvSpPr>
        <p:spPr>
          <a:xfrm>
            <a:off x="4970464" y="3311954"/>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Spell(</a:t>
            </a:r>
            <a:r>
              <a:rPr lang="en-US" sz="2100" dirty="0" err="1">
                <a:solidFill>
                  <a:schemeClr val="tx1"/>
                </a:solidFill>
              </a:rPr>
              <a:t>ph</a:t>
            </a:r>
            <a:r>
              <a:rPr lang="en-US" sz="2100" dirty="0">
                <a:solidFill>
                  <a:schemeClr val="tx1"/>
                </a:solidFill>
              </a:rPr>
              <a:t>)</a:t>
            </a:r>
          </a:p>
        </p:txBody>
      </p:sp>
      <p:sp>
        <p:nvSpPr>
          <p:cNvPr id="18" name="Rectangle 17">
            <a:extLst>
              <a:ext uri="{FF2B5EF4-FFF2-40B4-BE49-F238E27FC236}">
                <a16:creationId xmlns:a16="http://schemas.microsoft.com/office/drawing/2014/main" id="{2D803C54-A8D8-7D42-8D6D-7FD41ABCC5A7}"/>
              </a:ext>
            </a:extLst>
          </p:cNvPr>
          <p:cNvSpPr/>
          <p:nvPr/>
        </p:nvSpPr>
        <p:spPr>
          <a:xfrm>
            <a:off x="193964" y="4030540"/>
            <a:ext cx="1489658"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0" name="Rectangle 19">
            <a:extLst>
              <a:ext uri="{FF2B5EF4-FFF2-40B4-BE49-F238E27FC236}">
                <a16:creationId xmlns:a16="http://schemas.microsoft.com/office/drawing/2014/main" id="{68B41307-6AAD-B249-A610-D684841D7FD4}"/>
              </a:ext>
            </a:extLst>
          </p:cNvPr>
          <p:cNvSpPr/>
          <p:nvPr/>
        </p:nvSpPr>
        <p:spPr>
          <a:xfrm>
            <a:off x="2440060" y="4030540"/>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1" name="Rectangle 20">
            <a:extLst>
              <a:ext uri="{FF2B5EF4-FFF2-40B4-BE49-F238E27FC236}">
                <a16:creationId xmlns:a16="http://schemas.microsoft.com/office/drawing/2014/main" id="{03B4C3E4-2390-CA4B-9872-3ACE9FB74A48}"/>
              </a:ext>
            </a:extLst>
          </p:cNvPr>
          <p:cNvSpPr/>
          <p:nvPr/>
        </p:nvSpPr>
        <p:spPr>
          <a:xfrm>
            <a:off x="4970464" y="4030540"/>
            <a:ext cx="1455738"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PA</a:t>
            </a:r>
          </a:p>
        </p:txBody>
      </p:sp>
      <p:sp>
        <p:nvSpPr>
          <p:cNvPr id="22" name="Rectangle 21">
            <a:extLst>
              <a:ext uri="{FF2B5EF4-FFF2-40B4-BE49-F238E27FC236}">
                <a16:creationId xmlns:a16="http://schemas.microsoft.com/office/drawing/2014/main" id="{FE8A96AF-5786-CC4F-A84D-CC61EF3651BE}"/>
              </a:ext>
            </a:extLst>
          </p:cNvPr>
          <p:cNvSpPr/>
          <p:nvPr/>
        </p:nvSpPr>
        <p:spPr>
          <a:xfrm>
            <a:off x="163514" y="4754518"/>
            <a:ext cx="148748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3" name="Rectangle 22">
            <a:extLst>
              <a:ext uri="{FF2B5EF4-FFF2-40B4-BE49-F238E27FC236}">
                <a16:creationId xmlns:a16="http://schemas.microsoft.com/office/drawing/2014/main" id="{E5C4EB07-23CA-D046-B108-A6C1F0D07164}"/>
              </a:ext>
            </a:extLst>
          </p:cNvPr>
          <p:cNvSpPr/>
          <p:nvPr/>
        </p:nvSpPr>
        <p:spPr>
          <a:xfrm>
            <a:off x="193965" y="5482721"/>
            <a:ext cx="1457036"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sp>
        <p:nvSpPr>
          <p:cNvPr id="24" name="Rectangle 23">
            <a:extLst>
              <a:ext uri="{FF2B5EF4-FFF2-40B4-BE49-F238E27FC236}">
                <a16:creationId xmlns:a16="http://schemas.microsoft.com/office/drawing/2014/main" id="{C993FB55-0F5A-8B4E-B320-84F42EAF32DC}"/>
              </a:ext>
            </a:extLst>
          </p:cNvPr>
          <p:cNvSpPr/>
          <p:nvPr/>
        </p:nvSpPr>
        <p:spPr>
          <a:xfrm>
            <a:off x="2470510" y="4738637"/>
            <a:ext cx="14570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5" name="Rectangle 24">
            <a:extLst>
              <a:ext uri="{FF2B5EF4-FFF2-40B4-BE49-F238E27FC236}">
                <a16:creationId xmlns:a16="http://schemas.microsoft.com/office/drawing/2014/main" id="{4599336D-B75A-C243-A213-60673688F43F}"/>
              </a:ext>
            </a:extLst>
          </p:cNvPr>
          <p:cNvSpPr/>
          <p:nvPr/>
        </p:nvSpPr>
        <p:spPr>
          <a:xfrm>
            <a:off x="2470510" y="5466840"/>
            <a:ext cx="145703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sp>
        <p:nvSpPr>
          <p:cNvPr id="27" name="Rectangle 26">
            <a:extLst>
              <a:ext uri="{FF2B5EF4-FFF2-40B4-BE49-F238E27FC236}">
                <a16:creationId xmlns:a16="http://schemas.microsoft.com/office/drawing/2014/main" id="{0F517BBE-1EA6-7E48-A77F-EA83EAF07164}"/>
              </a:ext>
            </a:extLst>
          </p:cNvPr>
          <p:cNvSpPr/>
          <p:nvPr/>
        </p:nvSpPr>
        <p:spPr>
          <a:xfrm>
            <a:off x="5008953" y="4754518"/>
            <a:ext cx="1422157"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a:t>
            </a:r>
            <a:r>
              <a:rPr lang="en-US" sz="2100" dirty="0" err="1">
                <a:solidFill>
                  <a:schemeClr val="tx1"/>
                </a:solidFill>
              </a:rPr>
              <a:t>Snd</a:t>
            </a:r>
            <a:endParaRPr lang="en-US" sz="2100" dirty="0">
              <a:solidFill>
                <a:schemeClr val="tx1"/>
              </a:solidFill>
            </a:endParaRPr>
          </a:p>
        </p:txBody>
      </p:sp>
      <p:sp>
        <p:nvSpPr>
          <p:cNvPr id="29" name="Rectangle 28">
            <a:extLst>
              <a:ext uri="{FF2B5EF4-FFF2-40B4-BE49-F238E27FC236}">
                <a16:creationId xmlns:a16="http://schemas.microsoft.com/office/drawing/2014/main" id="{2E49080A-67C0-1C4A-AAA8-59EF56BAA663}"/>
              </a:ext>
            </a:extLst>
          </p:cNvPr>
          <p:cNvSpPr/>
          <p:nvPr/>
        </p:nvSpPr>
        <p:spPr>
          <a:xfrm>
            <a:off x="4990495" y="5482721"/>
            <a:ext cx="1440615" cy="415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Lett Nm</a:t>
            </a:r>
          </a:p>
        </p:txBody>
      </p:sp>
      <p:cxnSp>
        <p:nvCxnSpPr>
          <p:cNvPr id="31" name="Straight Arrow Connector 30">
            <a:extLst>
              <a:ext uri="{FF2B5EF4-FFF2-40B4-BE49-F238E27FC236}">
                <a16:creationId xmlns:a16="http://schemas.microsoft.com/office/drawing/2014/main" id="{03AFD458-2FD1-D647-BAD5-FCF461D43F1B}"/>
              </a:ext>
            </a:extLst>
          </p:cNvPr>
          <p:cNvCxnSpPr>
            <a:cxnSpLocks/>
            <a:stCxn id="15" idx="3"/>
            <a:endCxn id="16" idx="1"/>
          </p:cNvCxnSpPr>
          <p:nvPr/>
        </p:nvCxnSpPr>
        <p:spPr>
          <a:xfrm flipV="1">
            <a:off x="1651001" y="3519772"/>
            <a:ext cx="789059" cy="14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06AE20-E786-DA4B-809B-D2629414D57B}"/>
              </a:ext>
            </a:extLst>
          </p:cNvPr>
          <p:cNvCxnSpPr>
            <a:stCxn id="16" idx="3"/>
          </p:cNvCxnSpPr>
          <p:nvPr/>
        </p:nvCxnSpPr>
        <p:spPr>
          <a:xfrm>
            <a:off x="3927547" y="3519771"/>
            <a:ext cx="1042917"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D8B3299-5722-4B40-9596-027638A45782}"/>
              </a:ext>
            </a:extLst>
          </p:cNvPr>
          <p:cNvCxnSpPr>
            <a:cxnSpLocks/>
            <a:stCxn id="18" idx="3"/>
            <a:endCxn id="16" idx="1"/>
          </p:cNvCxnSpPr>
          <p:nvPr/>
        </p:nvCxnSpPr>
        <p:spPr>
          <a:xfrm flipV="1">
            <a:off x="1683623" y="3519772"/>
            <a:ext cx="756437" cy="71858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691B8BE-A2C0-494F-A578-E0E54728C77C}"/>
              </a:ext>
            </a:extLst>
          </p:cNvPr>
          <p:cNvCxnSpPr>
            <a:cxnSpLocks/>
            <a:stCxn id="22" idx="3"/>
            <a:endCxn id="16" idx="1"/>
          </p:cNvCxnSpPr>
          <p:nvPr/>
        </p:nvCxnSpPr>
        <p:spPr>
          <a:xfrm flipV="1">
            <a:off x="1651001" y="3519772"/>
            <a:ext cx="789059" cy="144256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57DB6A-813B-5B43-8CF0-5A3C061906E7}"/>
              </a:ext>
            </a:extLst>
          </p:cNvPr>
          <p:cNvCxnSpPr>
            <a:cxnSpLocks/>
            <a:stCxn id="20" idx="3"/>
            <a:endCxn id="17" idx="1"/>
          </p:cNvCxnSpPr>
          <p:nvPr/>
        </p:nvCxnSpPr>
        <p:spPr>
          <a:xfrm flipV="1">
            <a:off x="3927547" y="3519772"/>
            <a:ext cx="1042917" cy="71858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D7502E9-E78B-0445-A354-1E2869FFA587}"/>
              </a:ext>
            </a:extLst>
          </p:cNvPr>
          <p:cNvCxnSpPr>
            <a:cxnSpLocks/>
            <a:stCxn id="24" idx="3"/>
            <a:endCxn id="17" idx="1"/>
          </p:cNvCxnSpPr>
          <p:nvPr/>
        </p:nvCxnSpPr>
        <p:spPr>
          <a:xfrm flipV="1">
            <a:off x="3927547" y="3519773"/>
            <a:ext cx="1042917" cy="142668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D8045D0-F10C-0645-BB0E-B69D70029159}"/>
              </a:ext>
            </a:extLst>
          </p:cNvPr>
          <p:cNvSpPr/>
          <p:nvPr/>
        </p:nvSpPr>
        <p:spPr>
          <a:xfrm>
            <a:off x="1592481" y="3087884"/>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.25***</a:t>
            </a:r>
          </a:p>
        </p:txBody>
      </p:sp>
      <p:sp>
        <p:nvSpPr>
          <p:cNvPr id="44" name="Rectangle 43">
            <a:extLst>
              <a:ext uri="{FF2B5EF4-FFF2-40B4-BE49-F238E27FC236}">
                <a16:creationId xmlns:a16="http://schemas.microsoft.com/office/drawing/2014/main" id="{4CB07D79-5711-6948-A029-730515C6BCF1}"/>
              </a:ext>
            </a:extLst>
          </p:cNvPr>
          <p:cNvSpPr/>
          <p:nvPr/>
        </p:nvSpPr>
        <p:spPr>
          <a:xfrm rot="20735294">
            <a:off x="1334679" y="3610256"/>
            <a:ext cx="1101437"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.26***</a:t>
            </a:r>
          </a:p>
        </p:txBody>
      </p:sp>
      <p:sp>
        <p:nvSpPr>
          <p:cNvPr id="45" name="Rectangle 44">
            <a:extLst>
              <a:ext uri="{FF2B5EF4-FFF2-40B4-BE49-F238E27FC236}">
                <a16:creationId xmlns:a16="http://schemas.microsoft.com/office/drawing/2014/main" id="{67E4CEA3-3E4F-5747-9ADF-BBE236FE0AB6}"/>
              </a:ext>
            </a:extLst>
          </p:cNvPr>
          <p:cNvSpPr/>
          <p:nvPr/>
        </p:nvSpPr>
        <p:spPr>
          <a:xfrm rot="18385581">
            <a:off x="1668939" y="4199034"/>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.43***</a:t>
            </a:r>
          </a:p>
        </p:txBody>
      </p:sp>
      <p:sp>
        <p:nvSpPr>
          <p:cNvPr id="46" name="Rectangle 45">
            <a:extLst>
              <a:ext uri="{FF2B5EF4-FFF2-40B4-BE49-F238E27FC236}">
                <a16:creationId xmlns:a16="http://schemas.microsoft.com/office/drawing/2014/main" id="{00D820E7-6C4C-9F49-B6C6-16638EDE0DD9}"/>
              </a:ext>
            </a:extLst>
          </p:cNvPr>
          <p:cNvSpPr/>
          <p:nvPr/>
        </p:nvSpPr>
        <p:spPr>
          <a:xfrm rot="18385581">
            <a:off x="4072984" y="4186411"/>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.59***</a:t>
            </a:r>
          </a:p>
        </p:txBody>
      </p:sp>
      <p:sp>
        <p:nvSpPr>
          <p:cNvPr id="47" name="Rectangle 46">
            <a:extLst>
              <a:ext uri="{FF2B5EF4-FFF2-40B4-BE49-F238E27FC236}">
                <a16:creationId xmlns:a16="http://schemas.microsoft.com/office/drawing/2014/main" id="{C8A51C70-85FC-3C4E-8336-156AD2FCAF27}"/>
              </a:ext>
            </a:extLst>
          </p:cNvPr>
          <p:cNvSpPr/>
          <p:nvPr/>
        </p:nvSpPr>
        <p:spPr>
          <a:xfrm rot="19840260">
            <a:off x="3733406" y="3919100"/>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.19**</a:t>
            </a:r>
          </a:p>
        </p:txBody>
      </p:sp>
      <p:sp>
        <p:nvSpPr>
          <p:cNvPr id="48" name="Rectangle 47">
            <a:extLst>
              <a:ext uri="{FF2B5EF4-FFF2-40B4-BE49-F238E27FC236}">
                <a16:creationId xmlns:a16="http://schemas.microsoft.com/office/drawing/2014/main" id="{86EB9034-A54A-7348-8ADC-EB528427C44E}"/>
              </a:ext>
            </a:extLst>
          </p:cNvPr>
          <p:cNvSpPr/>
          <p:nvPr/>
        </p:nvSpPr>
        <p:spPr>
          <a:xfrm>
            <a:off x="3889058" y="3109838"/>
            <a:ext cx="1101437" cy="43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.18*</a:t>
            </a:r>
          </a:p>
        </p:txBody>
      </p:sp>
      <p:sp>
        <p:nvSpPr>
          <p:cNvPr id="49" name="Rectangle 48">
            <a:extLst>
              <a:ext uri="{FF2B5EF4-FFF2-40B4-BE49-F238E27FC236}">
                <a16:creationId xmlns:a16="http://schemas.microsoft.com/office/drawing/2014/main" id="{6192D51E-9105-7C44-8C66-291840B60748}"/>
              </a:ext>
            </a:extLst>
          </p:cNvPr>
          <p:cNvSpPr/>
          <p:nvPr/>
        </p:nvSpPr>
        <p:spPr>
          <a:xfrm>
            <a:off x="98245" y="1698913"/>
            <a:ext cx="4155305" cy="415498"/>
          </a:xfrm>
          <a:prstGeom prst="rect">
            <a:avLst/>
          </a:prstGeom>
        </p:spPr>
        <p:txBody>
          <a:bodyPr wrap="none">
            <a:spAutoFit/>
          </a:bodyPr>
          <a:lstStyle/>
          <a:p>
            <a:r>
              <a:rPr lang="en-US" sz="2100" b="1" dirty="0"/>
              <a:t>Phonological (</a:t>
            </a:r>
            <a:r>
              <a:rPr lang="en-US" sz="2100" b="1" dirty="0" err="1"/>
              <a:t>ph</a:t>
            </a:r>
            <a:r>
              <a:rPr lang="en-US" sz="2100" b="1" dirty="0"/>
              <a:t>) spelling</a:t>
            </a:r>
          </a:p>
        </p:txBody>
      </p:sp>
      <p:pic>
        <p:nvPicPr>
          <p:cNvPr id="2" name="Picture 1">
            <a:extLst>
              <a:ext uri="{FF2B5EF4-FFF2-40B4-BE49-F238E27FC236}">
                <a16:creationId xmlns:a16="http://schemas.microsoft.com/office/drawing/2014/main" id="{943A4197-5E92-C63B-5C08-A6864C4E7712}"/>
              </a:ext>
            </a:extLst>
          </p:cNvPr>
          <p:cNvPicPr>
            <a:picLocks noChangeAspect="1"/>
          </p:cNvPicPr>
          <p:nvPr/>
        </p:nvPicPr>
        <p:blipFill>
          <a:blip r:embed="rId3"/>
          <a:stretch>
            <a:fillRect/>
          </a:stretch>
        </p:blipFill>
        <p:spPr>
          <a:xfrm>
            <a:off x="4855591" y="895596"/>
            <a:ext cx="4298960" cy="459112"/>
          </a:xfrm>
          <a:prstGeom prst="rect">
            <a:avLst/>
          </a:prstGeom>
        </p:spPr>
      </p:pic>
      <p:pic>
        <p:nvPicPr>
          <p:cNvPr id="5" name="Picture 4">
            <a:extLst>
              <a:ext uri="{FF2B5EF4-FFF2-40B4-BE49-F238E27FC236}">
                <a16:creationId xmlns:a16="http://schemas.microsoft.com/office/drawing/2014/main" id="{30F74112-E69D-E762-731F-328D0AC72153}"/>
              </a:ext>
            </a:extLst>
          </p:cNvPr>
          <p:cNvPicPr>
            <a:picLocks noChangeAspect="1"/>
          </p:cNvPicPr>
          <p:nvPr/>
        </p:nvPicPr>
        <p:blipFill>
          <a:blip r:embed="rId4"/>
          <a:stretch>
            <a:fillRect/>
          </a:stretch>
        </p:blipFill>
        <p:spPr>
          <a:xfrm rot="10800000" flipH="1" flipV="1">
            <a:off x="6660075" y="6205723"/>
            <a:ext cx="2479986" cy="640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287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274638"/>
            <a:ext cx="8229600" cy="850900"/>
          </a:xfrm>
        </p:spPr>
        <p:txBody>
          <a:bodyPr/>
          <a:lstStyle/>
          <a:p>
            <a:pPr algn="ctr"/>
            <a:r>
              <a:rPr lang="en-GB" altLang="en-US" dirty="0">
                <a:latin typeface="Arial Rounded MT Bold" panose="020F0704030504030204" pitchFamily="34" charset="0"/>
              </a:rPr>
              <a:t>Summary of Cross-linguistic Foundations</a:t>
            </a:r>
          </a:p>
        </p:txBody>
      </p:sp>
      <p:sp>
        <p:nvSpPr>
          <p:cNvPr id="3" name="Content Placeholder 2"/>
          <p:cNvSpPr>
            <a:spLocks noGrp="1"/>
          </p:cNvSpPr>
          <p:nvPr>
            <p:ph idx="1"/>
          </p:nvPr>
        </p:nvSpPr>
        <p:spPr>
          <a:xfrm>
            <a:off x="683568" y="980728"/>
            <a:ext cx="8280920" cy="5400600"/>
          </a:xfrm>
        </p:spPr>
        <p:txBody>
          <a:bodyPr rtlCol="0">
            <a:noAutofit/>
          </a:bodyPr>
          <a:lstStyle/>
          <a:p>
            <a:pPr marL="0" indent="0" fontAlgn="auto">
              <a:spcAft>
                <a:spcPts val="0"/>
              </a:spcAft>
              <a:buNone/>
              <a:defRPr/>
            </a:pPr>
            <a:endParaRPr lang="en-GB" sz="2000" u="sng" dirty="0">
              <a:latin typeface="Arial" panose="020B0604020202020204" pitchFamily="34" charset="0"/>
              <a:cs typeface="Arial" panose="020B0604020202020204" pitchFamily="34" charset="0"/>
            </a:endParaRPr>
          </a:p>
          <a:p>
            <a:pPr fontAlgn="auto">
              <a:spcAft>
                <a:spcPts val="0"/>
              </a:spcAft>
              <a:defRPr/>
            </a:pPr>
            <a:r>
              <a:rPr lang="en-GB" sz="2400" u="sng" dirty="0">
                <a:latin typeface="Arial" panose="020B0604020202020204" pitchFamily="34" charset="0"/>
                <a:cs typeface="Arial" panose="020B0604020202020204" pitchFamily="34" charset="0"/>
              </a:rPr>
              <a:t>Universal Foundations</a:t>
            </a:r>
            <a:r>
              <a:rPr lang="en-GB" sz="2400" dirty="0">
                <a:latin typeface="Arial" panose="020B0604020202020204" pitchFamily="34" charset="0"/>
                <a:cs typeface="Arial" panose="020B0604020202020204" pitchFamily="34" charset="0"/>
              </a:rPr>
              <a:t>: PA, LK, &amp; RAN (but not VSTM) are universal predictors of alphabetic literacy.</a:t>
            </a:r>
          </a:p>
          <a:p>
            <a:pPr fontAlgn="auto">
              <a:spcAft>
                <a:spcPts val="0"/>
              </a:spcAft>
              <a:defRPr/>
            </a:pPr>
            <a:r>
              <a:rPr lang="en-GB" sz="2400" u="sng" dirty="0">
                <a:latin typeface="Arial" panose="020B0604020202020204" pitchFamily="34" charset="0"/>
                <a:cs typeface="Arial" panose="020B0604020202020204" pitchFamily="34" charset="0"/>
              </a:rPr>
              <a:t>Weighting</a:t>
            </a:r>
            <a:r>
              <a:rPr lang="en-GB" sz="2400" dirty="0">
                <a:latin typeface="Arial" panose="020B0604020202020204" pitchFamily="34" charset="0"/>
                <a:cs typeface="Arial" panose="020B0604020202020204" pitchFamily="34" charset="0"/>
              </a:rPr>
              <a:t>: As the reading/spelling system is being established, these core predictors are equally important across languages.</a:t>
            </a:r>
          </a:p>
          <a:p>
            <a:pPr fontAlgn="auto">
              <a:spcAft>
                <a:spcPts val="0"/>
              </a:spcAft>
              <a:defRPr/>
            </a:pPr>
            <a:r>
              <a:rPr lang="en-GB" sz="2400" u="sng" dirty="0">
                <a:latin typeface="Arial" panose="020B0604020202020204" pitchFamily="34" charset="0"/>
                <a:cs typeface="Arial" panose="020B0604020202020204" pitchFamily="34" charset="0"/>
              </a:rPr>
              <a:t>Timing &amp; Persistence</a:t>
            </a:r>
            <a:r>
              <a:rPr lang="en-GB" sz="2400" dirty="0">
                <a:latin typeface="Arial" panose="020B0604020202020204" pitchFamily="34" charset="0"/>
                <a:cs typeface="Arial" panose="020B0604020202020204" pitchFamily="34" charset="0"/>
              </a:rPr>
              <a:t>: All 3 play a role from the beginning of the literacy development process, and their effects persist at least into the middle of grade 1.</a:t>
            </a:r>
          </a:p>
          <a:p>
            <a:pPr fontAlgn="auto">
              <a:spcAft>
                <a:spcPts val="0"/>
              </a:spcAft>
              <a:defRPr/>
            </a:pPr>
            <a:r>
              <a:rPr lang="en-GB" sz="2400" u="sng" dirty="0">
                <a:latin typeface="Arial" panose="020B0604020202020204" pitchFamily="34" charset="0"/>
                <a:cs typeface="Arial" panose="020B0604020202020204" pitchFamily="34" charset="0"/>
              </a:rPr>
              <a:t>Moderating effects of orthography</a:t>
            </a:r>
            <a:r>
              <a:rPr lang="en-GB" sz="2400" dirty="0">
                <a:latin typeface="Arial" panose="020B0604020202020204" pitchFamily="34" charset="0"/>
                <a:cs typeface="Arial" panose="020B0604020202020204" pitchFamily="34" charset="0"/>
              </a:rPr>
              <a:t>: Possibly, orthographic consistency will begin having a moderating effect on the relative weighting of the predictors as reading/spelling skills begin to exert a reciprocal impact on component cognitive abilities</a:t>
            </a:r>
          </a:p>
        </p:txBody>
      </p:sp>
    </p:spTree>
    <p:extLst>
      <p:ext uri="{BB962C8B-B14F-4D97-AF65-F5344CB8AC3E}">
        <p14:creationId xmlns:p14="http://schemas.microsoft.com/office/powerpoint/2010/main" val="1696985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52C9E-764D-A392-C265-F0219DF58814}"/>
              </a:ext>
            </a:extLst>
          </p:cNvPr>
          <p:cNvSpPr>
            <a:spLocks noGrp="1"/>
          </p:cNvSpPr>
          <p:nvPr>
            <p:ph type="title"/>
          </p:nvPr>
        </p:nvSpPr>
        <p:spPr>
          <a:xfrm>
            <a:off x="539552" y="332656"/>
            <a:ext cx="8136904" cy="924475"/>
          </a:xfrm>
        </p:spPr>
        <p:txBody>
          <a:bodyPr/>
          <a:lstStyle/>
          <a:p>
            <a:pPr algn="ctr"/>
            <a:r>
              <a:rPr lang="en-GB" sz="2800" b="1" dirty="0">
                <a:effectLst>
                  <a:outerShdw blurRad="38100" dist="38100" dir="2700000" algn="tl">
                    <a:srgbClr val="000000">
                      <a:alpha val="43137"/>
                    </a:srgbClr>
                  </a:outerShdw>
                </a:effectLst>
              </a:rPr>
              <a:t>In later stages of reading and spelling development…</a:t>
            </a:r>
          </a:p>
        </p:txBody>
      </p:sp>
      <p:sp>
        <p:nvSpPr>
          <p:cNvPr id="3" name="Content Placeholder 2">
            <a:extLst>
              <a:ext uri="{FF2B5EF4-FFF2-40B4-BE49-F238E27FC236}">
                <a16:creationId xmlns:a16="http://schemas.microsoft.com/office/drawing/2014/main" id="{5F86C346-0E2E-295A-3A10-64A5DE877626}"/>
              </a:ext>
            </a:extLst>
          </p:cNvPr>
          <p:cNvSpPr>
            <a:spLocks noGrp="1"/>
          </p:cNvSpPr>
          <p:nvPr>
            <p:ph idx="1"/>
          </p:nvPr>
        </p:nvSpPr>
        <p:spPr>
          <a:xfrm>
            <a:off x="539552" y="1412777"/>
            <a:ext cx="8136904" cy="4446022"/>
          </a:xfrm>
        </p:spPr>
        <p:txBody>
          <a:bodyPr>
            <a:normAutofit/>
          </a:bodyPr>
          <a:lstStyle/>
          <a:p>
            <a:r>
              <a:rPr lang="en-GB" dirty="0"/>
              <a:t>Letter Knowledge and Phoneme Awareness tend to correlate very strongly, and their influences become statistically difficult to tease apart.</a:t>
            </a:r>
          </a:p>
          <a:p>
            <a:r>
              <a:rPr lang="en-GB" dirty="0"/>
              <a:t>As children begin to read and spell autonomously, variance in PA and LK becomes subsumed in concurrent Reading and Spelling variances (e.g., Caravolas, Hulme, &amp; </a:t>
            </a:r>
            <a:r>
              <a:rPr lang="en-GB" dirty="0" err="1"/>
              <a:t>Snowling</a:t>
            </a:r>
            <a:r>
              <a:rPr lang="en-GB" dirty="0"/>
              <a:t>, 2001; Caravolas et al., 2013)</a:t>
            </a:r>
          </a:p>
          <a:p>
            <a:pPr lvl="1"/>
            <a:r>
              <a:rPr lang="en-GB" dirty="0"/>
              <a:t>Therefore in studies with older readers, </a:t>
            </a:r>
            <a:r>
              <a:rPr lang="en-GB" b="1" dirty="0"/>
              <a:t>PA and LK </a:t>
            </a:r>
            <a:r>
              <a:rPr lang="en-GB" dirty="0"/>
              <a:t>may not emerge as independent predictors of reading/spelling over and above the autoregressive effects of reading and spelling themselves. </a:t>
            </a:r>
          </a:p>
          <a:p>
            <a:pPr lvl="1"/>
            <a:r>
              <a:rPr lang="en-GB" b="1" dirty="0"/>
              <a:t>RAN</a:t>
            </a:r>
            <a:r>
              <a:rPr lang="en-GB" dirty="0"/>
              <a:t> is typically found to be a moderate but stable predictor of reading accuracy and a robust predictor of reading speed (Araújo et al., 2015; </a:t>
            </a:r>
            <a:r>
              <a:rPr lang="en-GB" dirty="0" err="1"/>
              <a:t>Lervag</a:t>
            </a:r>
            <a:r>
              <a:rPr lang="en-GB" dirty="0"/>
              <a:t> &amp; Hulme, 2009)</a:t>
            </a:r>
          </a:p>
        </p:txBody>
      </p:sp>
    </p:spTree>
    <p:extLst>
      <p:ext uri="{BB962C8B-B14F-4D97-AF65-F5344CB8AC3E}">
        <p14:creationId xmlns:p14="http://schemas.microsoft.com/office/powerpoint/2010/main" val="1955596812"/>
      </p:ext>
    </p:extLst>
  </p:cSld>
  <p:clrMapOvr>
    <a:masterClrMapping/>
  </p:clrMapOvr>
</p:sld>
</file>

<file path=ppt/theme/theme1.xml><?xml version="1.0" encoding="utf-8"?>
<a:theme xmlns:a="http://schemas.openxmlformats.org/drawingml/2006/main" name="1_Winter">
  <a:themeElements>
    <a:clrScheme name="Winter">
      <a:dk1>
        <a:sysClr val="windowText" lastClr="000000"/>
      </a:dk1>
      <a:lt1>
        <a:sysClr val="window" lastClr="FFFFFF"/>
      </a:lt1>
      <a:dk2>
        <a:srgbClr val="1F7BB6"/>
      </a:dk2>
      <a:lt2>
        <a:srgbClr val="C5E1FE"/>
      </a:lt2>
      <a:accent1>
        <a:srgbClr val="B2BDC1"/>
      </a:accent1>
      <a:accent2>
        <a:srgbClr val="767D83"/>
      </a:accent2>
      <a:accent3>
        <a:srgbClr val="3E505C"/>
      </a:accent3>
      <a:accent4>
        <a:srgbClr val="386489"/>
      </a:accent4>
      <a:accent5>
        <a:srgbClr val="4C80AF"/>
      </a:accent5>
      <a:accent6>
        <a:srgbClr val="7DA7D1"/>
      </a:accent6>
      <a:hlink>
        <a:srgbClr val="408080"/>
      </a:hlink>
      <a:folHlink>
        <a:srgbClr val="5EAEAE"/>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Winter">
  <a:themeElements>
    <a:clrScheme name="Winter">
      <a:dk1>
        <a:sysClr val="windowText" lastClr="000000"/>
      </a:dk1>
      <a:lt1>
        <a:sysClr val="window" lastClr="FFFFFF"/>
      </a:lt1>
      <a:dk2>
        <a:srgbClr val="1F7BB6"/>
      </a:dk2>
      <a:lt2>
        <a:srgbClr val="C5E1FE"/>
      </a:lt2>
      <a:accent1>
        <a:srgbClr val="B2BDC1"/>
      </a:accent1>
      <a:accent2>
        <a:srgbClr val="767D83"/>
      </a:accent2>
      <a:accent3>
        <a:srgbClr val="3E505C"/>
      </a:accent3>
      <a:accent4>
        <a:srgbClr val="386489"/>
      </a:accent4>
      <a:accent5>
        <a:srgbClr val="4C80AF"/>
      </a:accent5>
      <a:accent6>
        <a:srgbClr val="7DA7D1"/>
      </a:accent6>
      <a:hlink>
        <a:srgbClr val="408080"/>
      </a:hlink>
      <a:folHlink>
        <a:srgbClr val="5EAEAE"/>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32254</TotalTime>
  <Words>8416</Words>
  <Application>Microsoft Office PowerPoint</Application>
  <PresentationFormat>On-screen Show (4:3)</PresentationFormat>
  <Paragraphs>1493</Paragraphs>
  <Slides>70</Slides>
  <Notes>69</Notes>
  <HiddenSlides>36</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70</vt:i4>
      </vt:variant>
    </vt:vector>
  </HeadingPairs>
  <TitlesOfParts>
    <vt:vector size="91" baseType="lpstr">
      <vt:lpstr>SimSun</vt:lpstr>
      <vt:lpstr>Aptos</vt:lpstr>
      <vt:lpstr>Arial</vt:lpstr>
      <vt:lpstr>Arial Rounded MT Bold</vt:lpstr>
      <vt:lpstr>Arial Unicode MS</vt:lpstr>
      <vt:lpstr>Calibri</vt:lpstr>
      <vt:lpstr>Century</vt:lpstr>
      <vt:lpstr>Courier New</vt:lpstr>
      <vt:lpstr>Gadugi</vt:lpstr>
      <vt:lpstr>Helvetica Neue Medium</vt:lpstr>
      <vt:lpstr>Mali</vt:lpstr>
      <vt:lpstr>Nunito</vt:lpstr>
      <vt:lpstr>Symbol</vt:lpstr>
      <vt:lpstr>Times New Roman</vt:lpstr>
      <vt:lpstr>Verdana</vt:lpstr>
      <vt:lpstr>Wingdings</vt:lpstr>
      <vt:lpstr>Wingdings 2</vt:lpstr>
      <vt:lpstr>1_Winter</vt:lpstr>
      <vt:lpstr>Winter</vt:lpstr>
      <vt:lpstr>Ely template</vt:lpstr>
      <vt:lpstr>Office Theme</vt:lpstr>
      <vt:lpstr>Identifying markers of individual differences in literacy across languages:  Common approaches to early screening and diagnosis</vt:lpstr>
      <vt:lpstr> </vt:lpstr>
      <vt:lpstr>PowerPoint Presentation</vt:lpstr>
      <vt:lpstr>Theoretical Framework: Triple Foundation Model  Core foundational predictors of underpin word-level skills in languages across the alphabetic consistency spectrum in the earliest phase of reading development are PA, LK, RAN</vt:lpstr>
      <vt:lpstr>PowerPoint Presentation</vt:lpstr>
      <vt:lpstr>PowerPoint Presentation</vt:lpstr>
      <vt:lpstr>Testing the TFM: Foundations of Reading Development  Multi-group path model predicting growth in early word reading</vt:lpstr>
      <vt:lpstr>Summary of Cross-linguistic Foundations</vt:lpstr>
      <vt:lpstr>In later stages of reading and spelling development…</vt:lpstr>
      <vt:lpstr>Predictors of Growth – Silent Reading</vt:lpstr>
      <vt:lpstr>PowerPoint Presentation</vt:lpstr>
      <vt:lpstr>Summary of the roles of PA, LK, and RAN in later reading and spelling</vt:lpstr>
      <vt:lpstr>From Research to Practice: The MABEL tool From ELDEL to MABEL</vt:lpstr>
      <vt:lpstr>PowerPoint Presentation</vt:lpstr>
      <vt:lpstr>Measures of the components of the Triple Foundation Model </vt:lpstr>
      <vt:lpstr>A first look at the longitudinal predictions of Reading in Portuguese</vt:lpstr>
      <vt:lpstr>Measures in the Portuguese Reading Foundations Study the foundations of alphabetic literacy</vt:lpstr>
      <vt:lpstr> Path model predicting growth at the end of Grade 1 from measures at the start of Grade 1.   </vt:lpstr>
      <vt:lpstr> Path model predicting growth at the end of Grade 2 from measures at the start of Grade 2.   </vt:lpstr>
      <vt:lpstr>Summary of the Portuguese Results to Date</vt:lpstr>
      <vt:lpstr>Mini MABEL A classroom Screener  (in development)</vt:lpstr>
      <vt:lpstr>PowerPoint Presentation</vt:lpstr>
      <vt:lpstr>PowerPoint Presentation</vt:lpstr>
      <vt:lpstr>Proof of Concept </vt:lpstr>
      <vt:lpstr>Indicative evidence from three languages: Pilot Study Participants</vt:lpstr>
      <vt:lpstr>Letter Naming Accuracy in Kindergarten and Grade 1 Across English, Spanish and Slovak</vt:lpstr>
      <vt:lpstr>Rapid Automatised Naming Speed – Pictures - in Kindergarten and Grade 1 Across English, Spanish and Slovak</vt:lpstr>
      <vt:lpstr>Word Reading Accuracy in Kindergarten and Grade 1 Across English, Spanish and Slovak</vt:lpstr>
      <vt:lpstr>Our intended screening approach – percentile thresholds of readiness and of risk</vt:lpstr>
      <vt:lpstr>PowerPoint Presentation</vt:lpstr>
      <vt:lpstr>Summary of patterns by language</vt:lpstr>
      <vt:lpstr>Continuities between MABEL and Mini MABEL</vt:lpstr>
      <vt:lpstr>Obrigada pela vossa atenção </vt:lpstr>
      <vt:lpstr>Example Percentile Ranks and Example Cut-offs for Letter Naming</vt:lpstr>
      <vt:lpstr>Letter Writing Accuracy in Kindergarten and Grade 1 Across English, Spanish and Slovak</vt:lpstr>
      <vt:lpstr>Phoneme Isolation Accuracy in Kindergarten and Grade 1 Across English, Spanish and Slovak</vt:lpstr>
      <vt:lpstr>Concurrent validity – Correlations from Spanish and Slovak  Samples English Mononlingual sample yet too small.</vt:lpstr>
      <vt:lpstr>Simultaneous Regressions on End-Year Reading / Spelling Accuracy  from mid-year (T1) Reading and Mini MABEL Composite scores</vt:lpstr>
      <vt:lpstr>Testing the TFM: Foundations of Reading Development</vt:lpstr>
      <vt:lpstr>PowerPoint Presentation</vt:lpstr>
      <vt:lpstr>Study III Summary</vt:lpstr>
      <vt:lpstr>Participants</vt:lpstr>
      <vt:lpstr>PowerPoint Presentation</vt:lpstr>
      <vt:lpstr>Standing on the shoulders of giants</vt:lpstr>
      <vt:lpstr>Acknowledgements 2017- …</vt:lpstr>
      <vt:lpstr>Delphi Definition of Dyslexia new in 2024  (Carroll, J., Holden, C., Kirby, P., Snowling, M. J., &amp; Thompson, P.A. (2024)).  https://en.wikipedia.org/wiki/Delphi_method</vt:lpstr>
      <vt:lpstr>Delphi Definition: Nature and Manifestation of Dyslexia  https://osf.io/preprints/osf/tb8mp_v1</vt:lpstr>
      <vt:lpstr>Delphi Definition: Impact and Variance of Dyslexia</vt:lpstr>
      <vt:lpstr>Study II: Growth of word-level reading skills Different Growth Rates, Same Foundations?</vt:lpstr>
      <vt:lpstr>Implications for reading development in Portuguese </vt:lpstr>
      <vt:lpstr>Sample of letter cards for Letter Naming</vt:lpstr>
      <vt:lpstr>RAN (Colours)</vt:lpstr>
      <vt:lpstr>Test building approach -- Key considerations</vt:lpstr>
      <vt:lpstr>Examples of commensurability aims of PA, LK, RAN measures across languages</vt:lpstr>
      <vt:lpstr>Two Approaches to Matching Reading Tests in ELDEL (&amp; MABEL)</vt:lpstr>
      <vt:lpstr>PowerPoint Presentation</vt:lpstr>
      <vt:lpstr>PowerPoint Presentation</vt:lpstr>
      <vt:lpstr>PowerPoint Presentation</vt:lpstr>
      <vt:lpstr>MABEL measures are proving effective in research in numerous languages.</vt:lpstr>
      <vt:lpstr>Spelling results  Multi-group path model predicting the growth in early spelling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 Background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of reading and spelling development in european languages</dc:title>
  <dc:creator>Marketa</dc:creator>
  <cp:lastModifiedBy>Marketa Caravolas (Staff)</cp:lastModifiedBy>
  <cp:revision>431</cp:revision>
  <cp:lastPrinted>2026-05-03T11:48:34Z</cp:lastPrinted>
  <dcterms:created xsi:type="dcterms:W3CDTF">2011-05-21T12:13:07Z</dcterms:created>
  <dcterms:modified xsi:type="dcterms:W3CDTF">2026-05-04T00:40:42Z</dcterms:modified>
</cp:coreProperties>
</file>