
<file path=[Content_Types].xml><?xml version="1.0" encoding="utf-8"?>
<Types xmlns="http://schemas.openxmlformats.org/package/2006/content-types">
  <Default Extension="1" ContentType="image/jpeg"/>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64" r:id="rId3"/>
  </p:sldMasterIdLst>
  <p:notesMasterIdLst>
    <p:notesMasterId r:id="rId61"/>
  </p:notesMasterIdLst>
  <p:sldIdLst>
    <p:sldId id="3496" r:id="rId4"/>
    <p:sldId id="3129" r:id="rId5"/>
    <p:sldId id="3425" r:id="rId6"/>
    <p:sldId id="3042" r:id="rId7"/>
    <p:sldId id="3130" r:id="rId8"/>
    <p:sldId id="3401" r:id="rId9"/>
    <p:sldId id="3085" r:id="rId10"/>
    <p:sldId id="3336" r:id="rId11"/>
    <p:sldId id="3412" r:id="rId12"/>
    <p:sldId id="3422" r:id="rId13"/>
    <p:sldId id="3423" r:id="rId14"/>
    <p:sldId id="272" r:id="rId15"/>
    <p:sldId id="3356" r:id="rId16"/>
    <p:sldId id="3197" r:id="rId17"/>
    <p:sldId id="3133" r:id="rId18"/>
    <p:sldId id="3501" r:id="rId19"/>
    <p:sldId id="3434" r:id="rId20"/>
    <p:sldId id="3131" r:id="rId21"/>
    <p:sldId id="3198" r:id="rId22"/>
    <p:sldId id="275" r:id="rId23"/>
    <p:sldId id="3393" r:id="rId24"/>
    <p:sldId id="957" r:id="rId25"/>
    <p:sldId id="958" r:id="rId26"/>
    <p:sldId id="3329" r:id="rId27"/>
    <p:sldId id="3394" r:id="rId28"/>
    <p:sldId id="283" r:id="rId29"/>
    <p:sldId id="3291" r:id="rId30"/>
    <p:sldId id="3292" r:id="rId31"/>
    <p:sldId id="3094" r:id="rId32"/>
    <p:sldId id="3446" r:id="rId33"/>
    <p:sldId id="3447" r:id="rId34"/>
    <p:sldId id="1674" r:id="rId35"/>
    <p:sldId id="3145" r:id="rId36"/>
    <p:sldId id="3331" r:id="rId37"/>
    <p:sldId id="3275" r:id="rId38"/>
    <p:sldId id="3281" r:id="rId39"/>
    <p:sldId id="3278" r:id="rId40"/>
    <p:sldId id="3359" r:id="rId41"/>
    <p:sldId id="3437" r:id="rId42"/>
    <p:sldId id="3375" r:id="rId43"/>
    <p:sldId id="3327" r:id="rId44"/>
    <p:sldId id="3435" r:id="rId45"/>
    <p:sldId id="3436" r:id="rId46"/>
    <p:sldId id="3424" r:id="rId47"/>
    <p:sldId id="3379" r:id="rId48"/>
    <p:sldId id="316" r:id="rId49"/>
    <p:sldId id="3167" r:id="rId50"/>
    <p:sldId id="3498" r:id="rId51"/>
    <p:sldId id="270" r:id="rId52"/>
    <p:sldId id="323" r:id="rId53"/>
    <p:sldId id="3086" r:id="rId54"/>
    <p:sldId id="3313" r:id="rId55"/>
    <p:sldId id="3314" r:id="rId56"/>
    <p:sldId id="3315" r:id="rId57"/>
    <p:sldId id="3149" r:id="rId58"/>
    <p:sldId id="341" r:id="rId59"/>
    <p:sldId id="350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F9"/>
    <a:srgbClr val="E2E8E8"/>
    <a:srgbClr val="FF9933"/>
    <a:srgbClr val="E73429"/>
    <a:srgbClr val="F6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24333-1CA1-4B85-B332-7E1F59171E2B}" v="11" dt="2026-04-17T23:19:44.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7" autoAdjust="0"/>
    <p:restoredTop sz="74807" autoAdjust="0"/>
  </p:normalViewPr>
  <p:slideViewPr>
    <p:cSldViewPr snapToGrid="0">
      <p:cViewPr varScale="1">
        <p:scale>
          <a:sx n="47" d="100"/>
          <a:sy n="47" d="100"/>
        </p:scale>
        <p:origin x="1516" y="4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78D3A-472B-4B83-90E0-AEA563A8E91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08A23E7-B04A-4111-B581-0C2DA1CB255F}">
      <dgm:prSet/>
      <dgm:spPr/>
      <dgm:t>
        <a:bodyPr/>
        <a:lstStyle/>
        <a:p>
          <a:pPr>
            <a:defRPr b="1"/>
          </a:pPr>
          <a:r>
            <a:rPr lang="en-US"/>
            <a:t>2000</a:t>
          </a:r>
        </a:p>
      </dgm:t>
    </dgm:pt>
    <dgm:pt modelId="{B7F4BCFC-2E84-4F8B-B7D4-14F0D9F90B68}" type="parTrans" cxnId="{D25C6A4C-9E32-4AD8-BEBC-A0B1C03E829D}">
      <dgm:prSet/>
      <dgm:spPr/>
      <dgm:t>
        <a:bodyPr/>
        <a:lstStyle/>
        <a:p>
          <a:endParaRPr lang="en-US"/>
        </a:p>
      </dgm:t>
    </dgm:pt>
    <dgm:pt modelId="{F008934B-DDAC-4EEC-9A70-7FB193F8B3FE}" type="sibTrans" cxnId="{D25C6A4C-9E32-4AD8-BEBC-A0B1C03E829D}">
      <dgm:prSet/>
      <dgm:spPr/>
      <dgm:t>
        <a:bodyPr/>
        <a:lstStyle/>
        <a:p>
          <a:endParaRPr lang="en-US"/>
        </a:p>
      </dgm:t>
    </dgm:pt>
    <dgm:pt modelId="{2F1A0431-87A6-4AA3-A605-FAC290D9C77B}">
      <dgm:prSet/>
      <dgm:spPr/>
      <dgm:t>
        <a:bodyPr/>
        <a:lstStyle/>
        <a:p>
          <a:r>
            <a:rPr lang="en-US" b="1" dirty="0"/>
            <a:t>National Reading Panel</a:t>
          </a:r>
        </a:p>
        <a:p>
          <a:endParaRPr lang="en-US" dirty="0"/>
        </a:p>
      </dgm:t>
    </dgm:pt>
    <dgm:pt modelId="{7F7617B1-BF24-4A4D-A276-CE36AF9D7617}" type="parTrans" cxnId="{3226B2FD-5E4C-452B-89F1-460C7D2CB1E5}">
      <dgm:prSet/>
      <dgm:spPr/>
      <dgm:t>
        <a:bodyPr/>
        <a:lstStyle/>
        <a:p>
          <a:endParaRPr lang="en-US"/>
        </a:p>
      </dgm:t>
    </dgm:pt>
    <dgm:pt modelId="{63EC8BCB-09D4-4AC9-B2CD-DE2FAD6BAB06}" type="sibTrans" cxnId="{3226B2FD-5E4C-452B-89F1-460C7D2CB1E5}">
      <dgm:prSet/>
      <dgm:spPr/>
      <dgm:t>
        <a:bodyPr/>
        <a:lstStyle/>
        <a:p>
          <a:endParaRPr lang="en-US"/>
        </a:p>
      </dgm:t>
    </dgm:pt>
    <dgm:pt modelId="{FAEA1E87-7FC3-4A4E-B64C-636168FFB478}">
      <dgm:prSet/>
      <dgm:spPr/>
      <dgm:t>
        <a:bodyPr/>
        <a:lstStyle/>
        <a:p>
          <a:pPr>
            <a:defRPr b="1"/>
          </a:pPr>
          <a:r>
            <a:rPr lang="en-US"/>
            <a:t>2002</a:t>
          </a:r>
        </a:p>
      </dgm:t>
    </dgm:pt>
    <dgm:pt modelId="{2032F30E-5CE4-4212-BB2D-8EBE2D5F50E2}" type="parTrans" cxnId="{2E584D02-7132-4972-87E0-E9B9DDECAE50}">
      <dgm:prSet/>
      <dgm:spPr/>
      <dgm:t>
        <a:bodyPr/>
        <a:lstStyle/>
        <a:p>
          <a:endParaRPr lang="en-US"/>
        </a:p>
      </dgm:t>
    </dgm:pt>
    <dgm:pt modelId="{53D1FA11-52D3-419F-87B2-CFA49D527E16}" type="sibTrans" cxnId="{2E584D02-7132-4972-87E0-E9B9DDECAE50}">
      <dgm:prSet/>
      <dgm:spPr/>
      <dgm:t>
        <a:bodyPr/>
        <a:lstStyle/>
        <a:p>
          <a:endParaRPr lang="en-US"/>
        </a:p>
      </dgm:t>
    </dgm:pt>
    <dgm:pt modelId="{5976C712-E1A8-4243-A5CD-CDDBB8F50737}">
      <dgm:prSet/>
      <dgm:spPr/>
      <dgm:t>
        <a:bodyPr/>
        <a:lstStyle/>
        <a:p>
          <a:r>
            <a:rPr lang="en-US" b="1" dirty="0"/>
            <a:t>No Child Left Behind Act</a:t>
          </a:r>
        </a:p>
        <a:p>
          <a:endParaRPr lang="en-US" dirty="0"/>
        </a:p>
      </dgm:t>
    </dgm:pt>
    <dgm:pt modelId="{45430C86-A9D8-4F56-821D-9E40C7612500}" type="parTrans" cxnId="{8127B2CE-FC1C-4F41-8D72-00370B18865C}">
      <dgm:prSet/>
      <dgm:spPr/>
      <dgm:t>
        <a:bodyPr/>
        <a:lstStyle/>
        <a:p>
          <a:endParaRPr lang="en-US"/>
        </a:p>
      </dgm:t>
    </dgm:pt>
    <dgm:pt modelId="{C257815E-5252-4654-9058-0004B737FD7F}" type="sibTrans" cxnId="{8127B2CE-FC1C-4F41-8D72-00370B18865C}">
      <dgm:prSet/>
      <dgm:spPr/>
      <dgm:t>
        <a:bodyPr/>
        <a:lstStyle/>
        <a:p>
          <a:endParaRPr lang="en-US"/>
        </a:p>
      </dgm:t>
    </dgm:pt>
    <dgm:pt modelId="{58143CCE-4401-44A7-BDA9-2DC10BF7618E}">
      <dgm:prSet/>
      <dgm:spPr/>
      <dgm:t>
        <a:bodyPr/>
        <a:lstStyle/>
        <a:p>
          <a:pPr>
            <a:defRPr b="1"/>
          </a:pPr>
          <a:r>
            <a:rPr lang="en-US"/>
            <a:t>2004</a:t>
          </a:r>
        </a:p>
      </dgm:t>
    </dgm:pt>
    <dgm:pt modelId="{86269FBE-C6A7-4FC2-A720-06D3545D2B4F}" type="parTrans" cxnId="{D0F2DB92-A12C-48B4-861E-E39EC7FD9590}">
      <dgm:prSet/>
      <dgm:spPr/>
      <dgm:t>
        <a:bodyPr/>
        <a:lstStyle/>
        <a:p>
          <a:endParaRPr lang="en-US"/>
        </a:p>
      </dgm:t>
    </dgm:pt>
    <dgm:pt modelId="{1462143A-1A32-420A-92E8-2C44B781169D}" type="sibTrans" cxnId="{D0F2DB92-A12C-48B4-861E-E39EC7FD9590}">
      <dgm:prSet/>
      <dgm:spPr/>
      <dgm:t>
        <a:bodyPr/>
        <a:lstStyle/>
        <a:p>
          <a:endParaRPr lang="en-US"/>
        </a:p>
      </dgm:t>
    </dgm:pt>
    <dgm:pt modelId="{AF5840A1-BDB0-4B73-865F-1AB4A5A4DF62}">
      <dgm:prSet/>
      <dgm:spPr/>
      <dgm:t>
        <a:bodyPr/>
        <a:lstStyle/>
        <a:p>
          <a:pPr algn="ctr"/>
          <a:r>
            <a:rPr lang="en-US" b="1" dirty="0"/>
            <a:t>The Individuals with Disabilities Education Act 2004 (IDEA)</a:t>
          </a:r>
        </a:p>
        <a:p>
          <a:pPr algn="l"/>
          <a:endParaRPr lang="en-US" dirty="0"/>
        </a:p>
      </dgm:t>
    </dgm:pt>
    <dgm:pt modelId="{B47D07B2-E169-4D0C-A0A8-A6057046BB01}" type="parTrans" cxnId="{0D416FEB-DB2B-43BF-9EAC-54AC39B7A3C6}">
      <dgm:prSet/>
      <dgm:spPr/>
      <dgm:t>
        <a:bodyPr/>
        <a:lstStyle/>
        <a:p>
          <a:endParaRPr lang="en-US"/>
        </a:p>
      </dgm:t>
    </dgm:pt>
    <dgm:pt modelId="{281119B2-F905-4716-804F-CFBE475E6E91}" type="sibTrans" cxnId="{0D416FEB-DB2B-43BF-9EAC-54AC39B7A3C6}">
      <dgm:prSet/>
      <dgm:spPr/>
      <dgm:t>
        <a:bodyPr/>
        <a:lstStyle/>
        <a:p>
          <a:endParaRPr lang="en-US"/>
        </a:p>
      </dgm:t>
    </dgm:pt>
    <dgm:pt modelId="{F91F42F8-19BF-423E-ABCC-D4EF0E5A4CA2}">
      <dgm:prSet/>
      <dgm:spPr/>
      <dgm:t>
        <a:bodyPr/>
        <a:lstStyle/>
        <a:p>
          <a:pPr>
            <a:defRPr b="1"/>
          </a:pPr>
          <a:r>
            <a:rPr lang="en-US"/>
            <a:t>2015</a:t>
          </a:r>
        </a:p>
      </dgm:t>
    </dgm:pt>
    <dgm:pt modelId="{96438D87-ED96-4E2A-8CFE-6144349BD191}" type="parTrans" cxnId="{AB439A52-4CA7-4795-8D64-DE52DA2AE1BF}">
      <dgm:prSet/>
      <dgm:spPr/>
      <dgm:t>
        <a:bodyPr/>
        <a:lstStyle/>
        <a:p>
          <a:endParaRPr lang="en-US"/>
        </a:p>
      </dgm:t>
    </dgm:pt>
    <dgm:pt modelId="{B52B6A6C-7AEF-4A20-8BD5-2556AA57716F}" type="sibTrans" cxnId="{AB439A52-4CA7-4795-8D64-DE52DA2AE1BF}">
      <dgm:prSet/>
      <dgm:spPr/>
      <dgm:t>
        <a:bodyPr/>
        <a:lstStyle/>
        <a:p>
          <a:endParaRPr lang="en-US"/>
        </a:p>
      </dgm:t>
    </dgm:pt>
    <dgm:pt modelId="{4C4A5BB3-37AC-47FC-BA7C-139C261D1040}">
      <dgm:prSet/>
      <dgm:spPr/>
      <dgm:t>
        <a:bodyPr/>
        <a:lstStyle/>
        <a:p>
          <a:r>
            <a:rPr lang="en-US" b="1" dirty="0"/>
            <a:t>Every Student Succeeds Act</a:t>
          </a:r>
        </a:p>
        <a:p>
          <a:endParaRPr lang="en-US" dirty="0"/>
        </a:p>
      </dgm:t>
    </dgm:pt>
    <dgm:pt modelId="{4A5C5348-9DCA-4136-A545-878B4E910F85}" type="parTrans" cxnId="{DE239769-83B1-4BC8-8F38-51197E6F80A4}">
      <dgm:prSet/>
      <dgm:spPr/>
      <dgm:t>
        <a:bodyPr/>
        <a:lstStyle/>
        <a:p>
          <a:endParaRPr lang="en-US"/>
        </a:p>
      </dgm:t>
    </dgm:pt>
    <dgm:pt modelId="{6A72A0E3-A245-49F7-956B-48F87D659BE5}" type="sibTrans" cxnId="{DE239769-83B1-4BC8-8F38-51197E6F80A4}">
      <dgm:prSet/>
      <dgm:spPr/>
      <dgm:t>
        <a:bodyPr/>
        <a:lstStyle/>
        <a:p>
          <a:endParaRPr lang="en-US"/>
        </a:p>
      </dgm:t>
    </dgm:pt>
    <dgm:pt modelId="{D82816E3-0344-4D43-9C14-148430158F6C}" type="pres">
      <dgm:prSet presAssocID="{31378D3A-472B-4B83-90E0-AEA563A8E916}" presName="root" presStyleCnt="0">
        <dgm:presLayoutVars>
          <dgm:chMax/>
          <dgm:chPref/>
          <dgm:animLvl val="lvl"/>
        </dgm:presLayoutVars>
      </dgm:prSet>
      <dgm:spPr/>
    </dgm:pt>
    <dgm:pt modelId="{79197F90-09DE-4847-9F13-95EC17A394D6}" type="pres">
      <dgm:prSet presAssocID="{31378D3A-472B-4B83-90E0-AEA563A8E916}" presName="divider" presStyleLbl="node1" presStyleIdx="0" presStyleCnt="1"/>
      <dgm:spPr/>
    </dgm:pt>
    <dgm:pt modelId="{25B5CD36-99BA-423C-BABD-DAFF65343B3B}" type="pres">
      <dgm:prSet presAssocID="{31378D3A-472B-4B83-90E0-AEA563A8E916}" presName="nodes" presStyleCnt="0">
        <dgm:presLayoutVars>
          <dgm:chMax/>
          <dgm:chPref/>
          <dgm:animLvl val="lvl"/>
        </dgm:presLayoutVars>
      </dgm:prSet>
      <dgm:spPr/>
    </dgm:pt>
    <dgm:pt modelId="{B1A2E098-A023-4EBA-85ED-0610FA78022C}" type="pres">
      <dgm:prSet presAssocID="{308A23E7-B04A-4111-B581-0C2DA1CB255F}" presName="composite" presStyleCnt="0"/>
      <dgm:spPr/>
    </dgm:pt>
    <dgm:pt modelId="{CE80B040-4D4F-43B8-A32B-D0A149611F6A}" type="pres">
      <dgm:prSet presAssocID="{308A23E7-B04A-4111-B581-0C2DA1CB255F}" presName="L1TextContainer" presStyleLbl="revTx" presStyleIdx="0" presStyleCnt="4">
        <dgm:presLayoutVars>
          <dgm:chMax val="1"/>
          <dgm:chPref val="1"/>
          <dgm:bulletEnabled val="1"/>
        </dgm:presLayoutVars>
      </dgm:prSet>
      <dgm:spPr/>
    </dgm:pt>
    <dgm:pt modelId="{C3FC2295-375F-4075-B5D4-1B83FEBB3538}" type="pres">
      <dgm:prSet presAssocID="{308A23E7-B04A-4111-B581-0C2DA1CB255F}" presName="L2TextContainerWrapper" presStyleCnt="0">
        <dgm:presLayoutVars>
          <dgm:chMax val="0"/>
          <dgm:chPref val="0"/>
          <dgm:bulletEnabled val="1"/>
        </dgm:presLayoutVars>
      </dgm:prSet>
      <dgm:spPr/>
    </dgm:pt>
    <dgm:pt modelId="{9DE0D316-D623-41CC-822D-9426CB8C92AD}" type="pres">
      <dgm:prSet presAssocID="{308A23E7-B04A-4111-B581-0C2DA1CB255F}" presName="L2TextContainer" presStyleLbl="bgAccFollowNode1" presStyleIdx="0" presStyleCnt="4" custScaleX="93297" custScaleY="113153" custLinFactNeighborX="-2421" custLinFactNeighborY="-14202"/>
      <dgm:spPr/>
    </dgm:pt>
    <dgm:pt modelId="{0D3CC838-D999-4FC0-85C3-62C5FFA2EC85}" type="pres">
      <dgm:prSet presAssocID="{308A23E7-B04A-4111-B581-0C2DA1CB255F}" presName="FlexibleEmptyPlaceHolder" presStyleCnt="0"/>
      <dgm:spPr/>
    </dgm:pt>
    <dgm:pt modelId="{375530E6-F4C6-45B3-B74E-FF83A52FE0AE}" type="pres">
      <dgm:prSet presAssocID="{308A23E7-B04A-4111-B581-0C2DA1CB255F}"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A34DF61-3633-4FCA-8C27-76C2C5D374CB}" type="pres">
      <dgm:prSet presAssocID="{308A23E7-B04A-4111-B581-0C2DA1CB255F}"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1428918C-9D6D-420A-B4E1-118D6A4DE159}" type="pres">
      <dgm:prSet presAssocID="{308A23E7-B04A-4111-B581-0C2DA1CB255F}" presName="EmptyPlaceHolder" presStyleCnt="0"/>
      <dgm:spPr/>
    </dgm:pt>
    <dgm:pt modelId="{E3407BA0-137F-4462-ADCA-C5A129ED9D45}" type="pres">
      <dgm:prSet presAssocID="{F008934B-DDAC-4EEC-9A70-7FB193F8B3FE}" presName="spaceBetweenRectangles" presStyleCnt="0"/>
      <dgm:spPr/>
    </dgm:pt>
    <dgm:pt modelId="{B1E1C7E6-90EB-44DD-AE35-0EE90B74F6F3}" type="pres">
      <dgm:prSet presAssocID="{FAEA1E87-7FC3-4A4E-B64C-636168FFB478}" presName="composite" presStyleCnt="0"/>
      <dgm:spPr/>
    </dgm:pt>
    <dgm:pt modelId="{77F80D7C-5EF9-42FE-934D-8277BB0AA61C}" type="pres">
      <dgm:prSet presAssocID="{FAEA1E87-7FC3-4A4E-B64C-636168FFB478}" presName="L1TextContainer" presStyleLbl="revTx" presStyleIdx="1" presStyleCnt="4">
        <dgm:presLayoutVars>
          <dgm:chMax val="1"/>
          <dgm:chPref val="1"/>
          <dgm:bulletEnabled val="1"/>
        </dgm:presLayoutVars>
      </dgm:prSet>
      <dgm:spPr/>
    </dgm:pt>
    <dgm:pt modelId="{59432349-871B-4D85-B50C-52CE82394738}" type="pres">
      <dgm:prSet presAssocID="{FAEA1E87-7FC3-4A4E-B64C-636168FFB478}" presName="L2TextContainerWrapper" presStyleCnt="0">
        <dgm:presLayoutVars>
          <dgm:chMax val="0"/>
          <dgm:chPref val="0"/>
          <dgm:bulletEnabled val="1"/>
        </dgm:presLayoutVars>
      </dgm:prSet>
      <dgm:spPr/>
    </dgm:pt>
    <dgm:pt modelId="{ACDC4707-97C7-4D1C-995C-982C0B5013A2}" type="pres">
      <dgm:prSet presAssocID="{FAEA1E87-7FC3-4A4E-B64C-636168FFB478}" presName="L2TextContainer" presStyleLbl="bgAccFollowNode1" presStyleIdx="1" presStyleCnt="4"/>
      <dgm:spPr/>
    </dgm:pt>
    <dgm:pt modelId="{AA6B827B-4F27-4321-8236-D123A1208779}" type="pres">
      <dgm:prSet presAssocID="{FAEA1E87-7FC3-4A4E-B64C-636168FFB478}" presName="FlexibleEmptyPlaceHolder" presStyleCnt="0"/>
      <dgm:spPr/>
    </dgm:pt>
    <dgm:pt modelId="{FE617287-1961-431B-ADCE-B7A6F20DA64A}" type="pres">
      <dgm:prSet presAssocID="{FAEA1E87-7FC3-4A4E-B64C-636168FFB478}"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1375731-98C2-482E-AD26-7D2142F0326B}" type="pres">
      <dgm:prSet presAssocID="{FAEA1E87-7FC3-4A4E-B64C-636168FFB478}"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1392870E-4AEE-4ED2-BDE0-E50D90E9D906}" type="pres">
      <dgm:prSet presAssocID="{FAEA1E87-7FC3-4A4E-B64C-636168FFB478}" presName="EmptyPlaceHolder" presStyleCnt="0"/>
      <dgm:spPr/>
    </dgm:pt>
    <dgm:pt modelId="{25649C93-0BBD-43D6-B3B5-2B656D22C5EF}" type="pres">
      <dgm:prSet presAssocID="{53D1FA11-52D3-419F-87B2-CFA49D527E16}" presName="spaceBetweenRectangles" presStyleCnt="0"/>
      <dgm:spPr/>
    </dgm:pt>
    <dgm:pt modelId="{4DE81B69-FF11-4BE9-9A9E-6CCAF3606EB0}" type="pres">
      <dgm:prSet presAssocID="{58143CCE-4401-44A7-BDA9-2DC10BF7618E}" presName="composite" presStyleCnt="0"/>
      <dgm:spPr/>
    </dgm:pt>
    <dgm:pt modelId="{022640B8-CBA2-4A6B-B777-A67B225C5594}" type="pres">
      <dgm:prSet presAssocID="{58143CCE-4401-44A7-BDA9-2DC10BF7618E}" presName="L1TextContainer" presStyleLbl="revTx" presStyleIdx="2" presStyleCnt="4">
        <dgm:presLayoutVars>
          <dgm:chMax val="1"/>
          <dgm:chPref val="1"/>
          <dgm:bulletEnabled val="1"/>
        </dgm:presLayoutVars>
      </dgm:prSet>
      <dgm:spPr/>
    </dgm:pt>
    <dgm:pt modelId="{5A57E9C6-47C2-4B1C-B68A-E7BA43B11773}" type="pres">
      <dgm:prSet presAssocID="{58143CCE-4401-44A7-BDA9-2DC10BF7618E}" presName="L2TextContainerWrapper" presStyleCnt="0">
        <dgm:presLayoutVars>
          <dgm:chMax val="0"/>
          <dgm:chPref val="0"/>
          <dgm:bulletEnabled val="1"/>
        </dgm:presLayoutVars>
      </dgm:prSet>
      <dgm:spPr/>
    </dgm:pt>
    <dgm:pt modelId="{727E2022-EDCE-4B82-B72F-2973631EFB77}" type="pres">
      <dgm:prSet presAssocID="{58143CCE-4401-44A7-BDA9-2DC10BF7618E}" presName="L2TextContainer" presStyleLbl="bgAccFollowNode1" presStyleIdx="2" presStyleCnt="4" custScaleX="119930"/>
      <dgm:spPr/>
    </dgm:pt>
    <dgm:pt modelId="{CE5808E4-CDD5-40E5-B145-03D01907970F}" type="pres">
      <dgm:prSet presAssocID="{58143CCE-4401-44A7-BDA9-2DC10BF7618E}" presName="FlexibleEmptyPlaceHolder" presStyleCnt="0"/>
      <dgm:spPr/>
    </dgm:pt>
    <dgm:pt modelId="{4789BAE3-E5C3-41BE-8C11-4987A78569AE}" type="pres">
      <dgm:prSet presAssocID="{58143CCE-4401-44A7-BDA9-2DC10BF7618E}"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D2287C7-BAEF-4472-829D-A3D037ED44AB}" type="pres">
      <dgm:prSet presAssocID="{58143CCE-4401-44A7-BDA9-2DC10BF7618E}"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CAEC2BA5-9DBC-41B5-A43E-F9BD95D8C25B}" type="pres">
      <dgm:prSet presAssocID="{58143CCE-4401-44A7-BDA9-2DC10BF7618E}" presName="EmptyPlaceHolder" presStyleCnt="0"/>
      <dgm:spPr/>
    </dgm:pt>
    <dgm:pt modelId="{040A63FF-CDF5-4535-B1AB-BCCE6B5A772E}" type="pres">
      <dgm:prSet presAssocID="{1462143A-1A32-420A-92E8-2C44B781169D}" presName="spaceBetweenRectangles" presStyleCnt="0"/>
      <dgm:spPr/>
    </dgm:pt>
    <dgm:pt modelId="{C940CF1A-B654-4BF8-A736-994753F1BC28}" type="pres">
      <dgm:prSet presAssocID="{F91F42F8-19BF-423E-ABCC-D4EF0E5A4CA2}" presName="composite" presStyleCnt="0"/>
      <dgm:spPr/>
    </dgm:pt>
    <dgm:pt modelId="{218083FA-6607-4C8E-8EC3-EFE8CF46E11D}" type="pres">
      <dgm:prSet presAssocID="{F91F42F8-19BF-423E-ABCC-D4EF0E5A4CA2}" presName="L1TextContainer" presStyleLbl="revTx" presStyleIdx="3" presStyleCnt="4">
        <dgm:presLayoutVars>
          <dgm:chMax val="1"/>
          <dgm:chPref val="1"/>
          <dgm:bulletEnabled val="1"/>
        </dgm:presLayoutVars>
      </dgm:prSet>
      <dgm:spPr/>
    </dgm:pt>
    <dgm:pt modelId="{06F26C43-551D-43B5-B53F-C4A2D8F00620}" type="pres">
      <dgm:prSet presAssocID="{F91F42F8-19BF-423E-ABCC-D4EF0E5A4CA2}" presName="L2TextContainerWrapper" presStyleCnt="0">
        <dgm:presLayoutVars>
          <dgm:chMax val="0"/>
          <dgm:chPref val="0"/>
          <dgm:bulletEnabled val="1"/>
        </dgm:presLayoutVars>
      </dgm:prSet>
      <dgm:spPr/>
    </dgm:pt>
    <dgm:pt modelId="{679B989F-D3DF-45C8-AD0A-490C834DD6E4}" type="pres">
      <dgm:prSet presAssocID="{F91F42F8-19BF-423E-ABCC-D4EF0E5A4CA2}" presName="L2TextContainer" presStyleLbl="bgAccFollowNode1" presStyleIdx="3" presStyleCnt="4" custScaleX="124135"/>
      <dgm:spPr/>
    </dgm:pt>
    <dgm:pt modelId="{9C1E5BC8-D0E3-4C1F-A71F-72737358B43B}" type="pres">
      <dgm:prSet presAssocID="{F91F42F8-19BF-423E-ABCC-D4EF0E5A4CA2}" presName="FlexibleEmptyPlaceHolder" presStyleCnt="0"/>
      <dgm:spPr/>
    </dgm:pt>
    <dgm:pt modelId="{319DB387-C328-42F2-91B9-7032690E5E89}" type="pres">
      <dgm:prSet presAssocID="{F91F42F8-19BF-423E-ABCC-D4EF0E5A4CA2}"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4E96F5-D3D5-4701-BFFD-2E08F916801A}" type="pres">
      <dgm:prSet presAssocID="{F91F42F8-19BF-423E-ABCC-D4EF0E5A4CA2}"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A163F85A-4209-4735-90EC-6D5AD7BAD2C1}" type="pres">
      <dgm:prSet presAssocID="{F91F42F8-19BF-423E-ABCC-D4EF0E5A4CA2}" presName="EmptyPlaceHolder" presStyleCnt="0"/>
      <dgm:spPr/>
    </dgm:pt>
  </dgm:ptLst>
  <dgm:cxnLst>
    <dgm:cxn modelId="{2E584D02-7132-4972-87E0-E9B9DDECAE50}" srcId="{31378D3A-472B-4B83-90E0-AEA563A8E916}" destId="{FAEA1E87-7FC3-4A4E-B64C-636168FFB478}" srcOrd="1" destOrd="0" parTransId="{2032F30E-5CE4-4212-BB2D-8EBE2D5F50E2}" sibTransId="{53D1FA11-52D3-419F-87B2-CFA49D527E16}"/>
    <dgm:cxn modelId="{A92A1220-166C-428C-92AB-68BDD7AF346F}" type="presOf" srcId="{31378D3A-472B-4B83-90E0-AEA563A8E916}" destId="{D82816E3-0344-4D43-9C14-148430158F6C}" srcOrd="0" destOrd="0" presId="urn:microsoft.com/office/officeart/2017/3/layout/HorizontalPathTimeline"/>
    <dgm:cxn modelId="{B8B8D339-6B28-4C64-9447-7D58D248CDFA}" type="presOf" srcId="{308A23E7-B04A-4111-B581-0C2DA1CB255F}" destId="{CE80B040-4D4F-43B8-A32B-D0A149611F6A}" srcOrd="0" destOrd="0" presId="urn:microsoft.com/office/officeart/2017/3/layout/HorizontalPathTimeline"/>
    <dgm:cxn modelId="{ED2DD061-3712-461D-924A-FFB11A54FC1F}" type="presOf" srcId="{FAEA1E87-7FC3-4A4E-B64C-636168FFB478}" destId="{77F80D7C-5EF9-42FE-934D-8277BB0AA61C}" srcOrd="0" destOrd="0" presId="urn:microsoft.com/office/officeart/2017/3/layout/HorizontalPathTimeline"/>
    <dgm:cxn modelId="{DE239769-83B1-4BC8-8F38-51197E6F80A4}" srcId="{F91F42F8-19BF-423E-ABCC-D4EF0E5A4CA2}" destId="{4C4A5BB3-37AC-47FC-BA7C-139C261D1040}" srcOrd="0" destOrd="0" parTransId="{4A5C5348-9DCA-4136-A545-878B4E910F85}" sibTransId="{6A72A0E3-A245-49F7-956B-48F87D659BE5}"/>
    <dgm:cxn modelId="{D25C6A4C-9E32-4AD8-BEBC-A0B1C03E829D}" srcId="{31378D3A-472B-4B83-90E0-AEA563A8E916}" destId="{308A23E7-B04A-4111-B581-0C2DA1CB255F}" srcOrd="0" destOrd="0" parTransId="{B7F4BCFC-2E84-4F8B-B7D4-14F0D9F90B68}" sibTransId="{F008934B-DDAC-4EEC-9A70-7FB193F8B3FE}"/>
    <dgm:cxn modelId="{AB439A52-4CA7-4795-8D64-DE52DA2AE1BF}" srcId="{31378D3A-472B-4B83-90E0-AEA563A8E916}" destId="{F91F42F8-19BF-423E-ABCC-D4EF0E5A4CA2}" srcOrd="3" destOrd="0" parTransId="{96438D87-ED96-4E2A-8CFE-6144349BD191}" sibTransId="{B52B6A6C-7AEF-4A20-8BD5-2556AA57716F}"/>
    <dgm:cxn modelId="{55620F57-57F8-411B-B2D1-9F844F0FA1F5}" type="presOf" srcId="{2F1A0431-87A6-4AA3-A605-FAC290D9C77B}" destId="{9DE0D316-D623-41CC-822D-9426CB8C92AD}" srcOrd="0" destOrd="0" presId="urn:microsoft.com/office/officeart/2017/3/layout/HorizontalPathTimeline"/>
    <dgm:cxn modelId="{1A66187C-2A08-4D22-A9B9-B8DAEA480A7B}" type="presOf" srcId="{AF5840A1-BDB0-4B73-865F-1AB4A5A4DF62}" destId="{727E2022-EDCE-4B82-B72F-2973631EFB77}" srcOrd="0" destOrd="0" presId="urn:microsoft.com/office/officeart/2017/3/layout/HorizontalPathTimeline"/>
    <dgm:cxn modelId="{D0F2DB92-A12C-48B4-861E-E39EC7FD9590}" srcId="{31378D3A-472B-4B83-90E0-AEA563A8E916}" destId="{58143CCE-4401-44A7-BDA9-2DC10BF7618E}" srcOrd="2" destOrd="0" parTransId="{86269FBE-C6A7-4FC2-A720-06D3545D2B4F}" sibTransId="{1462143A-1A32-420A-92E8-2C44B781169D}"/>
    <dgm:cxn modelId="{21CA869E-1D10-438B-B759-EEBBCB589AA0}" type="presOf" srcId="{4C4A5BB3-37AC-47FC-BA7C-139C261D1040}" destId="{679B989F-D3DF-45C8-AD0A-490C834DD6E4}" srcOrd="0" destOrd="0" presId="urn:microsoft.com/office/officeart/2017/3/layout/HorizontalPathTimeline"/>
    <dgm:cxn modelId="{AC5540A3-5FFD-41CD-988D-CB6FC30226DC}" type="presOf" srcId="{F91F42F8-19BF-423E-ABCC-D4EF0E5A4CA2}" destId="{218083FA-6607-4C8E-8EC3-EFE8CF46E11D}" srcOrd="0" destOrd="0" presId="urn:microsoft.com/office/officeart/2017/3/layout/HorizontalPathTimeline"/>
    <dgm:cxn modelId="{CAD0BDB6-355D-45DC-9A4B-F31CD6956842}" type="presOf" srcId="{5976C712-E1A8-4243-A5CD-CDDBB8F50737}" destId="{ACDC4707-97C7-4D1C-995C-982C0B5013A2}" srcOrd="0" destOrd="0" presId="urn:microsoft.com/office/officeart/2017/3/layout/HorizontalPathTimeline"/>
    <dgm:cxn modelId="{8127B2CE-FC1C-4F41-8D72-00370B18865C}" srcId="{FAEA1E87-7FC3-4A4E-B64C-636168FFB478}" destId="{5976C712-E1A8-4243-A5CD-CDDBB8F50737}" srcOrd="0" destOrd="0" parTransId="{45430C86-A9D8-4F56-821D-9E40C7612500}" sibTransId="{C257815E-5252-4654-9058-0004B737FD7F}"/>
    <dgm:cxn modelId="{0D416FEB-DB2B-43BF-9EAC-54AC39B7A3C6}" srcId="{58143CCE-4401-44A7-BDA9-2DC10BF7618E}" destId="{AF5840A1-BDB0-4B73-865F-1AB4A5A4DF62}" srcOrd="0" destOrd="0" parTransId="{B47D07B2-E169-4D0C-A0A8-A6057046BB01}" sibTransId="{281119B2-F905-4716-804F-CFBE475E6E91}"/>
    <dgm:cxn modelId="{024EA6F1-B23F-4213-83C8-A5013FB1784D}" type="presOf" srcId="{58143CCE-4401-44A7-BDA9-2DC10BF7618E}" destId="{022640B8-CBA2-4A6B-B777-A67B225C5594}" srcOrd="0" destOrd="0" presId="urn:microsoft.com/office/officeart/2017/3/layout/HorizontalPathTimeline"/>
    <dgm:cxn modelId="{3226B2FD-5E4C-452B-89F1-460C7D2CB1E5}" srcId="{308A23E7-B04A-4111-B581-0C2DA1CB255F}" destId="{2F1A0431-87A6-4AA3-A605-FAC290D9C77B}" srcOrd="0" destOrd="0" parTransId="{7F7617B1-BF24-4A4D-A276-CE36AF9D7617}" sibTransId="{63EC8BCB-09D4-4AC9-B2CD-DE2FAD6BAB06}"/>
    <dgm:cxn modelId="{DED7CE74-32CD-4F85-9A24-AD9A714947DA}" type="presParOf" srcId="{D82816E3-0344-4D43-9C14-148430158F6C}" destId="{79197F90-09DE-4847-9F13-95EC17A394D6}" srcOrd="0" destOrd="0" presId="urn:microsoft.com/office/officeart/2017/3/layout/HorizontalPathTimeline"/>
    <dgm:cxn modelId="{AD4E2108-0461-417B-BDB3-62DDA2305D41}" type="presParOf" srcId="{D82816E3-0344-4D43-9C14-148430158F6C}" destId="{25B5CD36-99BA-423C-BABD-DAFF65343B3B}" srcOrd="1" destOrd="0" presId="urn:microsoft.com/office/officeart/2017/3/layout/HorizontalPathTimeline"/>
    <dgm:cxn modelId="{842B0719-EA51-4C89-8E2C-EA10029E6F09}" type="presParOf" srcId="{25B5CD36-99BA-423C-BABD-DAFF65343B3B}" destId="{B1A2E098-A023-4EBA-85ED-0610FA78022C}" srcOrd="0" destOrd="0" presId="urn:microsoft.com/office/officeart/2017/3/layout/HorizontalPathTimeline"/>
    <dgm:cxn modelId="{93EE57EA-FA97-41EE-B65D-8FBBA11EB971}" type="presParOf" srcId="{B1A2E098-A023-4EBA-85ED-0610FA78022C}" destId="{CE80B040-4D4F-43B8-A32B-D0A149611F6A}" srcOrd="0" destOrd="0" presId="urn:microsoft.com/office/officeart/2017/3/layout/HorizontalPathTimeline"/>
    <dgm:cxn modelId="{7349B583-44B0-48CA-8836-01525F7E3988}" type="presParOf" srcId="{B1A2E098-A023-4EBA-85ED-0610FA78022C}" destId="{C3FC2295-375F-4075-B5D4-1B83FEBB3538}" srcOrd="1" destOrd="0" presId="urn:microsoft.com/office/officeart/2017/3/layout/HorizontalPathTimeline"/>
    <dgm:cxn modelId="{44C1650F-8FF7-4B31-8CB3-4A5EB6B45EDA}" type="presParOf" srcId="{C3FC2295-375F-4075-B5D4-1B83FEBB3538}" destId="{9DE0D316-D623-41CC-822D-9426CB8C92AD}" srcOrd="0" destOrd="0" presId="urn:microsoft.com/office/officeart/2017/3/layout/HorizontalPathTimeline"/>
    <dgm:cxn modelId="{0C402AD2-BD53-4E4D-A831-F2671D75DEAF}" type="presParOf" srcId="{C3FC2295-375F-4075-B5D4-1B83FEBB3538}" destId="{0D3CC838-D999-4FC0-85C3-62C5FFA2EC85}" srcOrd="1" destOrd="0" presId="urn:microsoft.com/office/officeart/2017/3/layout/HorizontalPathTimeline"/>
    <dgm:cxn modelId="{FBBF7FE3-DB46-4B17-9759-7D011B3E7761}" type="presParOf" srcId="{B1A2E098-A023-4EBA-85ED-0610FA78022C}" destId="{375530E6-F4C6-45B3-B74E-FF83A52FE0AE}" srcOrd="2" destOrd="0" presId="urn:microsoft.com/office/officeart/2017/3/layout/HorizontalPathTimeline"/>
    <dgm:cxn modelId="{76715A3A-D9F9-4226-93F8-AD79A020DC2C}" type="presParOf" srcId="{B1A2E098-A023-4EBA-85ED-0610FA78022C}" destId="{8A34DF61-3633-4FCA-8C27-76C2C5D374CB}" srcOrd="3" destOrd="0" presId="urn:microsoft.com/office/officeart/2017/3/layout/HorizontalPathTimeline"/>
    <dgm:cxn modelId="{1D8E47DB-ECE6-4772-9717-2BAF9F75DF52}" type="presParOf" srcId="{B1A2E098-A023-4EBA-85ED-0610FA78022C}" destId="{1428918C-9D6D-420A-B4E1-118D6A4DE159}" srcOrd="4" destOrd="0" presId="urn:microsoft.com/office/officeart/2017/3/layout/HorizontalPathTimeline"/>
    <dgm:cxn modelId="{9EBBE46D-EF14-47C0-A961-BC52657D37DB}" type="presParOf" srcId="{25B5CD36-99BA-423C-BABD-DAFF65343B3B}" destId="{E3407BA0-137F-4462-ADCA-C5A129ED9D45}" srcOrd="1" destOrd="0" presId="urn:microsoft.com/office/officeart/2017/3/layout/HorizontalPathTimeline"/>
    <dgm:cxn modelId="{D6553907-AEDC-48AC-BB18-34554B7D22C7}" type="presParOf" srcId="{25B5CD36-99BA-423C-BABD-DAFF65343B3B}" destId="{B1E1C7E6-90EB-44DD-AE35-0EE90B74F6F3}" srcOrd="2" destOrd="0" presId="urn:microsoft.com/office/officeart/2017/3/layout/HorizontalPathTimeline"/>
    <dgm:cxn modelId="{96F4AFF0-317E-4250-B40C-64DE52FDD06B}" type="presParOf" srcId="{B1E1C7E6-90EB-44DD-AE35-0EE90B74F6F3}" destId="{77F80D7C-5EF9-42FE-934D-8277BB0AA61C}" srcOrd="0" destOrd="0" presId="urn:microsoft.com/office/officeart/2017/3/layout/HorizontalPathTimeline"/>
    <dgm:cxn modelId="{0946F704-40DD-429C-8D44-F91A23FD3933}" type="presParOf" srcId="{B1E1C7E6-90EB-44DD-AE35-0EE90B74F6F3}" destId="{59432349-871B-4D85-B50C-52CE82394738}" srcOrd="1" destOrd="0" presId="urn:microsoft.com/office/officeart/2017/3/layout/HorizontalPathTimeline"/>
    <dgm:cxn modelId="{C560E1EC-BEE4-43B1-BA4E-16E48A3CB7D7}" type="presParOf" srcId="{59432349-871B-4D85-B50C-52CE82394738}" destId="{ACDC4707-97C7-4D1C-995C-982C0B5013A2}" srcOrd="0" destOrd="0" presId="urn:microsoft.com/office/officeart/2017/3/layout/HorizontalPathTimeline"/>
    <dgm:cxn modelId="{378B8749-DC2C-484B-8984-A2CEA5FBD58A}" type="presParOf" srcId="{59432349-871B-4D85-B50C-52CE82394738}" destId="{AA6B827B-4F27-4321-8236-D123A1208779}" srcOrd="1" destOrd="0" presId="urn:microsoft.com/office/officeart/2017/3/layout/HorizontalPathTimeline"/>
    <dgm:cxn modelId="{2EC81F5F-5A63-4694-8F46-E63903941C41}" type="presParOf" srcId="{B1E1C7E6-90EB-44DD-AE35-0EE90B74F6F3}" destId="{FE617287-1961-431B-ADCE-B7A6F20DA64A}" srcOrd="2" destOrd="0" presId="urn:microsoft.com/office/officeart/2017/3/layout/HorizontalPathTimeline"/>
    <dgm:cxn modelId="{2F6B7E41-219D-4F7D-A8C8-5595F438B033}" type="presParOf" srcId="{B1E1C7E6-90EB-44DD-AE35-0EE90B74F6F3}" destId="{71375731-98C2-482E-AD26-7D2142F0326B}" srcOrd="3" destOrd="0" presId="urn:microsoft.com/office/officeart/2017/3/layout/HorizontalPathTimeline"/>
    <dgm:cxn modelId="{AC1B702C-E5C0-4205-A2B3-793C7879C621}" type="presParOf" srcId="{B1E1C7E6-90EB-44DD-AE35-0EE90B74F6F3}" destId="{1392870E-4AEE-4ED2-BDE0-E50D90E9D906}" srcOrd="4" destOrd="0" presId="urn:microsoft.com/office/officeart/2017/3/layout/HorizontalPathTimeline"/>
    <dgm:cxn modelId="{F807CE73-78B2-406E-947B-B597E720E1FC}" type="presParOf" srcId="{25B5CD36-99BA-423C-BABD-DAFF65343B3B}" destId="{25649C93-0BBD-43D6-B3B5-2B656D22C5EF}" srcOrd="3" destOrd="0" presId="urn:microsoft.com/office/officeart/2017/3/layout/HorizontalPathTimeline"/>
    <dgm:cxn modelId="{FE92B5B9-861E-46FD-91AD-6AAB556FA5B1}" type="presParOf" srcId="{25B5CD36-99BA-423C-BABD-DAFF65343B3B}" destId="{4DE81B69-FF11-4BE9-9A9E-6CCAF3606EB0}" srcOrd="4" destOrd="0" presId="urn:microsoft.com/office/officeart/2017/3/layout/HorizontalPathTimeline"/>
    <dgm:cxn modelId="{7A672B1C-2C02-403E-9EDB-7FFAC6C7FBBA}" type="presParOf" srcId="{4DE81B69-FF11-4BE9-9A9E-6CCAF3606EB0}" destId="{022640B8-CBA2-4A6B-B777-A67B225C5594}" srcOrd="0" destOrd="0" presId="urn:microsoft.com/office/officeart/2017/3/layout/HorizontalPathTimeline"/>
    <dgm:cxn modelId="{C60F8209-61D1-4A27-874C-3562FFEE89C8}" type="presParOf" srcId="{4DE81B69-FF11-4BE9-9A9E-6CCAF3606EB0}" destId="{5A57E9C6-47C2-4B1C-B68A-E7BA43B11773}" srcOrd="1" destOrd="0" presId="urn:microsoft.com/office/officeart/2017/3/layout/HorizontalPathTimeline"/>
    <dgm:cxn modelId="{593EFC4B-3812-4B99-974B-E355BABBEC0C}" type="presParOf" srcId="{5A57E9C6-47C2-4B1C-B68A-E7BA43B11773}" destId="{727E2022-EDCE-4B82-B72F-2973631EFB77}" srcOrd="0" destOrd="0" presId="urn:microsoft.com/office/officeart/2017/3/layout/HorizontalPathTimeline"/>
    <dgm:cxn modelId="{A4408347-BC2F-48C0-9D32-9EE186816238}" type="presParOf" srcId="{5A57E9C6-47C2-4B1C-B68A-E7BA43B11773}" destId="{CE5808E4-CDD5-40E5-B145-03D01907970F}" srcOrd="1" destOrd="0" presId="urn:microsoft.com/office/officeart/2017/3/layout/HorizontalPathTimeline"/>
    <dgm:cxn modelId="{D90189AC-305D-419E-9D63-C77649369B39}" type="presParOf" srcId="{4DE81B69-FF11-4BE9-9A9E-6CCAF3606EB0}" destId="{4789BAE3-E5C3-41BE-8C11-4987A78569AE}" srcOrd="2" destOrd="0" presId="urn:microsoft.com/office/officeart/2017/3/layout/HorizontalPathTimeline"/>
    <dgm:cxn modelId="{E08F413B-B27F-4605-8655-5BF6C836DE37}" type="presParOf" srcId="{4DE81B69-FF11-4BE9-9A9E-6CCAF3606EB0}" destId="{1D2287C7-BAEF-4472-829D-A3D037ED44AB}" srcOrd="3" destOrd="0" presId="urn:microsoft.com/office/officeart/2017/3/layout/HorizontalPathTimeline"/>
    <dgm:cxn modelId="{C43B624E-9CE8-415D-BD19-381A26B2F7F1}" type="presParOf" srcId="{4DE81B69-FF11-4BE9-9A9E-6CCAF3606EB0}" destId="{CAEC2BA5-9DBC-41B5-A43E-F9BD95D8C25B}" srcOrd="4" destOrd="0" presId="urn:microsoft.com/office/officeart/2017/3/layout/HorizontalPathTimeline"/>
    <dgm:cxn modelId="{8CEB7ADC-6319-4B24-B54E-50925373CB9E}" type="presParOf" srcId="{25B5CD36-99BA-423C-BABD-DAFF65343B3B}" destId="{040A63FF-CDF5-4535-B1AB-BCCE6B5A772E}" srcOrd="5" destOrd="0" presId="urn:microsoft.com/office/officeart/2017/3/layout/HorizontalPathTimeline"/>
    <dgm:cxn modelId="{D0B69131-E70F-4093-BE8F-2BEF468DE15C}" type="presParOf" srcId="{25B5CD36-99BA-423C-BABD-DAFF65343B3B}" destId="{C940CF1A-B654-4BF8-A736-994753F1BC28}" srcOrd="6" destOrd="0" presId="urn:microsoft.com/office/officeart/2017/3/layout/HorizontalPathTimeline"/>
    <dgm:cxn modelId="{F5295DC8-691A-4410-827E-47F331FB0910}" type="presParOf" srcId="{C940CF1A-B654-4BF8-A736-994753F1BC28}" destId="{218083FA-6607-4C8E-8EC3-EFE8CF46E11D}" srcOrd="0" destOrd="0" presId="urn:microsoft.com/office/officeart/2017/3/layout/HorizontalPathTimeline"/>
    <dgm:cxn modelId="{61804CFE-132E-4D1F-A6B6-66B7217D69F2}" type="presParOf" srcId="{C940CF1A-B654-4BF8-A736-994753F1BC28}" destId="{06F26C43-551D-43B5-B53F-C4A2D8F00620}" srcOrd="1" destOrd="0" presId="urn:microsoft.com/office/officeart/2017/3/layout/HorizontalPathTimeline"/>
    <dgm:cxn modelId="{C4460816-6430-4590-968F-504505E4C5B7}" type="presParOf" srcId="{06F26C43-551D-43B5-B53F-C4A2D8F00620}" destId="{679B989F-D3DF-45C8-AD0A-490C834DD6E4}" srcOrd="0" destOrd="0" presId="urn:microsoft.com/office/officeart/2017/3/layout/HorizontalPathTimeline"/>
    <dgm:cxn modelId="{6C2F918C-B49D-4939-A298-466B4AB62C6E}" type="presParOf" srcId="{06F26C43-551D-43B5-B53F-C4A2D8F00620}" destId="{9C1E5BC8-D0E3-4C1F-A71F-72737358B43B}" srcOrd="1" destOrd="0" presId="urn:microsoft.com/office/officeart/2017/3/layout/HorizontalPathTimeline"/>
    <dgm:cxn modelId="{919A9F34-FF6A-4A34-A7E7-755DE0F017B5}" type="presParOf" srcId="{C940CF1A-B654-4BF8-A736-994753F1BC28}" destId="{319DB387-C328-42F2-91B9-7032690E5E89}" srcOrd="2" destOrd="0" presId="urn:microsoft.com/office/officeart/2017/3/layout/HorizontalPathTimeline"/>
    <dgm:cxn modelId="{AEB61AC5-C6D1-42D8-8312-95F658663910}" type="presParOf" srcId="{C940CF1A-B654-4BF8-A736-994753F1BC28}" destId="{3D4E96F5-D3D5-4701-BFFD-2E08F916801A}" srcOrd="3" destOrd="0" presId="urn:microsoft.com/office/officeart/2017/3/layout/HorizontalPathTimeline"/>
    <dgm:cxn modelId="{D229FF14-9A49-4BA6-A6B8-F8BB38569BA1}" type="presParOf" srcId="{C940CF1A-B654-4BF8-A736-994753F1BC28}" destId="{A163F85A-4209-4735-90EC-6D5AD7BAD2C1}"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B040-4D4F-43B8-A32B-D0A149611F6A}">
      <dsp:nvSpPr>
        <dsp:cNvPr id="0" name=""/>
        <dsp:cNvSpPr/>
      </dsp:nvSpPr>
      <dsp:spPr>
        <a:xfrm>
          <a:off x="400829" y="2234845"/>
          <a:ext cx="3180465" cy="46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2000</a:t>
          </a:r>
        </a:p>
      </dsp:txBody>
      <dsp:txXfrm>
        <a:off x="400829" y="2234845"/>
        <a:ext cx="3180465" cy="463199"/>
      </dsp:txXfrm>
    </dsp:sp>
    <dsp:sp modelId="{79197F90-09DE-4847-9F13-95EC17A394D6}">
      <dsp:nvSpPr>
        <dsp:cNvPr id="0" name=""/>
        <dsp:cNvSpPr/>
      </dsp:nvSpPr>
      <dsp:spPr>
        <a:xfrm>
          <a:off x="0" y="1985884"/>
          <a:ext cx="10532978" cy="1654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0D316-D623-41CC-822D-9426CB8C92AD}">
      <dsp:nvSpPr>
        <dsp:cNvPr id="0" name=""/>
        <dsp:cNvSpPr/>
      </dsp:nvSpPr>
      <dsp:spPr>
        <a:xfrm>
          <a:off x="272178" y="322400"/>
          <a:ext cx="3045220" cy="8896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dirty="0"/>
            <a:t>National Reading Panel</a:t>
          </a:r>
        </a:p>
        <a:p>
          <a:pPr marL="0" lvl="0" indent="0" algn="l" defTabSz="666750">
            <a:lnSpc>
              <a:spcPct val="90000"/>
            </a:lnSpc>
            <a:spcBef>
              <a:spcPct val="0"/>
            </a:spcBef>
            <a:spcAft>
              <a:spcPct val="35000"/>
            </a:spcAft>
            <a:buNone/>
          </a:pPr>
          <a:endParaRPr lang="en-US" sz="1500" kern="1200" dirty="0"/>
        </a:p>
      </dsp:txBody>
      <dsp:txXfrm>
        <a:off x="272178" y="322400"/>
        <a:ext cx="3045220" cy="889677"/>
      </dsp:txXfrm>
    </dsp:sp>
    <dsp:sp modelId="{375530E6-F4C6-45B3-B74E-FF83A52FE0AE}">
      <dsp:nvSpPr>
        <dsp:cNvPr id="0" name=""/>
        <dsp:cNvSpPr/>
      </dsp:nvSpPr>
      <dsp:spPr>
        <a:xfrm>
          <a:off x="1991062" y="1297888"/>
          <a:ext cx="0" cy="6968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7F80D7C-5EF9-42FE-934D-8277BB0AA61C}">
      <dsp:nvSpPr>
        <dsp:cNvPr id="0" name=""/>
        <dsp:cNvSpPr/>
      </dsp:nvSpPr>
      <dsp:spPr>
        <a:xfrm>
          <a:off x="2388621" y="1448040"/>
          <a:ext cx="3180465" cy="46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2002</a:t>
          </a:r>
        </a:p>
      </dsp:txBody>
      <dsp:txXfrm>
        <a:off x="2388621" y="1448040"/>
        <a:ext cx="3180465" cy="467510"/>
      </dsp:txXfrm>
    </dsp:sp>
    <dsp:sp modelId="{ACDC4707-97C7-4D1C-995C-982C0B5013A2}">
      <dsp:nvSpPr>
        <dsp:cNvPr id="0" name=""/>
        <dsp:cNvSpPr/>
      </dsp:nvSpPr>
      <dsp:spPr>
        <a:xfrm>
          <a:off x="2229597" y="2854708"/>
          <a:ext cx="3498512" cy="7935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dirty="0"/>
            <a:t>No Child Left Behind Act</a:t>
          </a:r>
        </a:p>
        <a:p>
          <a:pPr marL="0" lvl="0" indent="0" algn="l" defTabSz="666750">
            <a:lnSpc>
              <a:spcPct val="90000"/>
            </a:lnSpc>
            <a:spcBef>
              <a:spcPct val="0"/>
            </a:spcBef>
            <a:spcAft>
              <a:spcPct val="35000"/>
            </a:spcAft>
            <a:buNone/>
          </a:pPr>
          <a:endParaRPr lang="en-US" sz="1500" kern="1200" dirty="0"/>
        </a:p>
      </dsp:txBody>
      <dsp:txXfrm>
        <a:off x="2229597" y="2854708"/>
        <a:ext cx="3498512" cy="793577"/>
      </dsp:txXfrm>
    </dsp:sp>
    <dsp:sp modelId="{FE617287-1961-431B-ADCE-B7A6F20DA64A}">
      <dsp:nvSpPr>
        <dsp:cNvPr id="0" name=""/>
        <dsp:cNvSpPr/>
      </dsp:nvSpPr>
      <dsp:spPr>
        <a:xfrm>
          <a:off x="3978854" y="2151374"/>
          <a:ext cx="0" cy="70333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A34DF61-3633-4FCA-8C27-76C2C5D374CB}">
      <dsp:nvSpPr>
        <dsp:cNvPr id="0" name=""/>
        <dsp:cNvSpPr/>
      </dsp:nvSpPr>
      <dsp:spPr>
        <a:xfrm>
          <a:off x="1939347" y="2030886"/>
          <a:ext cx="103431" cy="10247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1375731-98C2-482E-AD26-7D2142F0326B}">
      <dsp:nvSpPr>
        <dsp:cNvPr id="0" name=""/>
        <dsp:cNvSpPr/>
      </dsp:nvSpPr>
      <dsp:spPr>
        <a:xfrm>
          <a:off x="3927138" y="2016913"/>
          <a:ext cx="103431" cy="10343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2640B8-CBA2-4A6B-B777-A67B225C5594}">
      <dsp:nvSpPr>
        <dsp:cNvPr id="0" name=""/>
        <dsp:cNvSpPr/>
      </dsp:nvSpPr>
      <dsp:spPr>
        <a:xfrm>
          <a:off x="4486504" y="2221708"/>
          <a:ext cx="3180465" cy="46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2004</a:t>
          </a:r>
        </a:p>
      </dsp:txBody>
      <dsp:txXfrm>
        <a:off x="4486504" y="2221708"/>
        <a:ext cx="3180465" cy="467510"/>
      </dsp:txXfrm>
    </dsp:sp>
    <dsp:sp modelId="{727E2022-EDCE-4B82-B72F-2973631EFB77}">
      <dsp:nvSpPr>
        <dsp:cNvPr id="0" name=""/>
        <dsp:cNvSpPr/>
      </dsp:nvSpPr>
      <dsp:spPr>
        <a:xfrm>
          <a:off x="3978854" y="290577"/>
          <a:ext cx="4195766" cy="9919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ctr" defTabSz="666750">
            <a:lnSpc>
              <a:spcPct val="90000"/>
            </a:lnSpc>
            <a:spcBef>
              <a:spcPct val="0"/>
            </a:spcBef>
            <a:spcAft>
              <a:spcPct val="35000"/>
            </a:spcAft>
            <a:buNone/>
          </a:pPr>
          <a:r>
            <a:rPr lang="en-US" sz="1500" b="1" kern="1200" dirty="0"/>
            <a:t>The Individuals with Disabilities Education Act 2004 (IDEA)</a:t>
          </a:r>
        </a:p>
        <a:p>
          <a:pPr marL="0" lvl="0" indent="0" algn="l" defTabSz="666750">
            <a:lnSpc>
              <a:spcPct val="90000"/>
            </a:lnSpc>
            <a:spcBef>
              <a:spcPct val="0"/>
            </a:spcBef>
            <a:spcAft>
              <a:spcPct val="35000"/>
            </a:spcAft>
            <a:buNone/>
          </a:pPr>
          <a:endParaRPr lang="en-US" sz="1500" kern="1200" dirty="0"/>
        </a:p>
      </dsp:txBody>
      <dsp:txXfrm>
        <a:off x="3978854" y="290577"/>
        <a:ext cx="4195766" cy="991972"/>
      </dsp:txXfrm>
    </dsp:sp>
    <dsp:sp modelId="{4789BAE3-E5C3-41BE-8C11-4987A78569AE}">
      <dsp:nvSpPr>
        <dsp:cNvPr id="0" name=""/>
        <dsp:cNvSpPr/>
      </dsp:nvSpPr>
      <dsp:spPr>
        <a:xfrm>
          <a:off x="6076737" y="1282550"/>
          <a:ext cx="0" cy="70333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18083FA-6607-4C8E-8EC3-EFE8CF46E11D}">
      <dsp:nvSpPr>
        <dsp:cNvPr id="0" name=""/>
        <dsp:cNvSpPr/>
      </dsp:nvSpPr>
      <dsp:spPr>
        <a:xfrm>
          <a:off x="6768035" y="1448040"/>
          <a:ext cx="3180465" cy="46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2015</a:t>
          </a:r>
        </a:p>
      </dsp:txBody>
      <dsp:txXfrm>
        <a:off x="6768035" y="1448040"/>
        <a:ext cx="3180465" cy="467510"/>
      </dsp:txXfrm>
    </dsp:sp>
    <dsp:sp modelId="{679B989F-D3DF-45C8-AD0A-490C834DD6E4}">
      <dsp:nvSpPr>
        <dsp:cNvPr id="0" name=""/>
        <dsp:cNvSpPr/>
      </dsp:nvSpPr>
      <dsp:spPr>
        <a:xfrm>
          <a:off x="6186828" y="2854708"/>
          <a:ext cx="4342878" cy="7935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dirty="0"/>
            <a:t>Every Student Succeeds Act</a:t>
          </a:r>
        </a:p>
        <a:p>
          <a:pPr marL="0" lvl="0" indent="0" algn="l" defTabSz="666750">
            <a:lnSpc>
              <a:spcPct val="90000"/>
            </a:lnSpc>
            <a:spcBef>
              <a:spcPct val="0"/>
            </a:spcBef>
            <a:spcAft>
              <a:spcPct val="35000"/>
            </a:spcAft>
            <a:buNone/>
          </a:pPr>
          <a:endParaRPr lang="en-US" sz="1500" kern="1200" dirty="0"/>
        </a:p>
      </dsp:txBody>
      <dsp:txXfrm>
        <a:off x="6186828" y="2854708"/>
        <a:ext cx="4342878" cy="793577"/>
      </dsp:txXfrm>
    </dsp:sp>
    <dsp:sp modelId="{319DB387-C328-42F2-91B9-7032690E5E89}">
      <dsp:nvSpPr>
        <dsp:cNvPr id="0" name=""/>
        <dsp:cNvSpPr/>
      </dsp:nvSpPr>
      <dsp:spPr>
        <a:xfrm>
          <a:off x="8358268" y="2151374"/>
          <a:ext cx="0" cy="70333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D2287C7-BAEF-4472-829D-A3D037ED44AB}">
      <dsp:nvSpPr>
        <dsp:cNvPr id="0" name=""/>
        <dsp:cNvSpPr/>
      </dsp:nvSpPr>
      <dsp:spPr>
        <a:xfrm>
          <a:off x="6025021" y="2016913"/>
          <a:ext cx="103431" cy="10343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4E96F5-D3D5-4701-BFFD-2E08F916801A}">
      <dsp:nvSpPr>
        <dsp:cNvPr id="0" name=""/>
        <dsp:cNvSpPr/>
      </dsp:nvSpPr>
      <dsp:spPr>
        <a:xfrm>
          <a:off x="8306552" y="2016913"/>
          <a:ext cx="103431" cy="10343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E08B2-4A02-493D-A54A-D2199158FC98}"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6D1FF-75C5-49C5-9AC5-3D0EECD7A389}" type="slidenum">
              <a:rPr lang="en-US" smtClean="0"/>
              <a:t>‹nº›</a:t>
            </a:fld>
            <a:endParaRPr lang="en-US"/>
          </a:p>
        </p:txBody>
      </p:sp>
    </p:spTree>
    <p:extLst>
      <p:ext uri="{BB962C8B-B14F-4D97-AF65-F5344CB8AC3E}">
        <p14:creationId xmlns:p14="http://schemas.microsoft.com/office/powerpoint/2010/main" val="253752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7D05-B889-3B1F-640D-C1B2062DF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B92CB-72E0-58CE-6317-D5A6159A1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0ABD2-2BD6-E967-5A3F-F9485560E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D8018F-9A6D-1AE0-36B6-F3B8A3C36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3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B4456-F317-4728-292F-5B5116068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1ADD8-8B05-6403-C41A-892C0CB49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F6139-91E6-1C93-987C-592F9A424F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16E63-320B-86FD-B717-82F3B411CE39}"/>
              </a:ext>
            </a:extLst>
          </p:cNvPr>
          <p:cNvSpPr>
            <a:spLocks noGrp="1"/>
          </p:cNvSpPr>
          <p:nvPr>
            <p:ph type="sldNum" sz="quarter" idx="10"/>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899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7:notes"/>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7: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783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a:extLst>
            <a:ext uri="{FF2B5EF4-FFF2-40B4-BE49-F238E27FC236}">
              <a16:creationId xmlns:a16="http://schemas.microsoft.com/office/drawing/2014/main" id="{820043F4-B3A1-4B78-FC9F-5247BFAB7D60}"/>
            </a:ext>
          </a:extLst>
        </p:cNvPr>
        <p:cNvGrpSpPr/>
        <p:nvPr/>
      </p:nvGrpSpPr>
      <p:grpSpPr>
        <a:xfrm>
          <a:off x="0" y="0"/>
          <a:ext cx="0" cy="0"/>
          <a:chOff x="0" y="0"/>
          <a:chExt cx="0" cy="0"/>
        </a:xfrm>
      </p:grpSpPr>
      <p:sp>
        <p:nvSpPr>
          <p:cNvPr id="592" name="Google Shape;592;p13:notes">
            <a:extLst>
              <a:ext uri="{FF2B5EF4-FFF2-40B4-BE49-F238E27FC236}">
                <a16:creationId xmlns:a16="http://schemas.microsoft.com/office/drawing/2014/main" id="{003476F8-5682-2EFF-7C6C-1CCC1582429A}"/>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3:notes">
            <a:extLst>
              <a:ext uri="{FF2B5EF4-FFF2-40B4-BE49-F238E27FC236}">
                <a16:creationId xmlns:a16="http://schemas.microsoft.com/office/drawing/2014/main" id="{8051FB5D-EC0D-FF64-F98C-F5361B11CF84}"/>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Dynamic due to development</a:t>
            </a:r>
            <a:endParaRPr/>
          </a:p>
          <a:p>
            <a:pPr marL="0" lvl="0" indent="0" algn="l" rtl="0">
              <a:spcBef>
                <a:spcPts val="0"/>
              </a:spcBef>
              <a:spcAft>
                <a:spcPts val="0"/>
              </a:spcAft>
              <a:buNone/>
            </a:pPr>
            <a:r>
              <a:rPr lang="en-US"/>
              <a:t>Influence each other </a:t>
            </a:r>
            <a:endParaRPr/>
          </a:p>
          <a:p>
            <a:pPr marL="0" lvl="0" indent="0" algn="l" rtl="0">
              <a:spcBef>
                <a:spcPts val="0"/>
              </a:spcBef>
              <a:spcAft>
                <a:spcPts val="0"/>
              </a:spcAft>
              <a:buNone/>
            </a:pPr>
            <a:r>
              <a:rPr lang="en-US"/>
              <a:t>Implications for interventions</a:t>
            </a:r>
            <a:endParaRPr/>
          </a:p>
          <a:p>
            <a:pPr marL="0" lvl="0" indent="0" algn="l" rtl="0">
              <a:spcBef>
                <a:spcPts val="0"/>
              </a:spcBef>
              <a:spcAft>
                <a:spcPts val="0"/>
              </a:spcAft>
              <a:buNone/>
            </a:pPr>
            <a:r>
              <a:rPr lang="en-US"/>
              <a:t>Implications for early identification   </a:t>
            </a:r>
            <a:endParaRPr/>
          </a:p>
          <a:p>
            <a:pPr marL="0" lvl="0" indent="0" algn="l" rtl="0">
              <a:spcBef>
                <a:spcPts val="0"/>
              </a:spcBef>
              <a:spcAft>
                <a:spcPts val="0"/>
              </a:spcAft>
              <a:buNone/>
            </a:pPr>
            <a:endParaRPr/>
          </a:p>
        </p:txBody>
      </p:sp>
      <p:sp>
        <p:nvSpPr>
          <p:cNvPr id="594" name="Google Shape;594;p13:notes">
            <a:extLst>
              <a:ext uri="{FF2B5EF4-FFF2-40B4-BE49-F238E27FC236}">
                <a16:creationId xmlns:a16="http://schemas.microsoft.com/office/drawing/2014/main" id="{1206B5AA-78BF-65F5-9159-F3DE5E4DA8C7}"/>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46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Studies of families with developmental dyslexia (DD) suggest that DD  is strongly heritable, occurring in up to 68% of identical twins and 40-60% of individuals who have a first degree relative with DD [Finucci </a:t>
            </a:r>
            <a:r>
              <a:rPr lang="en-US" i="1" dirty="0"/>
              <a:t>et al., </a:t>
            </a:r>
            <a:r>
              <a:rPr lang="en-US" dirty="0"/>
              <a:t>1984; </a:t>
            </a:r>
            <a:r>
              <a:rPr lang="en-US" dirty="0" err="1"/>
              <a:t>Volger</a:t>
            </a:r>
            <a:r>
              <a:rPr lang="en-US" dirty="0"/>
              <a:t> </a:t>
            </a:r>
            <a:r>
              <a:rPr lang="en-US" i="1" dirty="0"/>
              <a:t>et al., </a:t>
            </a:r>
            <a:r>
              <a:rPr lang="en-US" dirty="0"/>
              <a:t>1985; Grigorenko, 2008; </a:t>
            </a:r>
            <a:r>
              <a:rPr lang="en-US" dirty="0" err="1"/>
              <a:t>Kovas</a:t>
            </a:r>
            <a:r>
              <a:rPr lang="en-US" dirty="0"/>
              <a:t> et al., 2013). </a:t>
            </a:r>
          </a:p>
          <a:p>
            <a:pPr algn="just"/>
            <a:endParaRPr lang="en-US" dirty="0"/>
          </a:p>
          <a:p>
            <a:pPr algn="just"/>
            <a:r>
              <a:rPr lang="en-US" dirty="0"/>
              <a:t>Several genes have been reported to be candidates for dyslexia susceptibility and it has been suggested that the majority of these genes plays a role in early brain development. </a:t>
            </a:r>
            <a:r>
              <a:rPr lang="da-DK" dirty="0"/>
              <a:t>[e.g.; Galaburda </a:t>
            </a:r>
            <a:r>
              <a:rPr lang="da-DK" i="1" dirty="0"/>
              <a:t>et al</a:t>
            </a:r>
            <a:r>
              <a:rPr lang="da-DK" dirty="0"/>
              <a:t>., 2006; Hannula-Jouppi </a:t>
            </a:r>
            <a:r>
              <a:rPr lang="da-DK" i="1" dirty="0"/>
              <a:t>et al</a:t>
            </a:r>
            <a:r>
              <a:rPr lang="da-DK" dirty="0"/>
              <a:t>., 2005; Meng </a:t>
            </a:r>
            <a:r>
              <a:rPr lang="da-DK" i="1" dirty="0"/>
              <a:t>et al., </a:t>
            </a:r>
            <a:r>
              <a:rPr lang="da-DK" dirty="0"/>
              <a:t>2005; </a:t>
            </a:r>
            <a:r>
              <a:rPr lang="en-US" dirty="0"/>
              <a:t>Skiba </a:t>
            </a:r>
            <a:r>
              <a:rPr lang="en-US" i="1" dirty="0"/>
              <a:t>et al</a:t>
            </a:r>
            <a:r>
              <a:rPr lang="en-US" dirty="0"/>
              <a:t>., 2011; Doust et al., 2021].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7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3: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3: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Dynamic due to development</a:t>
            </a:r>
            <a:endParaRPr/>
          </a:p>
          <a:p>
            <a:pPr marL="0" lvl="0" indent="0" algn="l" rtl="0">
              <a:spcBef>
                <a:spcPts val="0"/>
              </a:spcBef>
              <a:spcAft>
                <a:spcPts val="0"/>
              </a:spcAft>
              <a:buNone/>
            </a:pPr>
            <a:r>
              <a:rPr lang="en-US"/>
              <a:t>Influence each other </a:t>
            </a:r>
            <a:endParaRPr/>
          </a:p>
          <a:p>
            <a:pPr marL="0" lvl="0" indent="0" algn="l" rtl="0">
              <a:spcBef>
                <a:spcPts val="0"/>
              </a:spcBef>
              <a:spcAft>
                <a:spcPts val="0"/>
              </a:spcAft>
              <a:buNone/>
            </a:pPr>
            <a:r>
              <a:rPr lang="en-US"/>
              <a:t>Implications for interventions</a:t>
            </a:r>
            <a:endParaRPr/>
          </a:p>
          <a:p>
            <a:pPr marL="0" lvl="0" indent="0" algn="l" rtl="0">
              <a:spcBef>
                <a:spcPts val="0"/>
              </a:spcBef>
              <a:spcAft>
                <a:spcPts val="0"/>
              </a:spcAft>
              <a:buNone/>
            </a:pPr>
            <a:r>
              <a:rPr lang="en-US"/>
              <a:t>Implications for early identification   </a:t>
            </a:r>
            <a:endParaRPr/>
          </a:p>
          <a:p>
            <a:pPr marL="0" lvl="0" indent="0" algn="l" rtl="0">
              <a:spcBef>
                <a:spcPts val="0"/>
              </a:spcBef>
              <a:spcAft>
                <a:spcPts val="0"/>
              </a:spcAft>
              <a:buNone/>
            </a:pPr>
            <a:endParaRPr/>
          </a:p>
        </p:txBody>
      </p:sp>
      <p:sp>
        <p:nvSpPr>
          <p:cNvPr id="594" name="Google Shape;594;p13: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31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4: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4: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10" name="Google Shape;610;p14: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61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a:extLst>
            <a:ext uri="{FF2B5EF4-FFF2-40B4-BE49-F238E27FC236}">
              <a16:creationId xmlns:a16="http://schemas.microsoft.com/office/drawing/2014/main" id="{68210DE1-EBD6-53F3-822A-411A35649425}"/>
            </a:ext>
          </a:extLst>
        </p:cNvPr>
        <p:cNvGrpSpPr/>
        <p:nvPr/>
      </p:nvGrpSpPr>
      <p:grpSpPr>
        <a:xfrm>
          <a:off x="0" y="0"/>
          <a:ext cx="0" cy="0"/>
          <a:chOff x="0" y="0"/>
          <a:chExt cx="0" cy="0"/>
        </a:xfrm>
      </p:grpSpPr>
      <p:sp>
        <p:nvSpPr>
          <p:cNvPr id="592" name="Google Shape;592;p13:notes">
            <a:extLst>
              <a:ext uri="{FF2B5EF4-FFF2-40B4-BE49-F238E27FC236}">
                <a16:creationId xmlns:a16="http://schemas.microsoft.com/office/drawing/2014/main" id="{BD4D664F-7463-8F98-15F9-60A351368845}"/>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3:notes">
            <a:extLst>
              <a:ext uri="{FF2B5EF4-FFF2-40B4-BE49-F238E27FC236}">
                <a16:creationId xmlns:a16="http://schemas.microsoft.com/office/drawing/2014/main" id="{6844449E-F115-3CD9-EA53-5924C5E48075}"/>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Dynamic due to development</a:t>
            </a:r>
            <a:endParaRPr/>
          </a:p>
          <a:p>
            <a:pPr marL="0" lvl="0" indent="0" algn="l" rtl="0">
              <a:spcBef>
                <a:spcPts val="0"/>
              </a:spcBef>
              <a:spcAft>
                <a:spcPts val="0"/>
              </a:spcAft>
              <a:buNone/>
            </a:pPr>
            <a:r>
              <a:rPr lang="en-US"/>
              <a:t>Influence each other </a:t>
            </a:r>
            <a:endParaRPr/>
          </a:p>
          <a:p>
            <a:pPr marL="0" lvl="0" indent="0" algn="l" rtl="0">
              <a:spcBef>
                <a:spcPts val="0"/>
              </a:spcBef>
              <a:spcAft>
                <a:spcPts val="0"/>
              </a:spcAft>
              <a:buNone/>
            </a:pPr>
            <a:r>
              <a:rPr lang="en-US"/>
              <a:t>Implications for interventions</a:t>
            </a:r>
            <a:endParaRPr/>
          </a:p>
          <a:p>
            <a:pPr marL="0" lvl="0" indent="0" algn="l" rtl="0">
              <a:spcBef>
                <a:spcPts val="0"/>
              </a:spcBef>
              <a:spcAft>
                <a:spcPts val="0"/>
              </a:spcAft>
              <a:buNone/>
            </a:pPr>
            <a:r>
              <a:rPr lang="en-US"/>
              <a:t>Implications for early identification   </a:t>
            </a:r>
            <a:endParaRPr/>
          </a:p>
          <a:p>
            <a:pPr marL="0" lvl="0" indent="0" algn="l" rtl="0">
              <a:spcBef>
                <a:spcPts val="0"/>
              </a:spcBef>
              <a:spcAft>
                <a:spcPts val="0"/>
              </a:spcAft>
              <a:buNone/>
            </a:pPr>
            <a:endParaRPr/>
          </a:p>
        </p:txBody>
      </p:sp>
      <p:sp>
        <p:nvSpPr>
          <p:cNvPr id="594" name="Google Shape;594;p13:notes">
            <a:extLst>
              <a:ext uri="{FF2B5EF4-FFF2-40B4-BE49-F238E27FC236}">
                <a16:creationId xmlns:a16="http://schemas.microsoft.com/office/drawing/2014/main" id="{CA77982F-35A5-E374-0CA4-E8C986957CD8}"/>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6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need this teaching session? </a:t>
            </a:r>
          </a:p>
          <a:p>
            <a:r>
              <a:rPr lang="en-US" dirty="0"/>
              <a:t>HIGHLIGHT ARCUATE FASCICULUS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448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rgbClr val="DD0101"/>
                </a:solidFill>
                <a:latin typeface="Arial" pitchFamily="34" charset="0"/>
                <a:ea typeface="Osaka" pitchFamily="48" charset="-128"/>
              </a:defRPr>
            </a:lvl1pPr>
            <a:lvl2pPr marL="784744" indent="-301824">
              <a:defRPr sz="2500" b="1">
                <a:solidFill>
                  <a:srgbClr val="DD0101"/>
                </a:solidFill>
                <a:latin typeface="Arial" pitchFamily="34" charset="0"/>
                <a:ea typeface="Osaka" pitchFamily="48" charset="-128"/>
              </a:defRPr>
            </a:lvl2pPr>
            <a:lvl3pPr marL="1207298" indent="-241460">
              <a:defRPr sz="2500" b="1">
                <a:solidFill>
                  <a:srgbClr val="DD0101"/>
                </a:solidFill>
                <a:latin typeface="Arial" pitchFamily="34" charset="0"/>
                <a:ea typeface="Osaka" pitchFamily="48" charset="-128"/>
              </a:defRPr>
            </a:lvl3pPr>
            <a:lvl4pPr marL="1690218" indent="-241460">
              <a:defRPr sz="2500" b="1">
                <a:solidFill>
                  <a:srgbClr val="DD0101"/>
                </a:solidFill>
                <a:latin typeface="Arial" pitchFamily="34" charset="0"/>
                <a:ea typeface="Osaka" pitchFamily="48" charset="-128"/>
              </a:defRPr>
            </a:lvl4pPr>
            <a:lvl5pPr marL="2173138" indent="-241460">
              <a:defRPr sz="2500" b="1">
                <a:solidFill>
                  <a:srgbClr val="DD0101"/>
                </a:solidFill>
                <a:latin typeface="Arial" pitchFamily="34" charset="0"/>
                <a:ea typeface="Osaka" pitchFamily="48" charset="-128"/>
              </a:defRPr>
            </a:lvl5pPr>
            <a:lvl6pPr marL="2656057" indent="-241460" eaLnBrk="0" fontAlgn="base" hangingPunct="0">
              <a:spcBef>
                <a:spcPct val="0"/>
              </a:spcBef>
              <a:spcAft>
                <a:spcPct val="0"/>
              </a:spcAft>
              <a:defRPr sz="2500" b="1">
                <a:solidFill>
                  <a:srgbClr val="DD0101"/>
                </a:solidFill>
                <a:latin typeface="Arial" pitchFamily="34" charset="0"/>
                <a:ea typeface="Osaka" pitchFamily="48" charset="-128"/>
              </a:defRPr>
            </a:lvl6pPr>
            <a:lvl7pPr marL="3138977" indent="-241460" eaLnBrk="0" fontAlgn="base" hangingPunct="0">
              <a:spcBef>
                <a:spcPct val="0"/>
              </a:spcBef>
              <a:spcAft>
                <a:spcPct val="0"/>
              </a:spcAft>
              <a:defRPr sz="2500" b="1">
                <a:solidFill>
                  <a:srgbClr val="DD0101"/>
                </a:solidFill>
                <a:latin typeface="Arial" pitchFamily="34" charset="0"/>
                <a:ea typeface="Osaka" pitchFamily="48" charset="-128"/>
              </a:defRPr>
            </a:lvl7pPr>
            <a:lvl8pPr marL="3621896" indent="-241460" eaLnBrk="0" fontAlgn="base" hangingPunct="0">
              <a:spcBef>
                <a:spcPct val="0"/>
              </a:spcBef>
              <a:spcAft>
                <a:spcPct val="0"/>
              </a:spcAft>
              <a:defRPr sz="2500" b="1">
                <a:solidFill>
                  <a:srgbClr val="DD0101"/>
                </a:solidFill>
                <a:latin typeface="Arial" pitchFamily="34" charset="0"/>
                <a:ea typeface="Osaka" pitchFamily="48" charset="-128"/>
              </a:defRPr>
            </a:lvl8pPr>
            <a:lvl9pPr marL="4104816" indent="-241460" eaLnBrk="0" fontAlgn="base" hangingPunct="0">
              <a:spcBef>
                <a:spcPct val="0"/>
              </a:spcBef>
              <a:spcAft>
                <a:spcPct val="0"/>
              </a:spcAft>
              <a:defRPr sz="2500" b="1">
                <a:solidFill>
                  <a:srgbClr val="DD0101"/>
                </a:solidFill>
                <a:latin typeface="Arial" pitchFamily="34" charset="0"/>
                <a:ea typeface="Osaka" pitchFamily="48"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043BB3-C731-4024-9897-BD1FB8EB74BF}" type="slidenum">
              <a:rPr kumimoji="0" lang="en-US" sz="1300" b="0" i="0" u="none" strike="noStrike" kern="1200" cap="none" spc="0" normalizeH="0" baseline="0" noProof="0">
                <a:ln>
                  <a:noFill/>
                </a:ln>
                <a:solidFill>
                  <a:prstClr val="black"/>
                </a:solidFill>
                <a:effectLst/>
                <a:uLnTx/>
                <a:uFillTx/>
                <a:latin typeface="Times" pitchFamily="18" charset="0"/>
                <a:ea typeface="Osaka" pitchFamily="48"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Times" pitchFamily="18" charset="0"/>
              <a:ea typeface="Osaka" pitchFamily="48" charset="-128"/>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 total of 370 concrete nouns, 3–11 letters long, representing objects and animals were used as stimuli. Each word was presented for 240 </a:t>
            </a:r>
            <a:r>
              <a:rPr lang="en-US" dirty="0" err="1"/>
              <a:t>ms</a:t>
            </a:r>
            <a:r>
              <a:rPr lang="en-US" dirty="0"/>
              <a:t> with a 1600 </a:t>
            </a:r>
            <a:r>
              <a:rPr lang="en-US" dirty="0" err="1"/>
              <a:t>ms</a:t>
            </a:r>
            <a:r>
              <a:rPr lang="en-US" dirty="0"/>
              <a:t> stimulus onset asynchrony on a back-projection screen using an LCD video projector. The subject pressed a key with his/her right hand if the object or animal that the word represented was usually more than a foot in its longest dimension</a:t>
            </a:r>
          </a:p>
        </p:txBody>
      </p:sp>
    </p:spTree>
    <p:extLst>
      <p:ext uri="{BB962C8B-B14F-4D97-AF65-F5344CB8AC3E}">
        <p14:creationId xmlns:p14="http://schemas.microsoft.com/office/powerpoint/2010/main" val="416844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0:notes"/>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86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latin typeface="+mj-lt"/>
              </a:rPr>
              <a:t>Reading is one of the most complex skills in which we engage daily and is crucial for functioning in modern society. </a:t>
            </a:r>
          </a:p>
          <a:p>
            <a:pPr algn="just"/>
            <a:r>
              <a:rPr lang="en-US" dirty="0">
                <a:latin typeface="+mj-lt"/>
                <a:sym typeface="Times New Roman"/>
              </a:rPr>
              <a:t>It is associated with many indices of health as well as academic, social, vocational, and economic success (</a:t>
            </a:r>
            <a:r>
              <a:rPr lang="en-US" dirty="0">
                <a:highlight>
                  <a:srgbClr val="FFFF00"/>
                </a:highlight>
                <a:latin typeface="+mj-lt"/>
                <a:sym typeface="Times New Roman"/>
              </a:rPr>
              <a:t>XX</a:t>
            </a:r>
            <a:r>
              <a:rPr lang="en-US" dirty="0">
                <a:latin typeface="+mj-lt"/>
                <a:sym typeface="Times New Roman"/>
              </a:rPr>
              <a:t>)</a:t>
            </a:r>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5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a:extLst>
            <a:ext uri="{FF2B5EF4-FFF2-40B4-BE49-F238E27FC236}">
              <a16:creationId xmlns:a16="http://schemas.microsoft.com/office/drawing/2014/main" id="{DF433FBA-CE14-5CEF-D5F1-CE7C374316D6}"/>
            </a:ext>
          </a:extLst>
        </p:cNvPr>
        <p:cNvGrpSpPr/>
        <p:nvPr/>
      </p:nvGrpSpPr>
      <p:grpSpPr>
        <a:xfrm>
          <a:off x="0" y="0"/>
          <a:ext cx="0" cy="0"/>
          <a:chOff x="0" y="0"/>
          <a:chExt cx="0" cy="0"/>
        </a:xfrm>
      </p:grpSpPr>
      <p:sp>
        <p:nvSpPr>
          <p:cNvPr id="720" name="Google Shape;720;p21:notes">
            <a:extLst>
              <a:ext uri="{FF2B5EF4-FFF2-40B4-BE49-F238E27FC236}">
                <a16:creationId xmlns:a16="http://schemas.microsoft.com/office/drawing/2014/main" id="{14AF0ABA-8C16-E303-C015-74504E78770C}"/>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1:notes">
            <a:extLst>
              <a:ext uri="{FF2B5EF4-FFF2-40B4-BE49-F238E27FC236}">
                <a16:creationId xmlns:a16="http://schemas.microsoft.com/office/drawing/2014/main" id="{933BF51D-3886-1AC1-ECC3-C2BF4420B6B6}"/>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22" name="Google Shape;722;p21:notes">
            <a:extLst>
              <a:ext uri="{FF2B5EF4-FFF2-40B4-BE49-F238E27FC236}">
                <a16:creationId xmlns:a16="http://schemas.microsoft.com/office/drawing/2014/main" id="{E5FC673C-AFA1-5577-96AA-28BDF893373C}"/>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6563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Arial" charset="0"/>
                <a:ea typeface="ＭＳ Ｐゴシック" pitchFamily="50" charset="-128"/>
              </a:defRPr>
            </a:lvl1pPr>
            <a:lvl2pPr marL="40097626" indent="-39614320">
              <a:defRPr sz="2500" b="1">
                <a:solidFill>
                  <a:schemeClr val="tx1"/>
                </a:solidFill>
                <a:latin typeface="Arial" charset="0"/>
                <a:ea typeface="ＭＳ Ｐゴシック" pitchFamily="50" charset="-128"/>
              </a:defRPr>
            </a:lvl2pPr>
            <a:lvl3pPr>
              <a:defRPr sz="2500" b="1">
                <a:solidFill>
                  <a:schemeClr val="tx1"/>
                </a:solidFill>
                <a:latin typeface="Arial" charset="0"/>
                <a:ea typeface="ＭＳ Ｐゴシック" pitchFamily="50" charset="-128"/>
              </a:defRPr>
            </a:lvl3pPr>
            <a:lvl4pPr>
              <a:defRPr sz="2500" b="1">
                <a:solidFill>
                  <a:schemeClr val="tx1"/>
                </a:solidFill>
                <a:latin typeface="Arial" charset="0"/>
                <a:ea typeface="ＭＳ Ｐゴシック" pitchFamily="50" charset="-128"/>
              </a:defRPr>
            </a:lvl4pPr>
            <a:lvl5pPr>
              <a:defRPr sz="2500" b="1">
                <a:solidFill>
                  <a:schemeClr val="tx1"/>
                </a:solidFill>
                <a:latin typeface="Arial" charset="0"/>
                <a:ea typeface="ＭＳ Ｐゴシック" pitchFamily="50" charset="-128"/>
              </a:defRPr>
            </a:lvl5pPr>
            <a:lvl6pPr marL="483306" eaLnBrk="0" fontAlgn="base" hangingPunct="0">
              <a:spcBef>
                <a:spcPct val="0"/>
              </a:spcBef>
              <a:spcAft>
                <a:spcPct val="0"/>
              </a:spcAft>
              <a:defRPr sz="2500" b="1">
                <a:solidFill>
                  <a:schemeClr val="tx1"/>
                </a:solidFill>
                <a:latin typeface="Arial" charset="0"/>
                <a:ea typeface="ＭＳ Ｐゴシック" pitchFamily="50" charset="-128"/>
              </a:defRPr>
            </a:lvl6pPr>
            <a:lvl7pPr marL="966612" eaLnBrk="0" fontAlgn="base" hangingPunct="0">
              <a:spcBef>
                <a:spcPct val="0"/>
              </a:spcBef>
              <a:spcAft>
                <a:spcPct val="0"/>
              </a:spcAft>
              <a:defRPr sz="2500" b="1">
                <a:solidFill>
                  <a:schemeClr val="tx1"/>
                </a:solidFill>
                <a:latin typeface="Arial" charset="0"/>
                <a:ea typeface="ＭＳ Ｐゴシック" pitchFamily="50" charset="-128"/>
              </a:defRPr>
            </a:lvl7pPr>
            <a:lvl8pPr marL="1449918" eaLnBrk="0" fontAlgn="base" hangingPunct="0">
              <a:spcBef>
                <a:spcPct val="0"/>
              </a:spcBef>
              <a:spcAft>
                <a:spcPct val="0"/>
              </a:spcAft>
              <a:defRPr sz="2500" b="1">
                <a:solidFill>
                  <a:schemeClr val="tx1"/>
                </a:solidFill>
                <a:latin typeface="Arial" charset="0"/>
                <a:ea typeface="ＭＳ Ｐゴシック" pitchFamily="50" charset="-128"/>
              </a:defRPr>
            </a:lvl8pPr>
            <a:lvl9pPr marL="1933224" eaLnBrk="0" fontAlgn="base" hangingPunct="0">
              <a:spcBef>
                <a:spcPct val="0"/>
              </a:spcBef>
              <a:spcAft>
                <a:spcPct val="0"/>
              </a:spcAft>
              <a:defRPr sz="2500" b="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C966ED-B633-4908-A615-900D1F830BF5}" type="slidenum">
              <a:rPr kumimoji="0" 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lIns="96521" tIns="48261" rIns="96521" bIns="48261"/>
          <a:lstStyle/>
          <a:p>
            <a:pPr eaLnBrk="1" hangingPunct="1"/>
            <a:r>
              <a:rPr lang="en-US">
                <a:ea typeface="ＭＳ Ｐゴシック" pitchFamily="50" charset="-128"/>
              </a:rPr>
              <a:t>To remind you of the results obtained previously</a:t>
            </a:r>
          </a:p>
          <a:p>
            <a:pPr eaLnBrk="1" hangingPunct="1"/>
            <a:r>
              <a:rPr lang="en-US">
                <a:ea typeface="ＭＳ Ｐゴシック" pitchFamily="50" charset="-128"/>
              </a:rPr>
              <a:t>we showed that during phonological processing, the normal readers have both left frontal and left temporo-parietal activity </a:t>
            </a:r>
          </a:p>
          <a:p>
            <a:pPr eaLnBrk="1" hangingPunct="1"/>
            <a:endParaRPr lang="en-US">
              <a:ea typeface="ＭＳ Ｐゴシック" pitchFamily="50" charset="-128"/>
            </a:endParaRPr>
          </a:p>
          <a:p>
            <a:pPr eaLnBrk="1" hangingPunct="1"/>
            <a:r>
              <a:rPr lang="en-US">
                <a:ea typeface="ＭＳ Ｐゴシック" pitchFamily="50" charset="-128"/>
              </a:rPr>
              <a:t>while the dyslexic children have only left frontal and no left temporo-parietal at all</a:t>
            </a:r>
          </a:p>
          <a:p>
            <a:pPr eaLnBrk="1" hangingPunct="1"/>
            <a:endParaRPr lang="en-US">
              <a:ea typeface="ＭＳ Ｐゴシック" pitchFamily="50" charset="-128"/>
            </a:endParaRPr>
          </a:p>
        </p:txBody>
      </p:sp>
    </p:spTree>
    <p:extLst>
      <p:ext uri="{BB962C8B-B14F-4D97-AF65-F5344CB8AC3E}">
        <p14:creationId xmlns:p14="http://schemas.microsoft.com/office/powerpoint/2010/main" val="2547127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Arial" charset="0"/>
                <a:ea typeface="ＭＳ Ｐゴシック" pitchFamily="50" charset="-128"/>
              </a:defRPr>
            </a:lvl1pPr>
            <a:lvl2pPr marL="40097626" indent="-39614320">
              <a:defRPr sz="2500" b="1">
                <a:solidFill>
                  <a:schemeClr val="tx1"/>
                </a:solidFill>
                <a:latin typeface="Arial" charset="0"/>
                <a:ea typeface="ＭＳ Ｐゴシック" pitchFamily="50" charset="-128"/>
              </a:defRPr>
            </a:lvl2pPr>
            <a:lvl3pPr>
              <a:defRPr sz="2500" b="1">
                <a:solidFill>
                  <a:schemeClr val="tx1"/>
                </a:solidFill>
                <a:latin typeface="Arial" charset="0"/>
                <a:ea typeface="ＭＳ Ｐゴシック" pitchFamily="50" charset="-128"/>
              </a:defRPr>
            </a:lvl3pPr>
            <a:lvl4pPr>
              <a:defRPr sz="2500" b="1">
                <a:solidFill>
                  <a:schemeClr val="tx1"/>
                </a:solidFill>
                <a:latin typeface="Arial" charset="0"/>
                <a:ea typeface="ＭＳ Ｐゴシック" pitchFamily="50" charset="-128"/>
              </a:defRPr>
            </a:lvl4pPr>
            <a:lvl5pPr>
              <a:defRPr sz="2500" b="1">
                <a:solidFill>
                  <a:schemeClr val="tx1"/>
                </a:solidFill>
                <a:latin typeface="Arial" charset="0"/>
                <a:ea typeface="ＭＳ Ｐゴシック" pitchFamily="50" charset="-128"/>
              </a:defRPr>
            </a:lvl5pPr>
            <a:lvl6pPr marL="483306" eaLnBrk="0" fontAlgn="base" hangingPunct="0">
              <a:spcBef>
                <a:spcPct val="0"/>
              </a:spcBef>
              <a:spcAft>
                <a:spcPct val="0"/>
              </a:spcAft>
              <a:defRPr sz="2500" b="1">
                <a:solidFill>
                  <a:schemeClr val="tx1"/>
                </a:solidFill>
                <a:latin typeface="Arial" charset="0"/>
                <a:ea typeface="ＭＳ Ｐゴシック" pitchFamily="50" charset="-128"/>
              </a:defRPr>
            </a:lvl6pPr>
            <a:lvl7pPr marL="966612" eaLnBrk="0" fontAlgn="base" hangingPunct="0">
              <a:spcBef>
                <a:spcPct val="0"/>
              </a:spcBef>
              <a:spcAft>
                <a:spcPct val="0"/>
              </a:spcAft>
              <a:defRPr sz="2500" b="1">
                <a:solidFill>
                  <a:schemeClr val="tx1"/>
                </a:solidFill>
                <a:latin typeface="Arial" charset="0"/>
                <a:ea typeface="ＭＳ Ｐゴシック" pitchFamily="50" charset="-128"/>
              </a:defRPr>
            </a:lvl7pPr>
            <a:lvl8pPr marL="1449918" eaLnBrk="0" fontAlgn="base" hangingPunct="0">
              <a:spcBef>
                <a:spcPct val="0"/>
              </a:spcBef>
              <a:spcAft>
                <a:spcPct val="0"/>
              </a:spcAft>
              <a:defRPr sz="2500" b="1">
                <a:solidFill>
                  <a:schemeClr val="tx1"/>
                </a:solidFill>
                <a:latin typeface="Arial" charset="0"/>
                <a:ea typeface="ＭＳ Ｐゴシック" pitchFamily="50" charset="-128"/>
              </a:defRPr>
            </a:lvl8pPr>
            <a:lvl9pPr marL="1933224" eaLnBrk="0" fontAlgn="base" hangingPunct="0">
              <a:spcBef>
                <a:spcPct val="0"/>
              </a:spcBef>
              <a:spcAft>
                <a:spcPct val="0"/>
              </a:spcAft>
              <a:defRPr sz="2500" b="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0DE857-1CD8-4728-A6DD-83AE5CC4CC65}" type="slidenum">
              <a:rPr kumimoji="0" 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73731" name="Rectangle 2"/>
          <p:cNvSpPr>
            <a:spLocks noGrp="1" noRot="1" noChangeAspect="1" noChangeArrowheads="1"/>
          </p:cNvSpPr>
          <p:nvPr>
            <p:ph type="sldImg"/>
          </p:nvPr>
        </p:nvSpPr>
        <p:spPr>
          <a:xfrm>
            <a:off x="458788" y="720725"/>
            <a:ext cx="6399212" cy="3600450"/>
          </a:xfrm>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lIns="95201" tIns="47601" rIns="95201" bIns="47601"/>
          <a:lstStyle/>
          <a:p>
            <a:pPr eaLnBrk="1" hangingPunct="1"/>
            <a:r>
              <a:rPr lang="en-US">
                <a:ea typeface="ＭＳ Ｐゴシック" pitchFamily="50" charset="-128"/>
              </a:rPr>
              <a:t>When we look at the neural effects of remediation, </a:t>
            </a:r>
          </a:p>
          <a:p>
            <a:pPr eaLnBrk="1" hangingPunct="1"/>
            <a:r>
              <a:rPr lang="en-US">
                <a:ea typeface="ＭＳ Ｐゴシック" pitchFamily="50" charset="-128"/>
              </a:rPr>
              <a:t>Here are the dyslexic  children before training</a:t>
            </a:r>
          </a:p>
          <a:p>
            <a:pPr eaLnBrk="1" hangingPunct="1"/>
            <a:r>
              <a:rPr lang="en-US">
                <a:ea typeface="ＭＳ Ｐゴシック" pitchFamily="50" charset="-128"/>
              </a:rPr>
              <a:t>And here are the brain areas which showed an increase after training, relative to before, during the letter rhyme task.</a:t>
            </a:r>
          </a:p>
          <a:p>
            <a:pPr eaLnBrk="1" hangingPunct="1"/>
            <a:endParaRPr lang="en-US">
              <a:ea typeface="ＭＳ Ｐゴシック" pitchFamily="50" charset="-128"/>
            </a:endParaRPr>
          </a:p>
          <a:p>
            <a:pPr eaLnBrk="1" hangingPunct="1"/>
            <a:r>
              <a:rPr lang="en-US">
                <a:ea typeface="ＭＳ Ｐゴシック" pitchFamily="50" charset="-128"/>
              </a:rPr>
              <a:t>First fucusing on the left hemisphere and specifically the temporo-parietal cortex,</a:t>
            </a:r>
          </a:p>
          <a:p>
            <a:pPr eaLnBrk="1" hangingPunct="1"/>
            <a:endParaRPr lang="en-US">
              <a:ea typeface="ＭＳ Ｐゴシック" pitchFamily="50" charset="-128"/>
            </a:endParaRPr>
          </a:p>
          <a:p>
            <a:pPr eaLnBrk="1" hangingPunct="1"/>
            <a:r>
              <a:rPr lang="en-US">
                <a:ea typeface="ＭＳ Ｐゴシック" pitchFamily="50" charset="-128"/>
              </a:rPr>
              <a:t>we do see increased response in  the left temporo-parietal area.</a:t>
            </a:r>
          </a:p>
        </p:txBody>
      </p:sp>
    </p:spTree>
    <p:extLst>
      <p:ext uri="{BB962C8B-B14F-4D97-AF65-F5344CB8AC3E}">
        <p14:creationId xmlns:p14="http://schemas.microsoft.com/office/powerpoint/2010/main" val="85216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A5C62-83A9-E5DF-8853-F4F11787423B}"/>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2E28C54D-AE07-DBF3-24E9-B2CA82395F87}"/>
              </a:ext>
            </a:extLst>
          </p:cNvPr>
          <p:cNvSpPr>
            <a:spLocks noGrp="1" noRot="1" noChangeAspect="1" noTextEdit="1"/>
          </p:cNvSpPr>
          <p:nvPr>
            <p:ph type="sldImg"/>
          </p:nvPr>
        </p:nvSpPr>
        <p:spPr bwMode="auto">
          <a:xfrm>
            <a:off x="417513" y="708025"/>
            <a:ext cx="6286500" cy="353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a:extLst>
              <a:ext uri="{FF2B5EF4-FFF2-40B4-BE49-F238E27FC236}">
                <a16:creationId xmlns:a16="http://schemas.microsoft.com/office/drawing/2014/main" id="{6A153903-AFDE-F002-D089-2CCD62654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err="1">
                <a:ea typeface="Times New Roman"/>
              </a:rPr>
              <a:t>Rti</a:t>
            </a:r>
            <a:r>
              <a:rPr lang="en-US" dirty="0">
                <a:ea typeface="Times New Roman"/>
              </a:rPr>
              <a:t>, MTSS are also reactive </a:t>
            </a:r>
          </a:p>
          <a:p>
            <a:pPr algn="just"/>
            <a:r>
              <a:rPr lang="en-US" dirty="0">
                <a:ea typeface="Times New Roman"/>
              </a:rPr>
              <a:t>Mental health implications </a:t>
            </a:r>
          </a:p>
          <a:p>
            <a:pPr>
              <a:spcBef>
                <a:spcPct val="0"/>
              </a:spcBef>
            </a:pPr>
            <a:endParaRPr lang="en-US" altLang="x-none" dirty="0"/>
          </a:p>
        </p:txBody>
      </p:sp>
      <p:sp>
        <p:nvSpPr>
          <p:cNvPr id="29699" name="Slide Number Placeholder 3">
            <a:extLst>
              <a:ext uri="{FF2B5EF4-FFF2-40B4-BE49-F238E27FC236}">
                <a16:creationId xmlns:a16="http://schemas.microsoft.com/office/drawing/2014/main" id="{4A11971E-45E0-C4AC-1B84-46BF6E84B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Geneva" charset="0"/>
                <a:cs typeface="Geneva" charset="0"/>
              </a:defRPr>
            </a:lvl1pPr>
            <a:lvl2pPr marL="742356" indent="-285521">
              <a:defRPr>
                <a:solidFill>
                  <a:schemeClr val="tx1"/>
                </a:solidFill>
                <a:latin typeface="Calibri" charset="0"/>
                <a:ea typeface="Geneva" charset="0"/>
                <a:cs typeface="Geneva" charset="0"/>
              </a:defRPr>
            </a:lvl2pPr>
            <a:lvl3pPr marL="1142086" indent="-228417">
              <a:defRPr>
                <a:solidFill>
                  <a:schemeClr val="tx1"/>
                </a:solidFill>
                <a:latin typeface="Calibri" charset="0"/>
                <a:ea typeface="Geneva" charset="0"/>
                <a:cs typeface="Geneva" charset="0"/>
              </a:defRPr>
            </a:lvl3pPr>
            <a:lvl4pPr marL="1598920" indent="-228417">
              <a:defRPr>
                <a:solidFill>
                  <a:schemeClr val="tx1"/>
                </a:solidFill>
                <a:latin typeface="Calibri" charset="0"/>
                <a:ea typeface="Geneva" charset="0"/>
                <a:cs typeface="Geneva" charset="0"/>
              </a:defRPr>
            </a:lvl4pPr>
            <a:lvl5pPr marL="2055754" indent="-228417">
              <a:defRPr>
                <a:solidFill>
                  <a:schemeClr val="tx1"/>
                </a:solidFill>
                <a:latin typeface="Calibri" charset="0"/>
                <a:ea typeface="Geneva" charset="0"/>
                <a:cs typeface="Geneva" charset="0"/>
              </a:defRPr>
            </a:lvl5pPr>
            <a:lvl6pPr marL="2512588" indent="-228417" defTabSz="456834" eaLnBrk="0" fontAlgn="base" hangingPunct="0">
              <a:spcBef>
                <a:spcPct val="0"/>
              </a:spcBef>
              <a:spcAft>
                <a:spcPct val="0"/>
              </a:spcAft>
              <a:defRPr>
                <a:solidFill>
                  <a:schemeClr val="tx1"/>
                </a:solidFill>
                <a:latin typeface="Calibri" charset="0"/>
                <a:ea typeface="Geneva" charset="0"/>
                <a:cs typeface="Geneva" charset="0"/>
              </a:defRPr>
            </a:lvl6pPr>
            <a:lvl7pPr marL="2969423" indent="-228417" defTabSz="456834" eaLnBrk="0" fontAlgn="base" hangingPunct="0">
              <a:spcBef>
                <a:spcPct val="0"/>
              </a:spcBef>
              <a:spcAft>
                <a:spcPct val="0"/>
              </a:spcAft>
              <a:defRPr>
                <a:solidFill>
                  <a:schemeClr val="tx1"/>
                </a:solidFill>
                <a:latin typeface="Calibri" charset="0"/>
                <a:ea typeface="Geneva" charset="0"/>
                <a:cs typeface="Geneva" charset="0"/>
              </a:defRPr>
            </a:lvl7pPr>
            <a:lvl8pPr marL="3426257" indent="-228417" defTabSz="456834" eaLnBrk="0" fontAlgn="base" hangingPunct="0">
              <a:spcBef>
                <a:spcPct val="0"/>
              </a:spcBef>
              <a:spcAft>
                <a:spcPct val="0"/>
              </a:spcAft>
              <a:defRPr>
                <a:solidFill>
                  <a:schemeClr val="tx1"/>
                </a:solidFill>
                <a:latin typeface="Calibri" charset="0"/>
                <a:ea typeface="Geneva" charset="0"/>
                <a:cs typeface="Geneva" charset="0"/>
              </a:defRPr>
            </a:lvl8pPr>
            <a:lvl9pPr marL="3883091" indent="-228417" defTabSz="456834"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r" defTabSz="456834" rtl="0" eaLnBrk="1" fontAlgn="base" latinLnBrk="0" hangingPunct="1">
              <a:lnSpc>
                <a:spcPct val="100000"/>
              </a:lnSpc>
              <a:spcBef>
                <a:spcPct val="0"/>
              </a:spcBef>
              <a:spcAft>
                <a:spcPct val="0"/>
              </a:spcAft>
              <a:buClrTx/>
              <a:buSzTx/>
              <a:buFontTx/>
              <a:buNone/>
              <a:tabLst/>
              <a:defRPr/>
            </a:pPr>
            <a:fld id="{EB08CFAB-34F7-2048-BD0B-5C6E7F662C7D}" type="slidenum">
              <a:rPr kumimoji="0" lang="en-US" altLang="x-none" sz="1200" b="0" i="0" u="none" strike="noStrike" kern="1200" cap="none" spc="0" normalizeH="0" baseline="0" noProof="0">
                <a:ln>
                  <a:noFill/>
                </a:ln>
                <a:solidFill>
                  <a:prstClr val="black"/>
                </a:solidFill>
                <a:effectLst/>
                <a:uLnTx/>
                <a:uFillTx/>
                <a:latin typeface="Calibri" charset="0"/>
              </a:rPr>
              <a:pPr marL="0" marR="0" lvl="0" indent="0" algn="r" defTabSz="456834" rtl="0" eaLnBrk="1" fontAlgn="base" latinLnBrk="0" hangingPunct="1">
                <a:lnSpc>
                  <a:spcPct val="100000"/>
                </a:lnSpc>
                <a:spcBef>
                  <a:spcPct val="0"/>
                </a:spcBef>
                <a:spcAft>
                  <a:spcPct val="0"/>
                </a:spcAft>
                <a:buClrTx/>
                <a:buSzTx/>
                <a:buFontTx/>
                <a:buNone/>
                <a:tabLst/>
                <a:defRPr/>
              </a:pPr>
              <a:t>24</a:t>
            </a:fld>
            <a:endParaRPr kumimoji="0" lang="en-US" altLang="x-none"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3533923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a:extLst>
            <a:ext uri="{FF2B5EF4-FFF2-40B4-BE49-F238E27FC236}">
              <a16:creationId xmlns:a16="http://schemas.microsoft.com/office/drawing/2014/main" id="{8527F6F3-B141-B64B-C0FF-E3FB37550506}"/>
            </a:ext>
          </a:extLst>
        </p:cNvPr>
        <p:cNvGrpSpPr/>
        <p:nvPr/>
      </p:nvGrpSpPr>
      <p:grpSpPr>
        <a:xfrm>
          <a:off x="0" y="0"/>
          <a:ext cx="0" cy="0"/>
          <a:chOff x="0" y="0"/>
          <a:chExt cx="0" cy="0"/>
        </a:xfrm>
      </p:grpSpPr>
      <p:sp>
        <p:nvSpPr>
          <p:cNvPr id="755" name="Google Shape;755;p25:notes">
            <a:extLst>
              <a:ext uri="{FF2B5EF4-FFF2-40B4-BE49-F238E27FC236}">
                <a16:creationId xmlns:a16="http://schemas.microsoft.com/office/drawing/2014/main" id="{4B4F7ECD-25E1-B287-8AC5-0AFAA39827B5}"/>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5:notes">
            <a:extLst>
              <a:ext uri="{FF2B5EF4-FFF2-40B4-BE49-F238E27FC236}">
                <a16:creationId xmlns:a16="http://schemas.microsoft.com/office/drawing/2014/main" id="{A3FA870C-26A3-8B75-58A7-8BA5A4539D11}"/>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first phase of our work focused on cross-sectinoal studies and showed that brain function, white matter, gramy matter volume and sulcal patterns (the topography of the cortex) differs between children with and without a familial risk. We could also show that infants with a parent show atypical white matter. However, this did not answer our questions regarding trajectories of brain development, the link to behavioral outcomes and the role of the environment  </a:t>
            </a:r>
            <a:endParaRPr/>
          </a:p>
        </p:txBody>
      </p:sp>
      <p:sp>
        <p:nvSpPr>
          <p:cNvPr id="757" name="Google Shape;757;p25:notes">
            <a:extLst>
              <a:ext uri="{FF2B5EF4-FFF2-40B4-BE49-F238E27FC236}">
                <a16:creationId xmlns:a16="http://schemas.microsoft.com/office/drawing/2014/main" id="{E7A79BEF-3435-8C9D-5619-3ED61D5E2EDB}"/>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9532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28: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792" name="Google Shape;792;p28: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097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0" name="Google Shape;810;p30: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We followed almost 80 kids, which is quite a large sample size for this type of work…”. </a:t>
            </a:r>
          </a:p>
          <a:p>
            <a:pPr marL="0" lvl="0" indent="0" algn="l" rtl="0">
              <a:spcBef>
                <a:spcPts val="0"/>
              </a:spcBef>
              <a:spcAft>
                <a:spcPts val="0"/>
              </a:spcAft>
              <a:buNone/>
            </a:pPr>
            <a:r>
              <a:rPr lang="en-US" sz="18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Neuroimaging as an alternative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or </a:t>
            </a:r>
            <a:r>
              <a:rPr lang="en-US" sz="18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complementary </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perspective </a:t>
            </a:r>
          </a:p>
          <a:p>
            <a:pPr marL="0" lvl="0" indent="0" algn="l" rtl="0">
              <a:spcBef>
                <a:spcPts val="0"/>
              </a:spcBef>
              <a:spcAft>
                <a:spcPts val="0"/>
              </a:spcAft>
              <a:buNone/>
            </a:pPr>
            <a:r>
              <a:rPr lang="en-US" sz="1800" dirty="0">
                <a:solidFill>
                  <a:srgbClr val="000000"/>
                </a:solidFill>
                <a:effectLst/>
                <a:latin typeface="Aptos" panose="020B0004020202020204" pitchFamily="34" charset="0"/>
                <a:ea typeface="Times"/>
                <a:cs typeface="Times"/>
                <a:sym typeface="Times"/>
              </a:rPr>
              <a:t>We developed this </a:t>
            </a:r>
            <a:endParaRPr dirty="0">
              <a:latin typeface="Times"/>
              <a:ea typeface="Times"/>
              <a:cs typeface="Times"/>
              <a:sym typeface="Times"/>
            </a:endParaRPr>
          </a:p>
        </p:txBody>
      </p:sp>
      <p:sp>
        <p:nvSpPr>
          <p:cNvPr id="811" name="Google Shape;811;p30: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3285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3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31: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825" name="Google Shape;825;p31: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300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36: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2" name="Google Shape;872;p36: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63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Control factors?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58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8: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discussed earlier: The structural and functional architecture of the brain is formed by an interactive </a:t>
            </a:r>
            <a:endParaRPr/>
          </a:p>
          <a:p>
            <a:pPr marL="0" lvl="0" indent="0" algn="l" rtl="0">
              <a:spcBef>
                <a:spcPts val="0"/>
              </a:spcBef>
              <a:spcAft>
                <a:spcPts val="0"/>
              </a:spcAft>
              <a:buNone/>
            </a:pPr>
            <a:r>
              <a:rPr lang="en-US"/>
              <a:t>process between genes and the environment, which begins in utero and continues </a:t>
            </a:r>
            <a:endParaRPr/>
          </a:p>
          <a:p>
            <a:pPr marL="0" lvl="0" indent="0" algn="l" rtl="0">
              <a:spcBef>
                <a:spcPts val="0"/>
              </a:spcBef>
              <a:spcAft>
                <a:spcPts val="0"/>
              </a:spcAft>
              <a:buNone/>
            </a:pPr>
            <a:r>
              <a:rPr lang="en-US"/>
              <a:t>throughout the lifespan. </a:t>
            </a:r>
            <a:endParaRPr/>
          </a:p>
          <a:p>
            <a:pPr marL="0" lvl="0" indent="0" algn="l" rtl="0">
              <a:spcBef>
                <a:spcPts val="0"/>
              </a:spcBef>
              <a:spcAft>
                <a:spcPts val="0"/>
              </a:spcAft>
              <a:buNone/>
            </a:pPr>
            <a:endParaRPr/>
          </a:p>
        </p:txBody>
      </p:sp>
      <p:sp>
        <p:nvSpPr>
          <p:cNvPr id="501" name="Google Shape;501;p8: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7FF8-8216-14AA-AC24-4BCEBD3D7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F1E81-046B-6359-A054-D728BB4BC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FC320-4CD1-D77D-A4B8-A3D4E20EEC06}"/>
              </a:ext>
            </a:extLst>
          </p:cNvPr>
          <p:cNvSpPr>
            <a:spLocks noGrp="1"/>
          </p:cNvSpPr>
          <p:nvPr>
            <p:ph type="body" idx="1"/>
          </p:nvPr>
        </p:nvSpPr>
        <p:spPr/>
        <p:txBody>
          <a:bodyPr/>
          <a:lstStyle/>
          <a:p>
            <a:r>
              <a:rPr lang="en-US" b="0" i="0" dirty="0">
                <a:solidFill>
                  <a:srgbClr val="1D1C1D"/>
                </a:solidFill>
                <a:effectLst/>
                <a:latin typeface="Slack-Lato"/>
              </a:rPr>
              <a:t>Generated individual growth curves from overall model and then correlated intercepts (i.e., age = 0 months) and slopes with language outcomes at ~60 months.</a:t>
            </a:r>
            <a:br>
              <a:rPr lang="en-US" dirty="0"/>
            </a:br>
            <a:r>
              <a:rPr lang="en-US" b="0" i="0" dirty="0">
                <a:solidFill>
                  <a:srgbClr val="1D1C1D"/>
                </a:solidFill>
                <a:effectLst/>
                <a:latin typeface="Slack-Lato"/>
              </a:rPr>
              <a:t>One language outcome from word recognition side of SVR (i.e., WJ phonological processing) and one language outcome from language comprehension side (i.e., WJ oral language cluster).</a:t>
            </a:r>
            <a:br>
              <a:rPr lang="en-US" dirty="0"/>
            </a:br>
            <a:r>
              <a:rPr lang="en-US" b="0" i="0" dirty="0">
                <a:solidFill>
                  <a:srgbClr val="1D1C1D"/>
                </a:solidFill>
                <a:effectLst/>
                <a:latin typeface="Slack-Lato"/>
              </a:rPr>
              <a:t>N~=80</a:t>
            </a:r>
            <a:br>
              <a:rPr lang="en-US" dirty="0"/>
            </a:br>
            <a:r>
              <a:rPr lang="en-US" b="0" i="0" dirty="0">
                <a:solidFill>
                  <a:srgbClr val="1D1C1D"/>
                </a:solidFill>
                <a:effectLst/>
                <a:latin typeface="Slack-Lato"/>
              </a:rPr>
              <a:t>Controls: Sex, maternal education</a:t>
            </a:r>
            <a:endParaRPr lang="en-US" dirty="0"/>
          </a:p>
        </p:txBody>
      </p:sp>
      <p:sp>
        <p:nvSpPr>
          <p:cNvPr id="4" name="Slide Number Placeholder 3">
            <a:extLst>
              <a:ext uri="{FF2B5EF4-FFF2-40B4-BE49-F238E27FC236}">
                <a16:creationId xmlns:a16="http://schemas.microsoft.com/office/drawing/2014/main" id="{7C0B5C19-C300-32AB-74C2-555F7EAFD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7581F-60F0-3E48-8361-4C6C3DCAF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64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86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NeueHaasGroteskDisp"/>
              </a:rPr>
              <a:t>Examining Shared Reading and White Matter Organization in Kindergarten in Relation to Subsequent Language and Reading Abilities: A Longitudinal Investigation</a:t>
            </a:r>
          </a:p>
          <a:p>
            <a:pPr algn="l" fontAlgn="base"/>
            <a:r>
              <a:rPr lang="en-US" b="0" i="0" u="none" strike="noStrike" dirty="0">
                <a:solidFill>
                  <a:srgbClr val="6D6E71"/>
                </a:solidFill>
                <a:effectLst/>
                <a:latin typeface="NeueHaasGroteskText"/>
              </a:rPr>
              <a:t>Kelsey E. Davison</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Jennifer Zuk</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Lindsay J. Mullin</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Ola </a:t>
            </a:r>
            <a:r>
              <a:rPr lang="en-US" b="0" i="0" u="none" strike="noStrike" dirty="0" err="1">
                <a:solidFill>
                  <a:srgbClr val="6D6E71"/>
                </a:solidFill>
                <a:effectLst/>
                <a:latin typeface="NeueHaasGroteskText"/>
              </a:rPr>
              <a:t>Ozernov-Palchik</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Elizabeth Norton</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John D. E. </a:t>
            </a:r>
            <a:r>
              <a:rPr lang="en-US" b="0" i="0" u="none" strike="noStrike" dirty="0" err="1">
                <a:solidFill>
                  <a:srgbClr val="6D6E71"/>
                </a:solidFill>
                <a:effectLst/>
                <a:latin typeface="NeueHaasGroteskText"/>
              </a:rPr>
              <a:t>Gabrieli</a:t>
            </a:r>
            <a:r>
              <a:rPr lang="en-US" b="0" i="0" dirty="0">
                <a:solidFill>
                  <a:srgbClr val="1A1A1A"/>
                </a:solidFill>
                <a:effectLst/>
                <a:latin typeface="NeueHaasGroteskText"/>
              </a:rPr>
              <a:t>, </a:t>
            </a:r>
            <a:r>
              <a:rPr lang="en-US" b="0" i="0" u="none" strike="noStrike" dirty="0">
                <a:solidFill>
                  <a:srgbClr val="6D6E71"/>
                </a:solidFill>
                <a:effectLst/>
                <a:latin typeface="NeueHaasGroteskText"/>
              </a:rPr>
              <a:t>Xi Yu</a:t>
            </a:r>
            <a:r>
              <a:rPr lang="en-US" b="0" i="0" dirty="0">
                <a:solidFill>
                  <a:srgbClr val="1A1A1A"/>
                </a:solidFill>
                <a:effectLst/>
                <a:latin typeface="NeueHaasGroteskText"/>
              </a:rPr>
              <a:t>,</a:t>
            </a:r>
          </a:p>
          <a:p>
            <a:pPr algn="l" fontAlgn="base"/>
            <a:r>
              <a:rPr lang="en-US" b="0" i="0" u="none" strike="noStrike" dirty="0">
                <a:solidFill>
                  <a:srgbClr val="6D6E71"/>
                </a:solidFill>
                <a:effectLst/>
                <a:latin typeface="NeueHaasGroteskText"/>
              </a:rPr>
              <a:t>Nadine Gaab</a:t>
            </a:r>
            <a:endParaRPr lang="en-US" b="0" i="0" dirty="0">
              <a:solidFill>
                <a:srgbClr val="1A1A1A"/>
              </a:solidFill>
              <a:effectLst/>
              <a:latin typeface="NeueHaasGrotesk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46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harter"/>
                <a:ea typeface="Times New Roman" panose="02020603050405020304" pitchFamily="18" charset="0"/>
                <a:cs typeface="Aptos" panose="020B0004020202020204" pitchFamily="34" charset="0"/>
              </a:rPr>
              <a:t>“There have been considerable efforts to improve reading outcomes. For example, in the last 25 years…”</a:t>
            </a:r>
            <a:endParaRPr lang="en-US" dirty="0"/>
          </a:p>
          <a:p>
            <a:r>
              <a:rPr lang="en-US" dirty="0"/>
              <a:t>Intervention service delivery models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94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62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1D57-AD58-153C-C055-B64ED300467A}"/>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4ACC5F05-784D-97EF-A7FB-A0B111AF9439}"/>
              </a:ext>
            </a:extLst>
          </p:cNvPr>
          <p:cNvSpPr>
            <a:spLocks noGrp="1" noRot="1" noChangeAspect="1" noTextEdit="1"/>
          </p:cNvSpPr>
          <p:nvPr>
            <p:ph type="sldImg"/>
          </p:nvPr>
        </p:nvSpPr>
        <p:spPr bwMode="auto">
          <a:xfrm>
            <a:off x="417513" y="708025"/>
            <a:ext cx="6286500" cy="353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a:extLst>
              <a:ext uri="{FF2B5EF4-FFF2-40B4-BE49-F238E27FC236}">
                <a16:creationId xmlns:a16="http://schemas.microsoft.com/office/drawing/2014/main" id="{5412821D-642E-44F8-5B7D-51B27EFE93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err="1">
                <a:ea typeface="Times New Roman"/>
              </a:rPr>
              <a:t>Rti</a:t>
            </a:r>
            <a:r>
              <a:rPr lang="en-US" dirty="0">
                <a:ea typeface="Times New Roman"/>
              </a:rPr>
              <a:t>, MTSS are also reactive </a:t>
            </a:r>
          </a:p>
          <a:p>
            <a:pPr algn="just"/>
            <a:r>
              <a:rPr lang="en-US" dirty="0">
                <a:ea typeface="Times New Roman"/>
              </a:rPr>
              <a:t>Mental health implications </a:t>
            </a:r>
          </a:p>
          <a:p>
            <a:pPr>
              <a:spcBef>
                <a:spcPct val="0"/>
              </a:spcBef>
            </a:pPr>
            <a:endParaRPr lang="en-US" altLang="x-none" dirty="0"/>
          </a:p>
        </p:txBody>
      </p:sp>
      <p:sp>
        <p:nvSpPr>
          <p:cNvPr id="29699" name="Slide Number Placeholder 3">
            <a:extLst>
              <a:ext uri="{FF2B5EF4-FFF2-40B4-BE49-F238E27FC236}">
                <a16:creationId xmlns:a16="http://schemas.microsoft.com/office/drawing/2014/main" id="{84F54BA9-A952-DEDB-F5B4-B03479061A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Geneva" charset="0"/>
                <a:cs typeface="Geneva" charset="0"/>
              </a:defRPr>
            </a:lvl1pPr>
            <a:lvl2pPr marL="742356" indent="-285521">
              <a:defRPr>
                <a:solidFill>
                  <a:schemeClr val="tx1"/>
                </a:solidFill>
                <a:latin typeface="Calibri" charset="0"/>
                <a:ea typeface="Geneva" charset="0"/>
                <a:cs typeface="Geneva" charset="0"/>
              </a:defRPr>
            </a:lvl2pPr>
            <a:lvl3pPr marL="1142086" indent="-228417">
              <a:defRPr>
                <a:solidFill>
                  <a:schemeClr val="tx1"/>
                </a:solidFill>
                <a:latin typeface="Calibri" charset="0"/>
                <a:ea typeface="Geneva" charset="0"/>
                <a:cs typeface="Geneva" charset="0"/>
              </a:defRPr>
            </a:lvl3pPr>
            <a:lvl4pPr marL="1598920" indent="-228417">
              <a:defRPr>
                <a:solidFill>
                  <a:schemeClr val="tx1"/>
                </a:solidFill>
                <a:latin typeface="Calibri" charset="0"/>
                <a:ea typeface="Geneva" charset="0"/>
                <a:cs typeface="Geneva" charset="0"/>
              </a:defRPr>
            </a:lvl4pPr>
            <a:lvl5pPr marL="2055754" indent="-228417">
              <a:defRPr>
                <a:solidFill>
                  <a:schemeClr val="tx1"/>
                </a:solidFill>
                <a:latin typeface="Calibri" charset="0"/>
                <a:ea typeface="Geneva" charset="0"/>
                <a:cs typeface="Geneva" charset="0"/>
              </a:defRPr>
            </a:lvl5pPr>
            <a:lvl6pPr marL="2512588" indent="-228417" defTabSz="456834" eaLnBrk="0" fontAlgn="base" hangingPunct="0">
              <a:spcBef>
                <a:spcPct val="0"/>
              </a:spcBef>
              <a:spcAft>
                <a:spcPct val="0"/>
              </a:spcAft>
              <a:defRPr>
                <a:solidFill>
                  <a:schemeClr val="tx1"/>
                </a:solidFill>
                <a:latin typeface="Calibri" charset="0"/>
                <a:ea typeface="Geneva" charset="0"/>
                <a:cs typeface="Geneva" charset="0"/>
              </a:defRPr>
            </a:lvl6pPr>
            <a:lvl7pPr marL="2969423" indent="-228417" defTabSz="456834" eaLnBrk="0" fontAlgn="base" hangingPunct="0">
              <a:spcBef>
                <a:spcPct val="0"/>
              </a:spcBef>
              <a:spcAft>
                <a:spcPct val="0"/>
              </a:spcAft>
              <a:defRPr>
                <a:solidFill>
                  <a:schemeClr val="tx1"/>
                </a:solidFill>
                <a:latin typeface="Calibri" charset="0"/>
                <a:ea typeface="Geneva" charset="0"/>
                <a:cs typeface="Geneva" charset="0"/>
              </a:defRPr>
            </a:lvl7pPr>
            <a:lvl8pPr marL="3426257" indent="-228417" defTabSz="456834" eaLnBrk="0" fontAlgn="base" hangingPunct="0">
              <a:spcBef>
                <a:spcPct val="0"/>
              </a:spcBef>
              <a:spcAft>
                <a:spcPct val="0"/>
              </a:spcAft>
              <a:defRPr>
                <a:solidFill>
                  <a:schemeClr val="tx1"/>
                </a:solidFill>
                <a:latin typeface="Calibri" charset="0"/>
                <a:ea typeface="Geneva" charset="0"/>
                <a:cs typeface="Geneva" charset="0"/>
              </a:defRPr>
            </a:lvl8pPr>
            <a:lvl9pPr marL="3883091" indent="-228417" defTabSz="456834"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r" defTabSz="456834" rtl="0" eaLnBrk="1" fontAlgn="base" latinLnBrk="0" hangingPunct="1">
              <a:lnSpc>
                <a:spcPct val="100000"/>
              </a:lnSpc>
              <a:spcBef>
                <a:spcPct val="0"/>
              </a:spcBef>
              <a:spcAft>
                <a:spcPct val="0"/>
              </a:spcAft>
              <a:buClrTx/>
              <a:buSzTx/>
              <a:buFontTx/>
              <a:buNone/>
              <a:tabLst/>
              <a:defRPr/>
            </a:pPr>
            <a:fld id="{EB08CFAB-34F7-2048-BD0B-5C6E7F662C7D}" type="slidenum">
              <a:rPr kumimoji="0" lang="en-US" altLang="x-none" sz="1200" b="0" i="0" u="none" strike="noStrike" kern="1200" cap="none" spc="0" normalizeH="0" baseline="0" noProof="0">
                <a:ln>
                  <a:noFill/>
                </a:ln>
                <a:solidFill>
                  <a:prstClr val="black"/>
                </a:solidFill>
                <a:effectLst/>
                <a:uLnTx/>
                <a:uFillTx/>
                <a:latin typeface="Calibri" charset="0"/>
                <a:ea typeface="Geneva" charset="0"/>
              </a:rPr>
              <a:pPr marL="0" marR="0" lvl="0" indent="0" algn="r" defTabSz="456834" rtl="0" eaLnBrk="1" fontAlgn="base" latinLnBrk="0" hangingPunct="1">
                <a:lnSpc>
                  <a:spcPct val="100000"/>
                </a:lnSpc>
                <a:spcBef>
                  <a:spcPct val="0"/>
                </a:spcBef>
                <a:spcAft>
                  <a:spcPct val="0"/>
                </a:spcAft>
                <a:buClrTx/>
                <a:buSzTx/>
                <a:buFontTx/>
                <a:buNone/>
                <a:tabLst/>
                <a:defRPr/>
              </a:pPr>
              <a:t>37</a:t>
            </a:fld>
            <a:endParaRPr kumimoji="0" lang="en-US" altLang="x-none" sz="1200" b="0" i="0" u="none" strike="noStrike" kern="1200" cap="none" spc="0" normalizeH="0" baseline="0" noProof="0">
              <a:ln>
                <a:noFill/>
              </a:ln>
              <a:solidFill>
                <a:prstClr val="black"/>
              </a:solidFill>
              <a:effectLst/>
              <a:uLnTx/>
              <a:uFillTx/>
              <a:latin typeface="Calibri" charset="0"/>
              <a:ea typeface="Geneva" charset="0"/>
            </a:endParaRPr>
          </a:p>
        </p:txBody>
      </p:sp>
    </p:spTree>
    <p:extLst>
      <p:ext uri="{BB962C8B-B14F-4D97-AF65-F5344CB8AC3E}">
        <p14:creationId xmlns:p14="http://schemas.microsoft.com/office/powerpoint/2010/main" val="1904652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FCDE-9E86-916A-5B50-9F7B124C4429}"/>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8ECEC64F-3086-F78E-F2DE-4A4293DD1C9C}"/>
              </a:ext>
            </a:extLst>
          </p:cNvPr>
          <p:cNvSpPr>
            <a:spLocks noGrp="1" noRot="1" noChangeAspect="1" noTextEdit="1"/>
          </p:cNvSpPr>
          <p:nvPr>
            <p:ph type="sldImg"/>
          </p:nvPr>
        </p:nvSpPr>
        <p:spPr bwMode="auto">
          <a:xfrm>
            <a:off x="417513" y="708025"/>
            <a:ext cx="6286500" cy="353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a:extLst>
              <a:ext uri="{FF2B5EF4-FFF2-40B4-BE49-F238E27FC236}">
                <a16:creationId xmlns:a16="http://schemas.microsoft.com/office/drawing/2014/main" id="{11311844-D5BF-D7D2-6379-08E33DDDD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err="1">
                <a:ea typeface="Times New Roman"/>
              </a:rPr>
              <a:t>Rti</a:t>
            </a:r>
            <a:r>
              <a:rPr lang="en-US" dirty="0">
                <a:ea typeface="Times New Roman"/>
              </a:rPr>
              <a:t>, MTSS are also reactive </a:t>
            </a:r>
          </a:p>
          <a:p>
            <a:pPr algn="just"/>
            <a:r>
              <a:rPr lang="en-US" dirty="0">
                <a:ea typeface="Times New Roman"/>
              </a:rPr>
              <a:t>Mental health implications </a:t>
            </a:r>
          </a:p>
          <a:p>
            <a:pPr>
              <a:spcBef>
                <a:spcPct val="0"/>
              </a:spcBef>
            </a:pPr>
            <a:endParaRPr lang="en-US" altLang="x-none" dirty="0"/>
          </a:p>
        </p:txBody>
      </p:sp>
      <p:sp>
        <p:nvSpPr>
          <p:cNvPr id="29699" name="Slide Number Placeholder 3">
            <a:extLst>
              <a:ext uri="{FF2B5EF4-FFF2-40B4-BE49-F238E27FC236}">
                <a16:creationId xmlns:a16="http://schemas.microsoft.com/office/drawing/2014/main" id="{5C45A15A-DCC2-D373-3AEC-D2453D4088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Geneva" charset="0"/>
                <a:cs typeface="Geneva" charset="0"/>
              </a:defRPr>
            </a:lvl1pPr>
            <a:lvl2pPr marL="742356" indent="-285521">
              <a:defRPr>
                <a:solidFill>
                  <a:schemeClr val="tx1"/>
                </a:solidFill>
                <a:latin typeface="Calibri" charset="0"/>
                <a:ea typeface="Geneva" charset="0"/>
                <a:cs typeface="Geneva" charset="0"/>
              </a:defRPr>
            </a:lvl2pPr>
            <a:lvl3pPr marL="1142086" indent="-228417">
              <a:defRPr>
                <a:solidFill>
                  <a:schemeClr val="tx1"/>
                </a:solidFill>
                <a:latin typeface="Calibri" charset="0"/>
                <a:ea typeface="Geneva" charset="0"/>
                <a:cs typeface="Geneva" charset="0"/>
              </a:defRPr>
            </a:lvl3pPr>
            <a:lvl4pPr marL="1598920" indent="-228417">
              <a:defRPr>
                <a:solidFill>
                  <a:schemeClr val="tx1"/>
                </a:solidFill>
                <a:latin typeface="Calibri" charset="0"/>
                <a:ea typeface="Geneva" charset="0"/>
                <a:cs typeface="Geneva" charset="0"/>
              </a:defRPr>
            </a:lvl4pPr>
            <a:lvl5pPr marL="2055754" indent="-228417">
              <a:defRPr>
                <a:solidFill>
                  <a:schemeClr val="tx1"/>
                </a:solidFill>
                <a:latin typeface="Calibri" charset="0"/>
                <a:ea typeface="Geneva" charset="0"/>
                <a:cs typeface="Geneva" charset="0"/>
              </a:defRPr>
            </a:lvl5pPr>
            <a:lvl6pPr marL="2512588" indent="-228417" defTabSz="456834" eaLnBrk="0" fontAlgn="base" hangingPunct="0">
              <a:spcBef>
                <a:spcPct val="0"/>
              </a:spcBef>
              <a:spcAft>
                <a:spcPct val="0"/>
              </a:spcAft>
              <a:defRPr>
                <a:solidFill>
                  <a:schemeClr val="tx1"/>
                </a:solidFill>
                <a:latin typeface="Calibri" charset="0"/>
                <a:ea typeface="Geneva" charset="0"/>
                <a:cs typeface="Geneva" charset="0"/>
              </a:defRPr>
            </a:lvl6pPr>
            <a:lvl7pPr marL="2969423" indent="-228417" defTabSz="456834" eaLnBrk="0" fontAlgn="base" hangingPunct="0">
              <a:spcBef>
                <a:spcPct val="0"/>
              </a:spcBef>
              <a:spcAft>
                <a:spcPct val="0"/>
              </a:spcAft>
              <a:defRPr>
                <a:solidFill>
                  <a:schemeClr val="tx1"/>
                </a:solidFill>
                <a:latin typeface="Calibri" charset="0"/>
                <a:ea typeface="Geneva" charset="0"/>
                <a:cs typeface="Geneva" charset="0"/>
              </a:defRPr>
            </a:lvl7pPr>
            <a:lvl8pPr marL="3426257" indent="-228417" defTabSz="456834" eaLnBrk="0" fontAlgn="base" hangingPunct="0">
              <a:spcBef>
                <a:spcPct val="0"/>
              </a:spcBef>
              <a:spcAft>
                <a:spcPct val="0"/>
              </a:spcAft>
              <a:defRPr>
                <a:solidFill>
                  <a:schemeClr val="tx1"/>
                </a:solidFill>
                <a:latin typeface="Calibri" charset="0"/>
                <a:ea typeface="Geneva" charset="0"/>
                <a:cs typeface="Geneva" charset="0"/>
              </a:defRPr>
            </a:lvl8pPr>
            <a:lvl9pPr marL="3883091" indent="-228417" defTabSz="456834"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r" defTabSz="456834" rtl="0" eaLnBrk="1" fontAlgn="base" latinLnBrk="0" hangingPunct="1">
              <a:lnSpc>
                <a:spcPct val="100000"/>
              </a:lnSpc>
              <a:spcBef>
                <a:spcPct val="0"/>
              </a:spcBef>
              <a:spcAft>
                <a:spcPct val="0"/>
              </a:spcAft>
              <a:buClrTx/>
              <a:buSzTx/>
              <a:buFontTx/>
              <a:buNone/>
              <a:tabLst/>
              <a:defRPr/>
            </a:pPr>
            <a:fld id="{EB08CFAB-34F7-2048-BD0B-5C6E7F662C7D}" type="slidenum">
              <a:rPr kumimoji="0" lang="en-US" altLang="x-none" sz="1200" b="0" i="0" u="none" strike="noStrike" kern="1200" cap="none" spc="0" normalizeH="0" baseline="0" noProof="0">
                <a:ln>
                  <a:noFill/>
                </a:ln>
                <a:solidFill>
                  <a:prstClr val="black"/>
                </a:solidFill>
                <a:effectLst/>
                <a:uLnTx/>
                <a:uFillTx/>
                <a:latin typeface="Calibri" charset="0"/>
                <a:ea typeface="Geneva" charset="0"/>
              </a:rPr>
              <a:pPr marL="0" marR="0" lvl="0" indent="0" algn="r" defTabSz="456834" rtl="0" eaLnBrk="1" fontAlgn="base" latinLnBrk="0" hangingPunct="1">
                <a:lnSpc>
                  <a:spcPct val="100000"/>
                </a:lnSpc>
                <a:spcBef>
                  <a:spcPct val="0"/>
                </a:spcBef>
                <a:spcAft>
                  <a:spcPct val="0"/>
                </a:spcAft>
                <a:buClrTx/>
                <a:buSzTx/>
                <a:buFontTx/>
                <a:buNone/>
                <a:tabLst/>
                <a:defRPr/>
              </a:pPr>
              <a:t>38</a:t>
            </a:fld>
            <a:endParaRPr kumimoji="0" lang="en-US" altLang="x-none" sz="1200" b="0" i="0" u="none" strike="noStrike" kern="1200" cap="none" spc="0" normalizeH="0" baseline="0" noProof="0">
              <a:ln>
                <a:noFill/>
              </a:ln>
              <a:solidFill>
                <a:prstClr val="black"/>
              </a:solidFill>
              <a:effectLst/>
              <a:uLnTx/>
              <a:uFillTx/>
              <a:latin typeface="Calibri" charset="0"/>
              <a:ea typeface="Geneva" charset="0"/>
            </a:endParaRPr>
          </a:p>
        </p:txBody>
      </p:sp>
    </p:spTree>
    <p:extLst>
      <p:ext uri="{BB962C8B-B14F-4D97-AF65-F5344CB8AC3E}">
        <p14:creationId xmlns:p14="http://schemas.microsoft.com/office/powerpoint/2010/main" val="2053777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2AA3-1FBD-0ADA-5AFF-08E7A013C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B1FD7-80BD-47A1-270D-128A2A2B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6EC53-C3D4-92FC-9EE2-0D80FF04DE72}"/>
              </a:ext>
            </a:extLst>
          </p:cNvPr>
          <p:cNvSpPr>
            <a:spLocks noGrp="1"/>
          </p:cNvSpPr>
          <p:nvPr>
            <p:ph type="body" idx="1"/>
          </p:nvPr>
        </p:nvSpPr>
        <p:spPr/>
        <p:txBody>
          <a:bodyPr/>
          <a:lstStyle/>
          <a:p>
            <a:r>
              <a:rPr lang="en-US" dirty="0"/>
              <a:t>modest effect sizes for interventions ranging from 0.07 to 0.56, according to a meta-analysis (</a:t>
            </a:r>
            <a:r>
              <a:rPr lang="en-US" dirty="0" err="1"/>
              <a:t>Wanzek</a:t>
            </a:r>
            <a:r>
              <a:rPr lang="en-US" dirty="0"/>
              <a:t> et al., 2013). </a:t>
            </a:r>
          </a:p>
          <a:p>
            <a:r>
              <a:rPr lang="en-US" dirty="0">
                <a:highlight>
                  <a:srgbClr val="FFFF00"/>
                </a:highlight>
              </a:rPr>
              <a:t>For example, </a:t>
            </a:r>
            <a:r>
              <a:rPr lang="en-US" dirty="0" err="1">
                <a:highlight>
                  <a:srgbClr val="FFFF00"/>
                </a:highlight>
              </a:rPr>
              <a:t>Wanzek</a:t>
            </a:r>
            <a:r>
              <a:rPr lang="en-US" dirty="0">
                <a:highlight>
                  <a:srgbClr val="FFFF00"/>
                </a:highlight>
              </a:rPr>
              <a:t> and Vaughn (2016), in a meta-analysis, found that word reading interventions were significantly more effective for improving reading outcomes when administered in kindergarten and first grade then they were when administered during later grades</a:t>
            </a:r>
            <a:endParaRPr lang="en-US" dirty="0"/>
          </a:p>
        </p:txBody>
      </p:sp>
      <p:sp>
        <p:nvSpPr>
          <p:cNvPr id="4" name="Slide Number Placeholder 3">
            <a:extLst>
              <a:ext uri="{FF2B5EF4-FFF2-40B4-BE49-F238E27FC236}">
                <a16:creationId xmlns:a16="http://schemas.microsoft.com/office/drawing/2014/main" id="{A4652B97-EE57-CCD4-9C82-5315EDCABB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793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7A54-D1BC-38A3-E733-F323FD359B24}"/>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CD7F80CE-00BB-BCA9-6314-36FBA7365F2D}"/>
              </a:ext>
            </a:extLst>
          </p:cNvPr>
          <p:cNvSpPr>
            <a:spLocks noGrp="1" noRot="1" noChangeAspect="1" noTextEdit="1"/>
          </p:cNvSpPr>
          <p:nvPr>
            <p:ph type="sldImg"/>
          </p:nvPr>
        </p:nvSpPr>
        <p:spPr bwMode="auto">
          <a:xfrm>
            <a:off x="417513" y="708025"/>
            <a:ext cx="6286500" cy="3536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a:extLst>
              <a:ext uri="{FF2B5EF4-FFF2-40B4-BE49-F238E27FC236}">
                <a16:creationId xmlns:a16="http://schemas.microsoft.com/office/drawing/2014/main" id="{F13FE6BE-D6B4-90F7-215E-CC05D74DE5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err="1">
                <a:ea typeface="Times New Roman"/>
              </a:rPr>
              <a:t>Rti</a:t>
            </a:r>
            <a:r>
              <a:rPr lang="en-US" dirty="0">
                <a:ea typeface="Times New Roman"/>
              </a:rPr>
              <a:t>, MTSS are also reactive </a:t>
            </a:r>
          </a:p>
          <a:p>
            <a:pPr algn="just"/>
            <a:r>
              <a:rPr lang="en-US" dirty="0">
                <a:ea typeface="Times New Roman"/>
              </a:rPr>
              <a:t>Mental health implications </a:t>
            </a:r>
          </a:p>
          <a:p>
            <a:pPr>
              <a:spcBef>
                <a:spcPct val="0"/>
              </a:spcBef>
            </a:pPr>
            <a:endParaRPr lang="en-US" altLang="x-none" dirty="0"/>
          </a:p>
        </p:txBody>
      </p:sp>
      <p:sp>
        <p:nvSpPr>
          <p:cNvPr id="29699" name="Slide Number Placeholder 3">
            <a:extLst>
              <a:ext uri="{FF2B5EF4-FFF2-40B4-BE49-F238E27FC236}">
                <a16:creationId xmlns:a16="http://schemas.microsoft.com/office/drawing/2014/main" id="{FD2285CD-592C-CD1D-3C3E-A0C8AE5BD5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Geneva" charset="0"/>
                <a:cs typeface="Geneva" charset="0"/>
              </a:defRPr>
            </a:lvl1pPr>
            <a:lvl2pPr marL="742356" indent="-285521">
              <a:defRPr>
                <a:solidFill>
                  <a:schemeClr val="tx1"/>
                </a:solidFill>
                <a:latin typeface="Calibri" charset="0"/>
                <a:ea typeface="Geneva" charset="0"/>
                <a:cs typeface="Geneva" charset="0"/>
              </a:defRPr>
            </a:lvl2pPr>
            <a:lvl3pPr marL="1142086" indent="-228417">
              <a:defRPr>
                <a:solidFill>
                  <a:schemeClr val="tx1"/>
                </a:solidFill>
                <a:latin typeface="Calibri" charset="0"/>
                <a:ea typeface="Geneva" charset="0"/>
                <a:cs typeface="Geneva" charset="0"/>
              </a:defRPr>
            </a:lvl3pPr>
            <a:lvl4pPr marL="1598920" indent="-228417">
              <a:defRPr>
                <a:solidFill>
                  <a:schemeClr val="tx1"/>
                </a:solidFill>
                <a:latin typeface="Calibri" charset="0"/>
                <a:ea typeface="Geneva" charset="0"/>
                <a:cs typeface="Geneva" charset="0"/>
              </a:defRPr>
            </a:lvl4pPr>
            <a:lvl5pPr marL="2055754" indent="-228417">
              <a:defRPr>
                <a:solidFill>
                  <a:schemeClr val="tx1"/>
                </a:solidFill>
                <a:latin typeface="Calibri" charset="0"/>
                <a:ea typeface="Geneva" charset="0"/>
                <a:cs typeface="Geneva" charset="0"/>
              </a:defRPr>
            </a:lvl5pPr>
            <a:lvl6pPr marL="2512588" indent="-228417" defTabSz="456834" eaLnBrk="0" fontAlgn="base" hangingPunct="0">
              <a:spcBef>
                <a:spcPct val="0"/>
              </a:spcBef>
              <a:spcAft>
                <a:spcPct val="0"/>
              </a:spcAft>
              <a:defRPr>
                <a:solidFill>
                  <a:schemeClr val="tx1"/>
                </a:solidFill>
                <a:latin typeface="Calibri" charset="0"/>
                <a:ea typeface="Geneva" charset="0"/>
                <a:cs typeface="Geneva" charset="0"/>
              </a:defRPr>
            </a:lvl6pPr>
            <a:lvl7pPr marL="2969423" indent="-228417" defTabSz="456834" eaLnBrk="0" fontAlgn="base" hangingPunct="0">
              <a:spcBef>
                <a:spcPct val="0"/>
              </a:spcBef>
              <a:spcAft>
                <a:spcPct val="0"/>
              </a:spcAft>
              <a:defRPr>
                <a:solidFill>
                  <a:schemeClr val="tx1"/>
                </a:solidFill>
                <a:latin typeface="Calibri" charset="0"/>
                <a:ea typeface="Geneva" charset="0"/>
                <a:cs typeface="Geneva" charset="0"/>
              </a:defRPr>
            </a:lvl7pPr>
            <a:lvl8pPr marL="3426257" indent="-228417" defTabSz="456834" eaLnBrk="0" fontAlgn="base" hangingPunct="0">
              <a:spcBef>
                <a:spcPct val="0"/>
              </a:spcBef>
              <a:spcAft>
                <a:spcPct val="0"/>
              </a:spcAft>
              <a:defRPr>
                <a:solidFill>
                  <a:schemeClr val="tx1"/>
                </a:solidFill>
                <a:latin typeface="Calibri" charset="0"/>
                <a:ea typeface="Geneva" charset="0"/>
                <a:cs typeface="Geneva" charset="0"/>
              </a:defRPr>
            </a:lvl8pPr>
            <a:lvl9pPr marL="3883091" indent="-228417" defTabSz="456834"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r" defTabSz="456834" rtl="0" eaLnBrk="1" fontAlgn="base" latinLnBrk="0" hangingPunct="1">
              <a:lnSpc>
                <a:spcPct val="100000"/>
              </a:lnSpc>
              <a:spcBef>
                <a:spcPct val="0"/>
              </a:spcBef>
              <a:spcAft>
                <a:spcPct val="0"/>
              </a:spcAft>
              <a:buClrTx/>
              <a:buSzTx/>
              <a:buFontTx/>
              <a:buNone/>
              <a:tabLst/>
              <a:defRPr/>
            </a:pPr>
            <a:fld id="{EB08CFAB-34F7-2048-BD0B-5C6E7F662C7D}" type="slidenum">
              <a:rPr kumimoji="0" lang="en-US" altLang="x-none" sz="1200" b="0" i="0" u="none" strike="noStrike" kern="1200" cap="none" spc="0" normalizeH="0" baseline="0" noProof="0">
                <a:ln>
                  <a:noFill/>
                </a:ln>
                <a:solidFill>
                  <a:prstClr val="black"/>
                </a:solidFill>
                <a:effectLst/>
                <a:uLnTx/>
                <a:uFillTx/>
                <a:latin typeface="Calibri" charset="0"/>
                <a:ea typeface="Geneva" charset="0"/>
              </a:rPr>
              <a:pPr marL="0" marR="0" lvl="0" indent="0" algn="r" defTabSz="456834" rtl="0" eaLnBrk="1" fontAlgn="base" latinLnBrk="0" hangingPunct="1">
                <a:lnSpc>
                  <a:spcPct val="100000"/>
                </a:lnSpc>
                <a:spcBef>
                  <a:spcPct val="0"/>
                </a:spcBef>
                <a:spcAft>
                  <a:spcPct val="0"/>
                </a:spcAft>
                <a:buClrTx/>
                <a:buSzTx/>
                <a:buFontTx/>
                <a:buNone/>
                <a:tabLst/>
                <a:defRPr/>
              </a:pPr>
              <a:t>40</a:t>
            </a:fld>
            <a:endParaRPr kumimoji="0" lang="en-US" altLang="x-none" sz="1200" b="0" i="0" u="none" strike="noStrike" kern="1200" cap="none" spc="0" normalizeH="0" baseline="0" noProof="0">
              <a:ln>
                <a:noFill/>
              </a:ln>
              <a:solidFill>
                <a:prstClr val="black"/>
              </a:solidFill>
              <a:effectLst/>
              <a:uLnTx/>
              <a:uFillTx/>
              <a:latin typeface="Calibri" charset="0"/>
              <a:ea typeface="Geneva" charset="0"/>
            </a:endParaRPr>
          </a:p>
        </p:txBody>
      </p:sp>
    </p:spTree>
    <p:extLst>
      <p:ext uri="{BB962C8B-B14F-4D97-AF65-F5344CB8AC3E}">
        <p14:creationId xmlns:p14="http://schemas.microsoft.com/office/powerpoint/2010/main" val="1060096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a:extLst>
            <a:ext uri="{FF2B5EF4-FFF2-40B4-BE49-F238E27FC236}">
              <a16:creationId xmlns:a16="http://schemas.microsoft.com/office/drawing/2014/main" id="{A92A0025-0A50-AFC0-3E01-C41FB57D07A3}"/>
            </a:ext>
          </a:extLst>
        </p:cNvPr>
        <p:cNvGrpSpPr/>
        <p:nvPr/>
      </p:nvGrpSpPr>
      <p:grpSpPr>
        <a:xfrm>
          <a:off x="0" y="0"/>
          <a:ext cx="0" cy="0"/>
          <a:chOff x="0" y="0"/>
          <a:chExt cx="0" cy="0"/>
        </a:xfrm>
      </p:grpSpPr>
      <p:sp>
        <p:nvSpPr>
          <p:cNvPr id="996" name="Google Shape;996;p47:notes">
            <a:extLst>
              <a:ext uri="{FF2B5EF4-FFF2-40B4-BE49-F238E27FC236}">
                <a16:creationId xmlns:a16="http://schemas.microsoft.com/office/drawing/2014/main" id="{6A44F1C3-CF11-902E-601D-5F0B34EDFED7}"/>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47:notes">
            <a:extLst>
              <a:ext uri="{FF2B5EF4-FFF2-40B4-BE49-F238E27FC236}">
                <a16:creationId xmlns:a16="http://schemas.microsoft.com/office/drawing/2014/main" id="{9D5F22F5-8559-4E41-116E-C7ED652F912F}"/>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The final sample included 1,215 participants (48% males) with diverse ethnic and racial backgrounds (54% Caucasian, 15% Hispanic, 23% African-American/Black, 5% Asian, 3% Other). </a:t>
            </a:r>
            <a:endParaRPr sz="839"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A Latent Profile Analysis (LPA) approach was employed to identify homogenous subgroups (i.e. profiles) of children based on reading-related variables. Unlike variable-centered approaches (e.g., exploratory factor analysis) that seek to identify correlations between variables of interest, LPA is a person-centered approach that groups individuals by the probability of their response patterns on each of the latent profile indicators. The interpretation of each profile is derived from those probabilities. .  Specifically, the model-fitting process begins with a one-profile model (i.e. a model in which all readers are hypothesized to demonstrate a single, homogeneous profile) to which additional profiles are added one at a time (i.e., hypothesizing each time that one additional subgroup exists), and statistical tests are conducted at each step to determine if the additional profile significantly improves the goodness of fit of the model. Simulation studies in the statistical literature have found that these tests are robust and specific in determining when latent profiles can and cannot be differentiated in the population (e.g., Lo, Mendell, &amp; Rubin, 2001; </a:t>
            </a:r>
            <a:r>
              <a:rPr lang="en-US" sz="839" dirty="0" err="1">
                <a:solidFill>
                  <a:schemeClr val="dk1"/>
                </a:solidFill>
                <a:latin typeface="Calibri"/>
                <a:ea typeface="Calibri"/>
                <a:cs typeface="Calibri"/>
                <a:sym typeface="Calibri"/>
              </a:rPr>
              <a:t>Tofighi</a:t>
            </a:r>
            <a:r>
              <a:rPr lang="en-US" sz="839" dirty="0">
                <a:solidFill>
                  <a:schemeClr val="dk1"/>
                </a:solidFill>
                <a:latin typeface="Calibri"/>
                <a:ea typeface="Calibri"/>
                <a:cs typeface="Calibri"/>
                <a:sym typeface="Calibri"/>
              </a:rPr>
              <a:t> &amp; Enders, 2007; Yang, 2006). Several criteria are employed for testing optimal fit. These involve: (a) magnitude of R</a:t>
            </a:r>
            <a:r>
              <a:rPr lang="en-US" sz="839" baseline="30000" dirty="0">
                <a:solidFill>
                  <a:schemeClr val="dk1"/>
                </a:solidFill>
                <a:latin typeface="Calibri"/>
                <a:ea typeface="Calibri"/>
                <a:cs typeface="Calibri"/>
                <a:sym typeface="Calibri"/>
              </a:rPr>
              <a:t>2</a:t>
            </a:r>
            <a:r>
              <a:rPr lang="en-US" sz="839" dirty="0">
                <a:solidFill>
                  <a:schemeClr val="dk1"/>
                </a:solidFill>
                <a:latin typeface="Calibri"/>
                <a:ea typeface="Calibri"/>
                <a:cs typeface="Calibri"/>
                <a:sym typeface="Calibri"/>
              </a:rPr>
              <a:t> values;  (b) correct classifications versus misclassifications, e.g., in the longitudinal prediction between original class cases and their representation in the predicted classes;  (c) significance of predictors;  (d) significant reduction in the likelihood ratio test L</a:t>
            </a:r>
            <a:r>
              <a:rPr lang="en-US" sz="839" baseline="30000" dirty="0">
                <a:solidFill>
                  <a:schemeClr val="dk1"/>
                </a:solidFill>
                <a:latin typeface="Calibri"/>
                <a:ea typeface="Calibri"/>
                <a:cs typeface="Calibri"/>
                <a:sym typeface="Calibri"/>
              </a:rPr>
              <a:t>2</a:t>
            </a:r>
            <a:r>
              <a:rPr lang="en-US" sz="839" dirty="0">
                <a:solidFill>
                  <a:schemeClr val="dk1"/>
                </a:solidFill>
                <a:latin typeface="Calibri"/>
                <a:ea typeface="Calibri"/>
                <a:cs typeface="Calibri"/>
                <a:sym typeface="Calibri"/>
              </a:rPr>
              <a:t> when comparing nested models; and, (e) acceptable entropy values. For continuous indicators as those involved in the present study, each latent profile was assumed to have its own mean and variance estimates as shown below:</a:t>
            </a:r>
            <a:endParaRPr sz="839" dirty="0"/>
          </a:p>
          <a:p>
            <a:pPr marL="0" lvl="0" indent="0" algn="l" rtl="0">
              <a:lnSpc>
                <a:spcPct val="80000"/>
              </a:lnSpc>
              <a:spcBef>
                <a:spcPts val="0"/>
              </a:spcBef>
              <a:spcAft>
                <a:spcPts val="0"/>
              </a:spcAft>
              <a:buNone/>
            </a:pPr>
            <a:r>
              <a:rPr lang="en-US" sz="839" i="0" dirty="0">
                <a:solidFill>
                  <a:schemeClr val="dk1"/>
                </a:solidFill>
                <a:latin typeface="Calibri"/>
                <a:ea typeface="Calibri"/>
                <a:cs typeface="Calibri"/>
                <a:sym typeface="Calibri"/>
              </a:rPr>
              <a:t>f(</a:t>
            </a:r>
            <a:r>
              <a:rPr lang="en-US" sz="839" i="0" dirty="0" err="1">
                <a:solidFill>
                  <a:schemeClr val="dk1"/>
                </a:solidFill>
                <a:latin typeface="Calibri"/>
                <a:ea typeface="Calibri"/>
                <a:cs typeface="Calibri"/>
                <a:sym typeface="Calibri"/>
              </a:rPr>
              <a:t>yǀθ</a:t>
            </a:r>
            <a:r>
              <a:rPr lang="en-US" sz="839" i="0" dirty="0">
                <a:solidFill>
                  <a:schemeClr val="dk1"/>
                </a:solidFill>
                <a:latin typeface="Calibri"/>
                <a:ea typeface="Calibri"/>
                <a:cs typeface="Calibri"/>
                <a:sym typeface="Calibri"/>
              </a:rPr>
              <a:t>)=∑1_(Τ=1)^Τ▒〖π(_</a:t>
            </a:r>
            <a:r>
              <a:rPr lang="en-US" sz="839" i="0" dirty="0" err="1">
                <a:solidFill>
                  <a:schemeClr val="dk1"/>
                </a:solidFill>
                <a:latin typeface="Calibri"/>
                <a:ea typeface="Calibri"/>
                <a:cs typeface="Calibri"/>
                <a:sym typeface="Calibri"/>
              </a:rPr>
              <a:t>τ^Χ</a:t>
            </a:r>
            <a:r>
              <a:rPr lang="en-US" sz="839" i="0" dirty="0">
                <a:solidFill>
                  <a:schemeClr val="dk1"/>
                </a:solidFill>
                <a:latin typeface="Calibri"/>
                <a:ea typeface="Calibri"/>
                <a:cs typeface="Calibri"/>
                <a:sym typeface="Calibri"/>
              </a:rPr>
              <a:t>)f 〗(</a:t>
            </a:r>
            <a:r>
              <a:rPr lang="en-US" sz="839" i="0" dirty="0" err="1">
                <a:solidFill>
                  <a:schemeClr val="dk1"/>
                </a:solidFill>
                <a:latin typeface="Calibri"/>
                <a:ea typeface="Calibri"/>
                <a:cs typeface="Calibri"/>
                <a:sym typeface="Calibri"/>
              </a:rPr>
              <a:t>yǀμ_τ</a:t>
            </a:r>
            <a:r>
              <a:rPr lang="en-US" sz="839" i="0" dirty="0">
                <a:solidFill>
                  <a:schemeClr val="dk1"/>
                </a:solidFill>
                <a:latin typeface="Calibri"/>
                <a:ea typeface="Calibri"/>
                <a:cs typeface="Calibri"/>
                <a:sym typeface="Calibri"/>
              </a:rPr>
              <a:t>, </a:t>
            </a:r>
            <a:r>
              <a:rPr lang="en-US" sz="839" i="0" dirty="0" err="1">
                <a:solidFill>
                  <a:schemeClr val="dk1"/>
                </a:solidFill>
                <a:latin typeface="Calibri"/>
                <a:ea typeface="Calibri"/>
                <a:cs typeface="Calibri"/>
                <a:sym typeface="Calibri"/>
              </a:rPr>
              <a:t>Σ_τ</a:t>
            </a:r>
            <a:r>
              <a:rPr lang="en-US" sz="839" i="0" dirty="0">
                <a:solidFill>
                  <a:schemeClr val="dk1"/>
                </a:solidFill>
                <a:latin typeface="Calibri"/>
                <a:ea typeface="Calibri"/>
                <a:cs typeface="Calibri"/>
                <a:sym typeface="Calibri"/>
              </a:rPr>
              <a:t>)</a:t>
            </a:r>
            <a:r>
              <a:rPr lang="en-US" sz="839" dirty="0">
                <a:solidFill>
                  <a:schemeClr val="dk1"/>
                </a:solidFill>
                <a:latin typeface="Calibri"/>
                <a:ea typeface="Calibri"/>
                <a:cs typeface="Calibri"/>
                <a:sym typeface="Calibri"/>
              </a:rPr>
              <a:t> 		(Equation 1)</a:t>
            </a:r>
            <a:endParaRPr sz="839" dirty="0"/>
          </a:p>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The distribution of a dependent variable y is a function of a set of unknown parameters θ. In the right side of the equation π defines the probability of person x belong in latent profile τ. Each latent profile has its own mean (</a:t>
            </a:r>
            <a:r>
              <a:rPr lang="en-US" sz="839" dirty="0" err="1">
                <a:solidFill>
                  <a:schemeClr val="dk1"/>
                </a:solidFill>
                <a:latin typeface="Calibri"/>
                <a:ea typeface="Calibri"/>
                <a:cs typeface="Calibri"/>
                <a:sym typeface="Calibri"/>
              </a:rPr>
              <a:t>μτ</a:t>
            </a:r>
            <a:r>
              <a:rPr lang="en-US" sz="839" dirty="0">
                <a:solidFill>
                  <a:schemeClr val="dk1"/>
                </a:solidFill>
                <a:latin typeface="Calibri"/>
                <a:ea typeface="Calibri"/>
                <a:cs typeface="Calibri"/>
                <a:sym typeface="Calibri"/>
              </a:rPr>
              <a:t>) and variance and covariance estimates of the latent profiles (</a:t>
            </a:r>
            <a:r>
              <a:rPr lang="en-US" sz="839" dirty="0" err="1">
                <a:solidFill>
                  <a:schemeClr val="dk1"/>
                </a:solidFill>
                <a:latin typeface="Calibri"/>
                <a:ea typeface="Calibri"/>
                <a:cs typeface="Calibri"/>
                <a:sym typeface="Calibri"/>
              </a:rPr>
              <a:t>Στ</a:t>
            </a:r>
            <a:r>
              <a:rPr lang="en-US" sz="839" dirty="0">
                <a:solidFill>
                  <a:schemeClr val="dk1"/>
                </a:solidFill>
                <a:latin typeface="Calibri"/>
                <a:ea typeface="Calibri"/>
                <a:cs typeface="Calibri"/>
                <a:sym typeface="Calibri"/>
              </a:rPr>
              <a:t>). </a:t>
            </a:r>
            <a:endParaRPr sz="839" dirty="0"/>
          </a:p>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In the present study 1-7 profile models were fit to the data and the superior model fit was judged as a function of differences in the likelihood ratio between nested models, using the unbiased bootstrap distribution (Magidson &amp; </a:t>
            </a:r>
            <a:r>
              <a:rPr lang="en-US" sz="839" dirty="0" err="1">
                <a:solidFill>
                  <a:schemeClr val="dk1"/>
                </a:solidFill>
                <a:latin typeface="Calibri"/>
                <a:ea typeface="Calibri"/>
                <a:cs typeface="Calibri"/>
                <a:sym typeface="Calibri"/>
              </a:rPr>
              <a:t>Vermunt</a:t>
            </a:r>
            <a:r>
              <a:rPr lang="en-US" sz="839" dirty="0">
                <a:solidFill>
                  <a:schemeClr val="dk1"/>
                </a:solidFill>
                <a:latin typeface="Calibri"/>
                <a:ea typeface="Calibri"/>
                <a:cs typeface="Calibri"/>
                <a:sym typeface="Calibri"/>
              </a:rPr>
              <a:t>, 2002). Furthermore, parsimony was taken into consideration by selecting the model with the smallest AIC or BIC values, due to the fact that the LR test will likely be influenced by the large sample size. The level of significance was set to 5% (</a:t>
            </a:r>
            <a:r>
              <a:rPr lang="en-US" sz="839" dirty="0" err="1">
                <a:solidFill>
                  <a:schemeClr val="dk1"/>
                </a:solidFill>
                <a:latin typeface="Calibri"/>
                <a:ea typeface="Calibri"/>
                <a:cs typeface="Calibri"/>
                <a:sym typeface="Calibri"/>
              </a:rPr>
              <a:t>Tofighi</a:t>
            </a:r>
            <a:r>
              <a:rPr lang="en-US" sz="839" dirty="0">
                <a:solidFill>
                  <a:schemeClr val="dk1"/>
                </a:solidFill>
                <a:latin typeface="Calibri"/>
                <a:ea typeface="Calibri"/>
                <a:cs typeface="Calibri"/>
                <a:sym typeface="Calibri"/>
              </a:rPr>
              <a:t> &amp; Enders, 2008).</a:t>
            </a:r>
            <a:endParaRPr sz="839" dirty="0"/>
          </a:p>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Sample size estimation in latent profile models involves comparing models and thus relates strongly to the power of the likelihood ratio test. Recommendations from previous simulation studies have suggested that 500 participants would suffice for highly demanding models (those with minimal between-profile membership differences and small numbers of indicators, Nylund, </a:t>
            </a:r>
            <a:r>
              <a:rPr lang="en-US" sz="839" dirty="0" err="1">
                <a:solidFill>
                  <a:schemeClr val="dk1"/>
                </a:solidFill>
                <a:latin typeface="Calibri"/>
                <a:ea typeface="Calibri"/>
                <a:cs typeface="Calibri"/>
                <a:sym typeface="Calibri"/>
              </a:rPr>
              <a:t>Asparouhov</a:t>
            </a:r>
            <a:r>
              <a:rPr lang="en-US" sz="839" dirty="0">
                <a:solidFill>
                  <a:schemeClr val="dk1"/>
                </a:solidFill>
                <a:latin typeface="Calibri"/>
                <a:ea typeface="Calibri"/>
                <a:cs typeface="Calibri"/>
                <a:sym typeface="Calibri"/>
              </a:rPr>
              <a:t>, &amp; </a:t>
            </a:r>
            <a:r>
              <a:rPr lang="en-US" sz="839" dirty="0" err="1">
                <a:solidFill>
                  <a:schemeClr val="dk1"/>
                </a:solidFill>
                <a:latin typeface="Calibri"/>
                <a:ea typeface="Calibri"/>
                <a:cs typeface="Calibri"/>
                <a:sym typeface="Calibri"/>
              </a:rPr>
              <a:t>Muthen</a:t>
            </a:r>
            <a:r>
              <a:rPr lang="en-US" sz="839" dirty="0">
                <a:solidFill>
                  <a:schemeClr val="dk1"/>
                </a:solidFill>
                <a:latin typeface="Calibri"/>
                <a:ea typeface="Calibri"/>
                <a:cs typeface="Calibri"/>
                <a:sym typeface="Calibri"/>
              </a:rPr>
              <a:t>, 2007). Our sample size of 1,215 participants was more than adequate for estimating our 6-profile model. As a secondary precaution, however, and because the chi-square test is sensitive to sparse data, it is recommended to bootstrap </a:t>
            </a:r>
            <a:r>
              <a:rPr lang="en-US" sz="839" i="1" dirty="0">
                <a:solidFill>
                  <a:schemeClr val="dk1"/>
                </a:solidFill>
                <a:latin typeface="Calibri"/>
                <a:ea typeface="Calibri"/>
                <a:cs typeface="Calibri"/>
                <a:sym typeface="Calibri"/>
              </a:rPr>
              <a:t>p</a:t>
            </a:r>
            <a:r>
              <a:rPr lang="en-US" sz="839" dirty="0">
                <a:solidFill>
                  <a:schemeClr val="dk1"/>
                </a:solidFill>
                <a:latin typeface="Calibri"/>
                <a:ea typeface="Calibri"/>
                <a:cs typeface="Calibri"/>
                <a:sym typeface="Calibri"/>
              </a:rPr>
              <a:t>-value estimates in order to test the improvement in fit between two models using population-based estimates. This approach was followed in the present study using 1,000 replicated data sets, thus simulating population parameters based on our large sample-size sample. All models were run using Latent Gold 5.0 (Magidson &amp; </a:t>
            </a:r>
            <a:r>
              <a:rPr lang="en-US" sz="839" dirty="0" err="1">
                <a:solidFill>
                  <a:schemeClr val="dk1"/>
                </a:solidFill>
                <a:latin typeface="Calibri"/>
                <a:ea typeface="Calibri"/>
                <a:cs typeface="Calibri"/>
                <a:sym typeface="Calibri"/>
              </a:rPr>
              <a:t>Vermunt</a:t>
            </a:r>
            <a:r>
              <a:rPr lang="en-US" sz="839" dirty="0">
                <a:solidFill>
                  <a:schemeClr val="dk1"/>
                </a:solidFill>
                <a:latin typeface="Calibri"/>
                <a:ea typeface="Calibri"/>
                <a:cs typeface="Calibri"/>
                <a:sym typeface="Calibri"/>
              </a:rPr>
              <a:t>, 2001).</a:t>
            </a:r>
            <a:endParaRPr sz="839" dirty="0"/>
          </a:p>
          <a:p>
            <a:pPr marL="0" lvl="0" indent="0" algn="l" rtl="0">
              <a:lnSpc>
                <a:spcPct val="80000"/>
              </a:lnSpc>
              <a:spcBef>
                <a:spcPts val="0"/>
              </a:spcBef>
              <a:spcAft>
                <a:spcPts val="0"/>
              </a:spcAft>
              <a:buNone/>
            </a:pPr>
            <a:r>
              <a:rPr lang="en-US" sz="839" dirty="0">
                <a:solidFill>
                  <a:schemeClr val="dk1"/>
                </a:solidFill>
                <a:latin typeface="Calibri"/>
                <a:ea typeface="Calibri"/>
                <a:cs typeface="Calibri"/>
                <a:sym typeface="Calibri"/>
              </a:rPr>
              <a:t>Parameter estimates were presented in effect size metric, specifically Cohen’s d statistic (Cohen, 1992). Cohen's d is the metric of standard deviations and therefore differences in the latent class membership (figures 1 and 2) are expressed as standard deviations from the mean of zero (i.e. z-scores). As is customary, effect sizes of .5 are considered medium size and significant effects (as would be derived from inferential analyses), effect greater than .8 standard deviations as large, and effects between 0 SD and .49 as small to medium and  non-significant.  </a:t>
            </a:r>
            <a:endParaRPr sz="839" dirty="0"/>
          </a:p>
          <a:p>
            <a:pPr marL="0" lvl="0" indent="0" algn="l" rtl="0">
              <a:lnSpc>
                <a:spcPct val="80000"/>
              </a:lnSpc>
              <a:spcBef>
                <a:spcPts val="0"/>
              </a:spcBef>
              <a:spcAft>
                <a:spcPts val="0"/>
              </a:spcAft>
              <a:buNone/>
            </a:pPr>
            <a:endParaRPr sz="839" dirty="0"/>
          </a:p>
        </p:txBody>
      </p:sp>
      <p:sp>
        <p:nvSpPr>
          <p:cNvPr id="998" name="Google Shape;998;p47:notes">
            <a:extLst>
              <a:ext uri="{FF2B5EF4-FFF2-40B4-BE49-F238E27FC236}">
                <a16:creationId xmlns:a16="http://schemas.microsoft.com/office/drawing/2014/main" id="{295B3D69-52BE-0A3E-1C5E-297CCCDF1D03}"/>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675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dk1"/>
                </a:solidFill>
                <a:latin typeface="Times New Roman"/>
                <a:ea typeface="Times New Roman"/>
                <a:cs typeface="Times New Roman"/>
                <a:sym typeface="Times New Roman"/>
              </a:rPr>
              <a:t>Learning to read is a process that requires the mastering of a series of developmental stages in response to environmental input, starting with language processing in utero and ending with proficient reading years later </a:t>
            </a:r>
            <a:r>
              <a:rPr lang="en-US" sz="1050" dirty="0">
                <a:solidFill>
                  <a:schemeClr val="dk1"/>
                </a:solidFill>
                <a:latin typeface="Times New Roman"/>
                <a:ea typeface="Times New Roman"/>
                <a:cs typeface="Times New Roman"/>
                <a:sym typeface="Times New Roman"/>
              </a:rPr>
              <a:t>(e.g., </a:t>
            </a:r>
            <a:r>
              <a:rPr lang="en-US" sz="1050" dirty="0" err="1">
                <a:solidFill>
                  <a:schemeClr val="dk1"/>
                </a:solidFill>
                <a:latin typeface="Times New Roman"/>
                <a:ea typeface="Times New Roman"/>
                <a:cs typeface="Times New Roman"/>
                <a:sym typeface="Times New Roman"/>
              </a:rPr>
              <a:t>Chall</a:t>
            </a:r>
            <a:r>
              <a:rPr lang="en-US" sz="1050" dirty="0">
                <a:solidFill>
                  <a:schemeClr val="dk1"/>
                </a:solidFill>
                <a:latin typeface="Times New Roman"/>
                <a:ea typeface="Times New Roman"/>
                <a:cs typeface="Times New Roman"/>
                <a:sym typeface="Times New Roman"/>
              </a:rPr>
              <a:t>, 1983).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77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35A1D-9D84-DF10-5760-319D42B4D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30F4B-4DBD-AF45-5468-ECF782196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CBD7B-C4C2-336B-D8D6-3F324722741F}"/>
              </a:ext>
            </a:extLst>
          </p:cNvPr>
          <p:cNvSpPr>
            <a:spLocks noGrp="1"/>
          </p:cNvSpPr>
          <p:nvPr>
            <p:ph type="body" idx="1"/>
          </p:nvPr>
        </p:nvSpPr>
        <p:spPr/>
        <p:txBody>
          <a:bodyPr/>
          <a:lstStyle/>
          <a:p>
            <a:pPr defTabSz="456834"/>
            <a:r>
              <a:rPr lang="en-US" dirty="0">
                <a:highlight>
                  <a:srgbClr val="FFFF00"/>
                </a:highlight>
              </a:rPr>
              <a:t>This research further indicates that risk factors do not determine whether or not a child will have dyslexia but rather the probability they will have the condition (Catts &amp; Petscher, 2020). </a:t>
            </a:r>
          </a:p>
          <a:p>
            <a:endParaRPr lang="en-US" dirty="0">
              <a:latin typeface="Calibri" panose="020F0502020204030204" pitchFamily="34" charset="0"/>
              <a:ea typeface="Calibri" panose="020F0502020204030204" pitchFamily="34" charset="0"/>
            </a:endParaRPr>
          </a:p>
          <a:p>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There is robust research evidence that reading depends, above all, on phonemic awareness (Fletcher et al., 2019). In order to read and spell words, one needs to be able to process sound as a segmented signal, at the level of phonemes, and then to associate phonemes with the graphemes with which they are represented in a particular writing system. There is much cross-sectional research that demonstrates that dyslexia is associated with phonological processing difficulties (see Melby-</a:t>
            </a:r>
            <a:r>
              <a:rPr lang="en-US" dirty="0" err="1">
                <a:solidFill>
                  <a:srgbClr val="000000"/>
                </a:solidFill>
                <a:latin typeface="Calibri" panose="020F0502020204030204" pitchFamily="34" charset="0"/>
                <a:ea typeface="Calibri" panose="020F0502020204030204" pitchFamily="34" charset="0"/>
              </a:rPr>
              <a:t>Lervag</a:t>
            </a:r>
            <a:r>
              <a:rPr lang="en-US" dirty="0">
                <a:solidFill>
                  <a:srgbClr val="000000"/>
                </a:solidFill>
                <a:latin typeface="Calibri" panose="020F0502020204030204" pitchFamily="34" charset="0"/>
                <a:ea typeface="Calibri" panose="020F0502020204030204" pitchFamily="34" charset="0"/>
              </a:rPr>
              <a:t> et al., 2012, for a review of this research), longitudinal research that shows that early phonological processing difficulties predict later word reading difficulties (</a:t>
            </a:r>
            <a:r>
              <a:rPr lang="en-US" dirty="0" err="1">
                <a:solidFill>
                  <a:srgbClr val="000000"/>
                </a:solidFill>
                <a:latin typeface="Calibri" panose="020F0502020204030204" pitchFamily="34" charset="0"/>
                <a:ea typeface="Calibri" panose="020F0502020204030204" pitchFamily="34" charset="0"/>
              </a:rPr>
              <a:t>Boets</a:t>
            </a:r>
            <a:r>
              <a:rPr lang="en-US" dirty="0">
                <a:solidFill>
                  <a:srgbClr val="000000"/>
                </a:solidFill>
                <a:latin typeface="Calibri" panose="020F0502020204030204" pitchFamily="34" charset="0"/>
                <a:ea typeface="Calibri" panose="020F0502020204030204" pitchFamily="34" charset="0"/>
              </a:rPr>
              <a:t> et al., 2010; Hulme &amp; </a:t>
            </a:r>
            <a:r>
              <a:rPr lang="en-US" dirty="0" err="1">
                <a:solidFill>
                  <a:srgbClr val="000000"/>
                </a:solidFill>
                <a:latin typeface="Calibri" panose="020F0502020204030204" pitchFamily="34" charset="0"/>
                <a:ea typeface="Calibri" panose="020F0502020204030204" pitchFamily="34" charset="0"/>
              </a:rPr>
              <a:t>Snowling</a:t>
            </a:r>
            <a:r>
              <a:rPr lang="en-US" dirty="0">
                <a:solidFill>
                  <a:srgbClr val="000000"/>
                </a:solidFill>
                <a:latin typeface="Calibri" panose="020F0502020204030204" pitchFamily="34" charset="0"/>
                <a:ea typeface="Calibri" panose="020F0502020204030204" pitchFamily="34" charset="0"/>
              </a:rPr>
              <a:t>, 2009; Lyytinen et al., 2006), and intervention research that demonstrates that dyslexia can be effectively remediated by means of instruction that systematically and explicitly teaches students PA and knowledge of grapheme-phoneme correspondences (Bradley &amp; Bryant, 1985; Lovett et al., 2000; Morris et al., 2012; </a:t>
            </a:r>
            <a:r>
              <a:rPr lang="en-US" dirty="0" err="1">
                <a:solidFill>
                  <a:srgbClr val="000000"/>
                </a:solidFill>
                <a:latin typeface="Calibri" panose="020F0502020204030204" pitchFamily="34" charset="0"/>
                <a:ea typeface="Calibri" panose="020F0502020204030204" pitchFamily="34" charset="0"/>
              </a:rPr>
              <a:t>Vellutino</a:t>
            </a:r>
            <a:r>
              <a:rPr lang="en-US" dirty="0">
                <a:solidFill>
                  <a:srgbClr val="000000"/>
                </a:solidFill>
                <a:latin typeface="Calibri" panose="020F0502020204030204" pitchFamily="34" charset="0"/>
                <a:ea typeface="Calibri" panose="020F0502020204030204" pitchFamily="34" charset="0"/>
              </a:rPr>
              <a:t> et al., 2004). </a:t>
            </a: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A2EC727-4F8D-EE81-087E-67C673C0EC5A}"/>
              </a:ext>
            </a:extLst>
          </p:cNvPr>
          <p:cNvSpPr>
            <a:spLocks noGrp="1"/>
          </p:cNvSpPr>
          <p:nvPr>
            <p:ph type="sldNum" sz="quarter" idx="10"/>
          </p:nvPr>
        </p:nvSpPr>
        <p:spPr/>
        <p:txBody>
          <a:bodyPr/>
          <a:lstStyle/>
          <a:p>
            <a:pPr marL="0" marR="0" lvl="0" indent="0" algn="r" defTabSz="456834"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683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184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talk about screening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52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1:notes"/>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6" name="Google Shape;1176;p6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529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1:notes"/>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p6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527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6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68: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00" name="Google Shape;1300;p68: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5742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a:extLst>
            <a:ext uri="{FF2B5EF4-FFF2-40B4-BE49-F238E27FC236}">
              <a16:creationId xmlns:a16="http://schemas.microsoft.com/office/drawing/2014/main" id="{08C26B66-7506-7FD2-309E-F98E3D00EE1B}"/>
            </a:ext>
          </a:extLst>
        </p:cNvPr>
        <p:cNvGrpSpPr/>
        <p:nvPr/>
      </p:nvGrpSpPr>
      <p:grpSpPr>
        <a:xfrm>
          <a:off x="0" y="0"/>
          <a:ext cx="0" cy="0"/>
          <a:chOff x="0" y="0"/>
          <a:chExt cx="0" cy="0"/>
        </a:xfrm>
      </p:grpSpPr>
      <p:sp>
        <p:nvSpPr>
          <p:cNvPr id="1306" name="Google Shape;1306;p69:notes">
            <a:extLst>
              <a:ext uri="{FF2B5EF4-FFF2-40B4-BE49-F238E27FC236}">
                <a16:creationId xmlns:a16="http://schemas.microsoft.com/office/drawing/2014/main" id="{82D10054-677F-1BEC-5259-25610156A1C4}"/>
              </a:ext>
            </a:extLst>
          </p:cNvPr>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7" name="Google Shape;1307;p69:notes">
            <a:extLst>
              <a:ext uri="{FF2B5EF4-FFF2-40B4-BE49-F238E27FC236}">
                <a16:creationId xmlns:a16="http://schemas.microsoft.com/office/drawing/2014/main" id="{098D7C66-D096-7B28-5348-E5B7E6657DE0}"/>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288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a:extLst>
            <a:ext uri="{FF2B5EF4-FFF2-40B4-BE49-F238E27FC236}">
              <a16:creationId xmlns:a16="http://schemas.microsoft.com/office/drawing/2014/main" id="{14290BE3-7233-49FF-7D2E-438069DC09A4}"/>
            </a:ext>
          </a:extLst>
        </p:cNvPr>
        <p:cNvGrpSpPr/>
        <p:nvPr/>
      </p:nvGrpSpPr>
      <p:grpSpPr>
        <a:xfrm>
          <a:off x="0" y="0"/>
          <a:ext cx="0" cy="0"/>
          <a:chOff x="0" y="0"/>
          <a:chExt cx="0" cy="0"/>
        </a:xfrm>
      </p:grpSpPr>
      <p:sp>
        <p:nvSpPr>
          <p:cNvPr id="1313" name="Google Shape;1313;p70:notes">
            <a:extLst>
              <a:ext uri="{FF2B5EF4-FFF2-40B4-BE49-F238E27FC236}">
                <a16:creationId xmlns:a16="http://schemas.microsoft.com/office/drawing/2014/main" id="{E2A49707-4C16-DE69-5D37-DC1AEE9913B2}"/>
              </a:ext>
            </a:extLst>
          </p:cNvPr>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70:notes">
            <a:extLst>
              <a:ext uri="{FF2B5EF4-FFF2-40B4-BE49-F238E27FC236}">
                <a16:creationId xmlns:a16="http://schemas.microsoft.com/office/drawing/2014/main" id="{018ECCDA-F1FD-DDE6-9133-5EC36F10B9E2}"/>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4953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a:extLst>
            <a:ext uri="{FF2B5EF4-FFF2-40B4-BE49-F238E27FC236}">
              <a16:creationId xmlns:a16="http://schemas.microsoft.com/office/drawing/2014/main" id="{3A86472D-C94F-A027-FD21-E6DBC6EF1FB5}"/>
            </a:ext>
          </a:extLst>
        </p:cNvPr>
        <p:cNvGrpSpPr/>
        <p:nvPr/>
      </p:nvGrpSpPr>
      <p:grpSpPr>
        <a:xfrm>
          <a:off x="0" y="0"/>
          <a:ext cx="0" cy="0"/>
          <a:chOff x="0" y="0"/>
          <a:chExt cx="0" cy="0"/>
        </a:xfrm>
      </p:grpSpPr>
      <p:sp>
        <p:nvSpPr>
          <p:cNvPr id="1319" name="Google Shape;1319;p71:notes">
            <a:extLst>
              <a:ext uri="{FF2B5EF4-FFF2-40B4-BE49-F238E27FC236}">
                <a16:creationId xmlns:a16="http://schemas.microsoft.com/office/drawing/2014/main" id="{D37A6807-4B87-EC83-2B64-89159C4321C4}"/>
              </a:ext>
            </a:extLst>
          </p:cNvPr>
          <p:cNvSpPr txBox="1">
            <a:spLocks noGrp="1"/>
          </p:cNvSpPr>
          <p:nvPr>
            <p:ph type="body" idx="1"/>
          </p:nvPr>
        </p:nvSpPr>
        <p:spPr>
          <a:xfrm>
            <a:off x="929640" y="3329940"/>
            <a:ext cx="7437120" cy="31546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0" name="Google Shape;1320;p71:notes">
            <a:extLst>
              <a:ext uri="{FF2B5EF4-FFF2-40B4-BE49-F238E27FC236}">
                <a16:creationId xmlns:a16="http://schemas.microsoft.com/office/drawing/2014/main" id="{61ABE713-FF39-525A-CC38-625E024C9C4F}"/>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677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8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4" name="Google Shape;1444;p85: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5" name="Google Shape;1445;p85: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03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C2AA2DFA-0A7A-8746-D15E-21EA4382AAE3}"/>
            </a:ext>
          </a:extLst>
        </p:cNvPr>
        <p:cNvGrpSpPr/>
        <p:nvPr/>
      </p:nvGrpSpPr>
      <p:grpSpPr>
        <a:xfrm>
          <a:off x="0" y="0"/>
          <a:ext cx="0" cy="0"/>
          <a:chOff x="0" y="0"/>
          <a:chExt cx="0" cy="0"/>
        </a:xfrm>
      </p:grpSpPr>
      <p:sp>
        <p:nvSpPr>
          <p:cNvPr id="529" name="Google Shape;529;p10:notes">
            <a:extLst>
              <a:ext uri="{FF2B5EF4-FFF2-40B4-BE49-F238E27FC236}">
                <a16:creationId xmlns:a16="http://schemas.microsoft.com/office/drawing/2014/main" id="{6321D21A-9D25-72AD-DD7E-64A830375BAD}"/>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10:notes">
            <a:extLst>
              <a:ext uri="{FF2B5EF4-FFF2-40B4-BE49-F238E27FC236}">
                <a16:creationId xmlns:a16="http://schemas.microsoft.com/office/drawing/2014/main" id="{317A1AEB-9832-CD1D-718F-755B8E2BFD28}"/>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Theoretical models explaining variability in reading skills suggest a dynamic interplay and co-development among lower-level foundational and cognitive-linguistic skills, interacting with genetic, environmental and socio-ecological factors.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These models are supported by empirical evidence from behavioral studies in K-12,  but the foundational and cognitive-linguistic skills themselves start (co-) developing </a:t>
            </a:r>
            <a:r>
              <a:rPr kumimoji="0" lang="en-US" sz="1200" b="0" i="0" u="sng" strike="noStrike" kern="1200" cap="none" spc="0" normalizeH="0" baseline="0" noProof="0" dirty="0">
                <a:ln>
                  <a:noFill/>
                </a:ln>
                <a:solidFill>
                  <a:srgbClr val="000000"/>
                </a:solidFill>
                <a:effectLst/>
                <a:uLnTx/>
                <a:uFillTx/>
                <a:latin typeface="Avenir Next LT Pro Light"/>
                <a:ea typeface="+mn-ea"/>
                <a:cs typeface="+mn-cs"/>
              </a:rPr>
              <a:t>long</a:t>
            </a: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 before school-age.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Neuroimaging studies in school-age children have demonstrated critical mechanistic support for multifactorial models but these brain areas, tracts, and networks also begin to develop long before school-age, with the most rapid development transpiring during infancy</a:t>
            </a:r>
          </a:p>
          <a:p>
            <a:pPr marL="0" lvl="0" indent="0" algn="l" rtl="0">
              <a:spcBef>
                <a:spcPts val="0"/>
              </a:spcBef>
              <a:spcAft>
                <a:spcPts val="0"/>
              </a:spcAft>
              <a:buNone/>
            </a:pPr>
            <a:endParaRPr dirty="0"/>
          </a:p>
        </p:txBody>
      </p:sp>
      <p:sp>
        <p:nvSpPr>
          <p:cNvPr id="531" name="Google Shape;531;p10:notes">
            <a:extLst>
              <a:ext uri="{FF2B5EF4-FFF2-40B4-BE49-F238E27FC236}">
                <a16:creationId xmlns:a16="http://schemas.microsoft.com/office/drawing/2014/main" id="{8E3BF415-8442-D858-C68B-57D1FE51B35D}"/>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3979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p86:notes"/>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54" name="Google Shape;1454;p86:notes"/>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2291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AD05-A961-57C0-C667-48CFFAE85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6C3A6-E9EA-0FCE-B644-BF83E9DBC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8D38E-9AFF-069B-CE92-28A3770E14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90091D-5031-BE14-7D2E-B4C0B46823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7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6D1FF-75C5-49C5-9AC5-3D0EECD7A3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25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BF816-0C22-393A-3630-21CD7D43A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F724A-5732-4137-D761-58AD6ED7E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A3A42-4B54-F6FD-2EAF-C7B84AAB2ED1}"/>
              </a:ext>
            </a:extLst>
          </p:cNvPr>
          <p:cNvSpPr>
            <a:spLocks noGrp="1"/>
          </p:cNvSpPr>
          <p:nvPr>
            <p:ph type="body" idx="1"/>
          </p:nvPr>
        </p:nvSpPr>
        <p:spPr/>
        <p:txBody>
          <a:bodyPr/>
          <a:lstStyle/>
          <a:p>
            <a:r>
              <a:rPr lang="en-US" sz="1200" dirty="0">
                <a:cs typeface="Times New Roman" panose="02020603050405020304" pitchFamily="18" charset="0"/>
              </a:rPr>
              <a:t>Difficulty learning to read can lead to low self-esteem, feelings of shame, inadequacy, and helplessness</a:t>
            </a:r>
            <a:r>
              <a:rPr lang="en-US" baseline="30000" dirty="0">
                <a:cs typeface="Times New Roman" panose="02020603050405020304" pitchFamily="18" charset="0"/>
              </a:rPr>
              <a:t>. </a:t>
            </a:r>
          </a:p>
          <a:p>
            <a:r>
              <a:rPr lang="en-US" sz="1200" dirty="0">
                <a:cs typeface="Times New Roman" panose="02020603050405020304" pitchFamily="18" charset="0"/>
              </a:rPr>
              <a:t>Students with reading </a:t>
            </a:r>
            <a:r>
              <a:rPr lang="en-US" sz="1200" dirty="0" err="1">
                <a:cs typeface="Times New Roman" panose="02020603050405020304" pitchFamily="18" charset="0"/>
              </a:rPr>
              <a:t>diffuclties</a:t>
            </a:r>
            <a:r>
              <a:rPr lang="en-US" sz="1200" dirty="0">
                <a:cs typeface="Times New Roman" panose="02020603050405020304" pitchFamily="18" charset="0"/>
              </a:rPr>
              <a:t> are at a greater risk for developing internalizing symptoms (anxiety, depression) and/or externalizing behavioral problems</a:t>
            </a:r>
          </a:p>
          <a:p>
            <a:endParaRPr lang="en-US" sz="1200" dirty="0">
              <a:cs typeface="Times New Roman" panose="02020603050405020304" pitchFamily="18" charset="0"/>
            </a:endParaRPr>
          </a:p>
          <a:p>
            <a:pPr defTabSz="456834">
              <a:defRPr/>
            </a:pPr>
            <a:endParaRPr lang="en-US" dirty="0">
              <a:sym typeface="Wingdings" panose="05000000000000000000" pitchFamily="2" charset="2"/>
            </a:endParaRPr>
          </a:p>
          <a:p>
            <a:pPr defTabSz="456834">
              <a:defRPr/>
            </a:pPr>
            <a:r>
              <a:rPr lang="en-US" dirty="0">
                <a:solidFill>
                  <a:srgbClr val="04151A"/>
                </a:solidFill>
                <a:latin typeface="Calibri" panose="020F0502020204030204" pitchFamily="34" charset="0"/>
                <a:ea typeface="Calibri" panose="020F0502020204030204" pitchFamily="34" charset="0"/>
              </a:rPr>
              <a:t>Students with dyslexia are less likely to enroll in postsecondary education programs (Horn et al., 1999) and more likely to be incarcerated (Moody et al., 2000). They are at greater risk for internalizing symptoms associated with anxiety and depression (e.g., Dahle &amp; </a:t>
            </a:r>
            <a:r>
              <a:rPr lang="en-US" dirty="0" err="1">
                <a:solidFill>
                  <a:srgbClr val="04151A"/>
                </a:solidFill>
                <a:latin typeface="Calibri" panose="020F0502020204030204" pitchFamily="34" charset="0"/>
                <a:ea typeface="Calibri" panose="020F0502020204030204" pitchFamily="34" charset="0"/>
              </a:rPr>
              <a:t>Knivsberg</a:t>
            </a:r>
            <a:r>
              <a:rPr lang="en-US" dirty="0">
                <a:solidFill>
                  <a:srgbClr val="04151A"/>
                </a:solidFill>
                <a:latin typeface="Calibri" panose="020F0502020204030204" pitchFamily="34" charset="0"/>
                <a:ea typeface="Calibri" panose="020F0502020204030204" pitchFamily="34" charset="0"/>
              </a:rPr>
              <a:t>, 2014; Jordan et al., 2014; </a:t>
            </a:r>
            <a:r>
              <a:rPr lang="en-US" dirty="0" err="1">
                <a:solidFill>
                  <a:srgbClr val="04151A"/>
                </a:solidFill>
                <a:latin typeface="Calibri" panose="020F0502020204030204" pitchFamily="34" charset="0"/>
                <a:ea typeface="Calibri" panose="020F0502020204030204" pitchFamily="34" charset="0"/>
              </a:rPr>
              <a:t>Mugnaini</a:t>
            </a:r>
            <a:r>
              <a:rPr lang="en-US" dirty="0">
                <a:solidFill>
                  <a:srgbClr val="04151A"/>
                </a:solidFill>
                <a:latin typeface="Calibri" panose="020F0502020204030204" pitchFamily="34" charset="0"/>
                <a:ea typeface="Calibri" panose="020F0502020204030204" pitchFamily="34" charset="0"/>
              </a:rPr>
              <a:t> et al., 2009), as well as for externalizing behavior </a:t>
            </a:r>
            <a:endParaRPr lang="en-US" dirty="0"/>
          </a:p>
        </p:txBody>
      </p:sp>
      <p:sp>
        <p:nvSpPr>
          <p:cNvPr id="4" name="Slide Number Placeholder 3">
            <a:extLst>
              <a:ext uri="{FF2B5EF4-FFF2-40B4-BE49-F238E27FC236}">
                <a16:creationId xmlns:a16="http://schemas.microsoft.com/office/drawing/2014/main" id="{307FD855-885D-587D-FE6B-E8B59A89E8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8D4B0-A396-46FB-A6E4-4B13AD4D3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26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6090-ADE6-4A1E-C28B-37410E18C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6CF26-B177-C55B-239A-EC09ECC11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BC671-391F-DC8A-FDAF-42A59E0B46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8980C2-A6D4-D30E-E10C-EB5FF1825C14}"/>
              </a:ext>
            </a:extLst>
          </p:cNvPr>
          <p:cNvSpPr>
            <a:spLocks noGrp="1"/>
          </p:cNvSpPr>
          <p:nvPr>
            <p:ph type="sldNum" sz="quarter" idx="10"/>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C2BAC8D7-A4D9-AD48-8099-D1E1B9B74C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24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05A7F782-7194-888C-3B76-1DCF0D3F2B5F}"/>
            </a:ext>
          </a:extLst>
        </p:cNvPr>
        <p:cNvGrpSpPr/>
        <p:nvPr/>
      </p:nvGrpSpPr>
      <p:grpSpPr>
        <a:xfrm>
          <a:off x="0" y="0"/>
          <a:ext cx="0" cy="0"/>
          <a:chOff x="0" y="0"/>
          <a:chExt cx="0" cy="0"/>
        </a:xfrm>
      </p:grpSpPr>
      <p:sp>
        <p:nvSpPr>
          <p:cNvPr id="529" name="Google Shape;529;p10:notes">
            <a:extLst>
              <a:ext uri="{FF2B5EF4-FFF2-40B4-BE49-F238E27FC236}">
                <a16:creationId xmlns:a16="http://schemas.microsoft.com/office/drawing/2014/main" id="{C0684B7C-7058-8F36-6997-03F73E796264}"/>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10:notes">
            <a:extLst>
              <a:ext uri="{FF2B5EF4-FFF2-40B4-BE49-F238E27FC236}">
                <a16:creationId xmlns:a16="http://schemas.microsoft.com/office/drawing/2014/main" id="{9A22F557-3C15-9675-4DAD-055186E7C11D}"/>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Theoretical models explaining variability in reading skills suggest a dynamic interplay and co-development among lower-level foundational and cognitive-linguistic skills, interacting with genetic, environmental and socio-ecological factors.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These models are supported by empirical evidence from behavioral studies in K-12,  but the foundational and cognitive-linguistic skills themselves start (co-) developing </a:t>
            </a:r>
            <a:r>
              <a:rPr kumimoji="0" lang="en-US" sz="1200" b="0" i="0" u="sng" strike="noStrike" kern="1200" cap="none" spc="0" normalizeH="0" baseline="0" noProof="0" dirty="0">
                <a:ln>
                  <a:noFill/>
                </a:ln>
                <a:solidFill>
                  <a:srgbClr val="000000"/>
                </a:solidFill>
                <a:effectLst/>
                <a:uLnTx/>
                <a:uFillTx/>
                <a:latin typeface="Avenir Next LT Pro Light"/>
                <a:ea typeface="+mn-ea"/>
                <a:cs typeface="+mn-cs"/>
              </a:rPr>
              <a:t>long</a:t>
            </a: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 before school-age.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Light"/>
                <a:ea typeface="+mn-ea"/>
                <a:cs typeface="+mn-cs"/>
              </a:rPr>
              <a:t>Neuroimaging studies in school-age children have demonstrated critical mechanistic support for multifactorial models but these brain areas, tracts, and networks also begin to develop long before school-age, with the most rapid development transpiring during infancy</a:t>
            </a:r>
          </a:p>
          <a:p>
            <a:pPr marL="0" lvl="0" indent="0" algn="l" rtl="0">
              <a:spcBef>
                <a:spcPts val="0"/>
              </a:spcBef>
              <a:spcAft>
                <a:spcPts val="0"/>
              </a:spcAft>
              <a:buNone/>
            </a:pPr>
            <a:endParaRPr dirty="0"/>
          </a:p>
        </p:txBody>
      </p:sp>
      <p:sp>
        <p:nvSpPr>
          <p:cNvPr id="531" name="Google Shape;531;p10:notes">
            <a:extLst>
              <a:ext uri="{FF2B5EF4-FFF2-40B4-BE49-F238E27FC236}">
                <a16:creationId xmlns:a16="http://schemas.microsoft.com/office/drawing/2014/main" id="{FCF9F994-5731-4A77-A0BA-E42E9F2D32CF}"/>
              </a:ext>
            </a:extLst>
          </p:cNvPr>
          <p:cNvSpPr txBox="1">
            <a:spLocks noGrp="1"/>
          </p:cNvSpPr>
          <p:nvPr>
            <p:ph type="sldNum" idx="12"/>
          </p:nvPr>
        </p:nvSpPr>
        <p:spPr>
          <a:xfrm>
            <a:off x="5265810" y="6658664"/>
            <a:ext cx="4028440" cy="35052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4773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5E018EBD-33EC-41A5-B2EE-6976ABD486A0}" type="datetime1">
              <a:rPr lang="en-US" smtClean="0"/>
              <a:t>5/4/2026</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87195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EDDF5AFB-3466-487B-9CD7-49BD39E73072}" type="datetime1">
              <a:rPr lang="en-US" smtClean="0"/>
              <a:t>5/4/2026</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153789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9108C462-E0A1-497A-A353-8E6D1698B3FE}" type="datetime1">
              <a:rPr lang="en-US" smtClean="0"/>
              <a:t>5/4/2026</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378485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3E01E3A-74F5-4E5B-9418-A552218CDE53}" type="datetime1">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Slide Number Placeholder 6"/>
          <p:cNvSpPr>
            <a:spLocks noGrp="1"/>
          </p:cNvSpPr>
          <p:nvPr>
            <p:ph type="sldNum" sz="quarter" idx="12"/>
          </p:nvPr>
        </p:nvSpPr>
        <p:spPr>
          <a:xfrm>
            <a:off x="11074400" y="242235"/>
            <a:ext cx="738717" cy="365125"/>
          </a:xfrm>
        </p:spPr>
        <p:txBody>
          <a:bodyPr/>
          <a:lstStyle/>
          <a:p>
            <a:fld id="{EC72B184-7F28-4B43-BDE4-2364DBDC70C3}" type="slidenum">
              <a:rPr lang="en-US" smtClean="0"/>
              <a:pPr/>
              <a:t>‹nº›</a:t>
            </a:fld>
            <a:endParaRPr lang="en-US"/>
          </a:p>
        </p:txBody>
      </p:sp>
    </p:spTree>
    <p:extLst>
      <p:ext uri="{BB962C8B-B14F-4D97-AF65-F5344CB8AC3E}">
        <p14:creationId xmlns:p14="http://schemas.microsoft.com/office/powerpoint/2010/main" val="166966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7"/>
        <p:cNvGrpSpPr/>
        <p:nvPr/>
      </p:nvGrpSpPr>
      <p:grpSpPr>
        <a:xfrm>
          <a:off x="0" y="0"/>
          <a:ext cx="0" cy="0"/>
          <a:chOff x="0" y="0"/>
          <a:chExt cx="0" cy="0"/>
        </a:xfrm>
      </p:grpSpPr>
      <p:sp>
        <p:nvSpPr>
          <p:cNvPr id="128" name="Google Shape;128;p96"/>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129" name="Google Shape;129;p96"/>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96"/>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FB97398-598C-4763-8B3D-8B4B162272EB}" type="datetime1">
              <a:rPr lang="en-US" smtClean="0"/>
              <a:t>5/4/2026</a:t>
            </a:fld>
            <a:endParaRPr/>
          </a:p>
        </p:txBody>
      </p:sp>
      <p:sp>
        <p:nvSpPr>
          <p:cNvPr id="131" name="Google Shape;131;p96"/>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6"/>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536338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5" name="Title Placeholder 1"/>
          <p:cNvSpPr>
            <a:spLocks noGrp="1"/>
          </p:cNvSpPr>
          <p:nvPr>
            <p:ph type="title"/>
            <p:custDataLst>
              <p:tags r:id="rId1"/>
            </p:custDataLst>
          </p:nvPr>
        </p:nvSpPr>
        <p:spPr bwMode="auto">
          <a:xfrm>
            <a:off x="584200" y="164592"/>
            <a:ext cx="1103418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lvl1pPr>
              <a:defRPr sz="2100" b="0">
                <a:solidFill>
                  <a:schemeClr val="tx1">
                    <a:lumMod val="85000"/>
                    <a:lumOff val="15000"/>
                  </a:schemeClr>
                </a:solidFill>
              </a:defRPr>
            </a:lvl1pPr>
          </a:lstStyle>
          <a:p>
            <a:pPr lvl="0"/>
            <a:r>
              <a:rPr lang="en-US" altLang="en-US"/>
              <a:t>Click to edit Master title style</a:t>
            </a:r>
            <a:endParaRPr lang="en-US" altLang="en-US" dirty="0"/>
          </a:p>
        </p:txBody>
      </p:sp>
      <p:sp>
        <p:nvSpPr>
          <p:cNvPr id="12" name="Slide Number Placeholder 5"/>
          <p:cNvSpPr>
            <a:spLocks noGrp="1"/>
          </p:cNvSpPr>
          <p:nvPr>
            <p:ph type="sldNum" sz="quarter" idx="4"/>
          </p:nvPr>
        </p:nvSpPr>
        <p:spPr>
          <a:xfrm>
            <a:off x="11561346" y="6448376"/>
            <a:ext cx="580359" cy="365125"/>
          </a:xfrm>
          <a:prstGeom prst="rect">
            <a:avLst/>
          </a:prstGeom>
        </p:spPr>
        <p:txBody>
          <a:bodyPr anchor="ctr"/>
          <a:lstStyle>
            <a:lvl1pPr algn="r">
              <a:defRPr sz="1050">
                <a:solidFill>
                  <a:schemeClr val="bg1"/>
                </a:solidFill>
              </a:defRPr>
            </a:lvl1pPr>
          </a:lstStyle>
          <a:p>
            <a:fld id="{591E0F5F-857E-194D-8D8D-5A8161D39EF0}" type="slidenum">
              <a:rPr lang="en-US" smtClean="0"/>
              <a:pPr/>
              <a:t>‹nº›</a:t>
            </a:fld>
            <a:endParaRPr lang="en-US" dirty="0"/>
          </a:p>
        </p:txBody>
      </p:sp>
      <p:sp>
        <p:nvSpPr>
          <p:cNvPr id="2" name="Footer Placeholder 1">
            <a:extLst>
              <a:ext uri="{FF2B5EF4-FFF2-40B4-BE49-F238E27FC236}">
                <a16:creationId xmlns:a16="http://schemas.microsoft.com/office/drawing/2014/main" id="{A96CE9C0-3281-BD4F-8F32-14383DA008C3}"/>
              </a:ext>
            </a:extLst>
          </p:cNvPr>
          <p:cNvSpPr>
            <a:spLocks noGrp="1"/>
          </p:cNvSpPr>
          <p:nvPr>
            <p:ph type="ftr" sz="quarter" idx="10"/>
          </p:nvPr>
        </p:nvSpPr>
        <p:spPr/>
        <p:txBody>
          <a:bodyPr/>
          <a:lstStyle/>
          <a:p>
            <a:endParaRPr lang="en-US" dirty="0"/>
          </a:p>
        </p:txBody>
      </p:sp>
      <p:sp>
        <p:nvSpPr>
          <p:cNvPr id="4" name="Text Placeholder 3">
            <a:extLst>
              <a:ext uri="{FF2B5EF4-FFF2-40B4-BE49-F238E27FC236}">
                <a16:creationId xmlns:a16="http://schemas.microsoft.com/office/drawing/2014/main" id="{DFD791CC-9ED8-DC45-89BB-3BCAAA2E79E4}"/>
              </a:ext>
            </a:extLst>
          </p:cNvPr>
          <p:cNvSpPr>
            <a:spLocks noGrp="1"/>
          </p:cNvSpPr>
          <p:nvPr>
            <p:ph type="body" sz="quarter" idx="11"/>
          </p:nvPr>
        </p:nvSpPr>
        <p:spPr>
          <a:xfrm>
            <a:off x="510140" y="1019565"/>
            <a:ext cx="11108245" cy="568609"/>
          </a:xfrm>
          <a:prstGeom prst="rect">
            <a:avLst/>
          </a:prstGeom>
        </p:spPr>
        <p:txBody>
          <a:bodyPr/>
          <a:lstStyle>
            <a:lvl1pPr>
              <a:defRPr sz="1500" b="0">
                <a:solidFill>
                  <a:schemeClr val="tx1">
                    <a:lumMod val="65000"/>
                    <a:lumOff val="35000"/>
                  </a:schemeClr>
                </a:solidFill>
                <a:latin typeface="+mn-lt"/>
              </a:defRPr>
            </a:lvl1pPr>
          </a:lstStyle>
          <a:p>
            <a:pPr lvl="0"/>
            <a:r>
              <a:rPr lang="en-US" dirty="0"/>
              <a:t>Edit Master text styles</a:t>
            </a:r>
          </a:p>
        </p:txBody>
      </p:sp>
    </p:spTree>
    <p:extLst>
      <p:ext uri="{BB962C8B-B14F-4D97-AF65-F5344CB8AC3E}">
        <p14:creationId xmlns:p14="http://schemas.microsoft.com/office/powerpoint/2010/main" val="2452675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95733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335617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79411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525849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1932839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35645FBE-3F98-4CC5-A6BC-20ED7498DD46}" type="datetime1">
              <a:rPr lang="en-US" smtClean="0"/>
              <a:t>5/4/2026</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395442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484842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015805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13587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363468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423077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5/4/2026</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823964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B648E01-4FA7-45B6-A1E0-6BE1E82A978C}" type="datetime1">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Slide Number Placeholder 6"/>
          <p:cNvSpPr>
            <a:spLocks noGrp="1"/>
          </p:cNvSpPr>
          <p:nvPr>
            <p:ph type="sldNum" sz="quarter" idx="12"/>
          </p:nvPr>
        </p:nvSpPr>
        <p:spPr>
          <a:xfrm>
            <a:off x="11074400" y="242235"/>
            <a:ext cx="738717" cy="365125"/>
          </a:xfrm>
        </p:spPr>
        <p:txBody>
          <a:bodyPr/>
          <a:lstStyle/>
          <a:p>
            <a:fld id="{EC72B184-7F28-4B43-BDE4-2364DBDC70C3}" type="slidenum">
              <a:rPr lang="en-US" smtClean="0"/>
              <a:pPr/>
              <a:t>‹nº›</a:t>
            </a:fld>
            <a:endParaRPr lang="en-US"/>
          </a:p>
        </p:txBody>
      </p:sp>
    </p:spTree>
    <p:extLst>
      <p:ext uri="{BB962C8B-B14F-4D97-AF65-F5344CB8AC3E}">
        <p14:creationId xmlns:p14="http://schemas.microsoft.com/office/powerpoint/2010/main" val="1054210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7"/>
        <p:cNvGrpSpPr/>
        <p:nvPr/>
      </p:nvGrpSpPr>
      <p:grpSpPr>
        <a:xfrm>
          <a:off x="0" y="0"/>
          <a:ext cx="0" cy="0"/>
          <a:chOff x="0" y="0"/>
          <a:chExt cx="0" cy="0"/>
        </a:xfrm>
      </p:grpSpPr>
      <p:sp>
        <p:nvSpPr>
          <p:cNvPr id="128" name="Google Shape;128;p96"/>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129" name="Google Shape;129;p96"/>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96"/>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96"/>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6"/>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31001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527"/>
        <p:cNvGrpSpPr/>
        <p:nvPr/>
      </p:nvGrpSpPr>
      <p:grpSpPr>
        <a:xfrm>
          <a:off x="0" y="0"/>
          <a:ext cx="0" cy="0"/>
          <a:chOff x="0" y="0"/>
          <a:chExt cx="0" cy="0"/>
        </a:xfrm>
      </p:grpSpPr>
      <p:sp>
        <p:nvSpPr>
          <p:cNvPr id="528" name="Google Shape;528;p37"/>
          <p:cNvSpPr/>
          <p:nvPr/>
        </p:nvSpPr>
        <p:spPr>
          <a:xfrm>
            <a:off x="0" y="0"/>
            <a:ext cx="12192000" cy="68580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530" name="Google Shape;530;p37"/>
          <p:cNvSpPr txBox="1">
            <a:spLocks noGrp="1"/>
          </p:cNvSpPr>
          <p:nvPr>
            <p:ph type="sldNum" idx="12"/>
          </p:nvPr>
        </p:nvSpPr>
        <p:spPr>
          <a:xfrm>
            <a:off x="386080" y="6314221"/>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350" b="0" i="0" u="none" strike="noStrike" cap="none">
                <a:solidFill>
                  <a:schemeClr val="dk1"/>
                </a:solidFill>
                <a:latin typeface="Arial"/>
                <a:ea typeface="Arial"/>
                <a:cs typeface="Arial"/>
                <a:sym typeface="Arial"/>
              </a:defRPr>
            </a:lvl9pPr>
          </a:lstStyle>
          <a:p>
            <a:fld id="{00000000-1234-1234-1234-123412341234}" type="slidenum">
              <a:rPr lang="en-US" smtClean="0"/>
              <a:pPr/>
              <a:t>‹nº›</a:t>
            </a:fld>
            <a:endParaRPr lang="en-US"/>
          </a:p>
        </p:txBody>
      </p:sp>
      <p:pic>
        <p:nvPicPr>
          <p:cNvPr id="531" name="Google Shape;531;p37"/>
          <p:cNvPicPr preferRelativeResize="0"/>
          <p:nvPr/>
        </p:nvPicPr>
        <p:blipFill rotWithShape="1">
          <a:blip r:embed="rId2">
            <a:alphaModFix/>
          </a:blip>
          <a:srcRect/>
          <a:stretch/>
        </p:blipFill>
        <p:spPr>
          <a:xfrm>
            <a:off x="10690926" y="6432518"/>
            <a:ext cx="1379049" cy="365125"/>
          </a:xfrm>
          <a:prstGeom prst="rect">
            <a:avLst/>
          </a:prstGeom>
          <a:noFill/>
          <a:ln>
            <a:noFill/>
          </a:ln>
        </p:spPr>
      </p:pic>
      <p:sp>
        <p:nvSpPr>
          <p:cNvPr id="6" name="Google Shape;529;p37">
            <a:extLst>
              <a:ext uri="{FF2B5EF4-FFF2-40B4-BE49-F238E27FC236}">
                <a16:creationId xmlns:a16="http://schemas.microsoft.com/office/drawing/2014/main" id="{BB3C0F69-3A35-2C4F-BC19-26B2788A9A48}"/>
              </a:ext>
            </a:extLst>
          </p:cNvPr>
          <p:cNvSpPr txBox="1"/>
          <p:nvPr userDrawn="1"/>
        </p:nvSpPr>
        <p:spPr>
          <a:xfrm>
            <a:off x="5434914" y="6443980"/>
            <a:ext cx="1322173" cy="20771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900" i="0" u="none" strike="noStrike" cap="none" dirty="0">
                <a:solidFill>
                  <a:srgbClr val="0F3387"/>
                </a:solidFill>
                <a:latin typeface="Quicksand" pitchFamily="2" charset="77"/>
                <a:sym typeface="Arial"/>
              </a:rPr>
              <a:t>CONFIDENTIAL</a:t>
            </a:r>
            <a:endParaRPr sz="1050" i="0" u="none" strike="noStrike" cap="none" dirty="0">
              <a:solidFill>
                <a:srgbClr val="0F3387"/>
              </a:solidFill>
              <a:latin typeface="Quicksand" pitchFamily="2" charset="77"/>
              <a:sym typeface="Arial"/>
            </a:endParaRPr>
          </a:p>
        </p:txBody>
      </p:sp>
    </p:spTree>
    <p:extLst>
      <p:ext uri="{BB962C8B-B14F-4D97-AF65-F5344CB8AC3E}">
        <p14:creationId xmlns:p14="http://schemas.microsoft.com/office/powerpoint/2010/main" val="47716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g283bd33ee42_0_129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g283bd33ee42_0_129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g283bd33ee42_0_12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9339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5D63FC2B-0D24-44B3-B78F-FE5E53B737BF}" type="datetime1">
              <a:rPr lang="en-US" smtClean="0"/>
              <a:t>5/4/2026</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460912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3"/>
        <p:cNvGrpSpPr/>
        <p:nvPr/>
      </p:nvGrpSpPr>
      <p:grpSpPr>
        <a:xfrm>
          <a:off x="0" y="0"/>
          <a:ext cx="0" cy="0"/>
          <a:chOff x="0" y="0"/>
          <a:chExt cx="0" cy="0"/>
        </a:xfrm>
      </p:grpSpPr>
      <p:sp>
        <p:nvSpPr>
          <p:cNvPr id="14" name="Google Shape;14;g283bd33ee42_0_1303"/>
          <p:cNvSpPr/>
          <p:nvPr/>
        </p:nvSpPr>
        <p:spPr>
          <a:xfrm>
            <a:off x="191200" y="191200"/>
            <a:ext cx="11809200" cy="6475600"/>
          </a:xfrm>
          <a:prstGeom prst="roundRect">
            <a:avLst>
              <a:gd name="adj" fmla="val 0"/>
            </a:avLst>
          </a:prstGeom>
          <a:solidFill>
            <a:srgbClr val="F9F4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5" name="Google Shape;15;g283bd33ee42_0_1303"/>
          <p:cNvPicPr preferRelativeResize="0"/>
          <p:nvPr/>
        </p:nvPicPr>
        <p:blipFill rotWithShape="1">
          <a:blip r:embed="rId2">
            <a:alphaModFix/>
          </a:blip>
          <a:srcRect r="67122"/>
          <a:stretch/>
        </p:blipFill>
        <p:spPr>
          <a:xfrm>
            <a:off x="402300" y="6095767"/>
            <a:ext cx="498267" cy="413167"/>
          </a:xfrm>
          <a:prstGeom prst="rect">
            <a:avLst/>
          </a:prstGeom>
          <a:noFill/>
          <a:ln>
            <a:noFill/>
          </a:ln>
        </p:spPr>
      </p:pic>
      <p:sp>
        <p:nvSpPr>
          <p:cNvPr id="16" name="Google Shape;16;g283bd33ee42_0_1303"/>
          <p:cNvSpPr txBox="1">
            <a:spLocks noGrp="1"/>
          </p:cNvSpPr>
          <p:nvPr>
            <p:ph type="sldNum" idx="12"/>
          </p:nvPr>
        </p:nvSpPr>
        <p:spPr>
          <a:xfrm>
            <a:off x="11195460" y="615018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113384"/>
                </a:solidFill>
                <a:latin typeface="Nunito"/>
                <a:ea typeface="Nunito"/>
                <a:cs typeface="Nunito"/>
                <a:sym typeface="Nunito"/>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884144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
        <p:cNvGrpSpPr/>
        <p:nvPr/>
      </p:nvGrpSpPr>
      <p:grpSpPr>
        <a:xfrm>
          <a:off x="0" y="0"/>
          <a:ext cx="0" cy="0"/>
          <a:chOff x="0" y="0"/>
          <a:chExt cx="0" cy="0"/>
        </a:xfrm>
      </p:grpSpPr>
      <p:sp>
        <p:nvSpPr>
          <p:cNvPr id="18" name="Google Shape;18;g283bd33ee42_0_13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g283bd33ee42_0_13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174966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g283bd33ee42_0_130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2" name="Google Shape;22;g283bd33ee42_0_13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970332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23"/>
        <p:cNvGrpSpPr/>
        <p:nvPr/>
      </p:nvGrpSpPr>
      <p:grpSpPr>
        <a:xfrm>
          <a:off x="0" y="0"/>
          <a:ext cx="0" cy="0"/>
          <a:chOff x="0" y="0"/>
          <a:chExt cx="0" cy="0"/>
        </a:xfrm>
      </p:grpSpPr>
      <p:sp>
        <p:nvSpPr>
          <p:cNvPr id="24" name="Google Shape;24;g283bd33ee42_0_1307"/>
          <p:cNvSpPr/>
          <p:nvPr/>
        </p:nvSpPr>
        <p:spPr>
          <a:xfrm>
            <a:off x="191200" y="191200"/>
            <a:ext cx="11809200" cy="6475600"/>
          </a:xfrm>
          <a:prstGeom prst="rect">
            <a:avLst/>
          </a:prstGeom>
          <a:solidFill>
            <a:srgbClr val="FCFBFB"/>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5" name="Google Shape;25;g283bd33ee42_0_1307"/>
          <p:cNvPicPr preferRelativeResize="0"/>
          <p:nvPr/>
        </p:nvPicPr>
        <p:blipFill rotWithShape="1">
          <a:blip r:embed="rId2">
            <a:alphaModFix/>
          </a:blip>
          <a:srcRect r="67122"/>
          <a:stretch/>
        </p:blipFill>
        <p:spPr>
          <a:xfrm>
            <a:off x="402300" y="6095767"/>
            <a:ext cx="498267" cy="413167"/>
          </a:xfrm>
          <a:prstGeom prst="rect">
            <a:avLst/>
          </a:prstGeom>
          <a:noFill/>
          <a:ln>
            <a:noFill/>
          </a:ln>
        </p:spPr>
      </p:pic>
      <p:sp>
        <p:nvSpPr>
          <p:cNvPr id="26" name="Google Shape;26;g283bd33ee42_0_1307"/>
          <p:cNvSpPr txBox="1">
            <a:spLocks noGrp="1"/>
          </p:cNvSpPr>
          <p:nvPr>
            <p:ph type="sldNum" idx="12"/>
          </p:nvPr>
        </p:nvSpPr>
        <p:spPr>
          <a:xfrm>
            <a:off x="11195460" y="615018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FFCE1D"/>
                </a:solidFill>
                <a:latin typeface="Nunito"/>
                <a:ea typeface="Nunito"/>
                <a:cs typeface="Nunito"/>
                <a:sym typeface="Nunito"/>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78810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g283bd33ee42_0_13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g283bd33ee42_0_13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0" name="Google Shape;30;g283bd33ee42_0_13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804607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g283bd33ee42_0_13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g283bd33ee42_0_131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4" name="Google Shape;34;g283bd33ee42_0_131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5" name="Google Shape;35;g283bd33ee42_0_13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3139303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g283bd33ee42_0_1323"/>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 name="Google Shape;38;g283bd33ee42_0_1323"/>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9" name="Google Shape;39;g283bd33ee42_0_13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17936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g283bd33ee42_0_13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2" name="Google Shape;42;g283bd33ee42_0_13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1878080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g283bd33ee42_0_13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g283bd33ee42_0_133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6" name="Google Shape;46;g283bd33ee42_0_133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7" name="Google Shape;47;g283bd33ee42_0_133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8" name="Google Shape;48;g283bd33ee42_0_13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725724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g283bd33ee42_0_1336"/>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51" name="Google Shape;51;g283bd33ee42_0_13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8828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CB34E96F-C3FD-4771-8F19-94095DA7548E}" type="datetime1">
              <a:rPr lang="en-US" smtClean="0"/>
              <a:t>5/4/2026</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1803737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g283bd33ee42_0_133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54" name="Google Shape;54;g283bd33ee42_0_133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55" name="Google Shape;55;g283bd33ee42_0_13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1749621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g283bd33ee42_0_13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1222267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ainer-Content">
  <p:cSld name="Container-Content">
    <p:bg>
      <p:bgPr>
        <a:solidFill>
          <a:srgbClr val="F3F3F3"/>
        </a:solidFill>
        <a:effectLst/>
      </p:bgPr>
    </p:bg>
    <p:spTree>
      <p:nvGrpSpPr>
        <p:cNvPr id="1" name="Shape 58"/>
        <p:cNvGrpSpPr/>
        <p:nvPr/>
      </p:nvGrpSpPr>
      <p:grpSpPr>
        <a:xfrm>
          <a:off x="0" y="0"/>
          <a:ext cx="0" cy="0"/>
          <a:chOff x="0" y="0"/>
          <a:chExt cx="0" cy="0"/>
        </a:xfrm>
      </p:grpSpPr>
      <p:sp>
        <p:nvSpPr>
          <p:cNvPr id="59" name="Google Shape;59;g283bd33ee42_0_1345"/>
          <p:cNvSpPr/>
          <p:nvPr/>
        </p:nvSpPr>
        <p:spPr>
          <a:xfrm>
            <a:off x="190500" y="1143033"/>
            <a:ext cx="11811200" cy="5524400"/>
          </a:xfrm>
          <a:prstGeom prst="roundRect">
            <a:avLst>
              <a:gd name="adj" fmla="val 1739"/>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g283bd33ee42_0_134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1099136113"/>
      </p:ext>
    </p:extLst>
  </p:cSld>
  <p:clrMapOvr>
    <a:masterClrMapping/>
  </p:clrMapOvr>
  <p:extLst>
    <p:ext uri="{DCECCB84-F9BA-43D5-87BE-67443E8EF086}">
      <p15:sldGuideLst xmlns:p15="http://schemas.microsoft.com/office/powerpoint/2012/main">
        <p15:guide id="1" pos="90">
          <p15:clr>
            <a:srgbClr val="FA7B17"/>
          </p15:clr>
        </p15:guide>
        <p15:guide id="2" orient="horz" pos="90">
          <p15:clr>
            <a:srgbClr val="FA7B17"/>
          </p15:clr>
        </p15:guide>
        <p15:guide id="3" orient="horz" pos="180">
          <p15:clr>
            <a:srgbClr val="FA7B17"/>
          </p15:clr>
        </p15:guide>
        <p15:guide id="4" pos="180">
          <p15:clr>
            <a:srgbClr val="FA7B17"/>
          </p15:clr>
        </p15:guide>
        <p15:guide id="5" pos="5400">
          <p15:clr>
            <a:srgbClr val="FA7B17"/>
          </p15:clr>
        </p15:guide>
        <p15:guide id="6" pos="5580">
          <p15:clr>
            <a:srgbClr val="FA7B17"/>
          </p15:clr>
        </p15:guide>
        <p15:guide id="7" pos="360">
          <p15:clr>
            <a:srgbClr val="FA7B17"/>
          </p15:clr>
        </p15:guide>
        <p15:guide id="8" pos="5670">
          <p15:clr>
            <a:srgbClr val="FA7B17"/>
          </p15:clr>
        </p15:guide>
        <p15:guide id="9" orient="horz" pos="3150">
          <p15:clr>
            <a:srgbClr val="FA7B17"/>
          </p15:clr>
        </p15:guide>
        <p15:guide id="10" orient="horz" pos="3060">
          <p15:clr>
            <a:srgbClr val="FA7B17"/>
          </p15:clr>
        </p15:guide>
        <p15:guide id="11" orient="horz" pos="2880">
          <p15:clr>
            <a:srgbClr val="FA7B17"/>
          </p15:clr>
        </p15:guide>
        <p15:guide id="12" pos="2880">
          <p15:clr>
            <a:srgbClr val="FA7B17"/>
          </p15:clr>
        </p15:guide>
        <p15:guide id="13" orient="horz" pos="1800">
          <p15:clr>
            <a:srgbClr val="FA7B17"/>
          </p15:clr>
        </p15:guide>
        <p15:guide id="14" pos="720">
          <p15:clr>
            <a:srgbClr val="FA7B17"/>
          </p15:clr>
        </p15:guide>
        <p15:guide id="15" pos="1080">
          <p15:clr>
            <a:srgbClr val="FA7B17"/>
          </p15:clr>
        </p15:guide>
        <p15:guide id="16" pos="1800">
          <p15:clr>
            <a:srgbClr val="FA7B17"/>
          </p15:clr>
        </p15:guide>
        <p15:guide id="17" pos="1440">
          <p15:clr>
            <a:srgbClr val="FA7B17"/>
          </p15:clr>
        </p15:guide>
        <p15:guide id="18" pos="2160">
          <p15:clr>
            <a:srgbClr val="FA7B17"/>
          </p15:clr>
        </p15:guide>
        <p15:guide id="19" pos="2520">
          <p15:clr>
            <a:srgbClr val="FA7B17"/>
          </p15:clr>
        </p15:guide>
        <p15:guide id="20" orient="horz" pos="360">
          <p15:clr>
            <a:srgbClr val="FA7B17"/>
          </p15:clr>
        </p15:guide>
        <p15:guide id="21" orient="horz" pos="720">
          <p15:clr>
            <a:srgbClr val="FA7B17"/>
          </p15:clr>
        </p15:guide>
        <p15:guide id="22" orient="horz" pos="1080">
          <p15:clr>
            <a:srgbClr val="FA7B17"/>
          </p15:clr>
        </p15:guide>
        <p15:guide id="23" orient="horz" pos="1440">
          <p15:clr>
            <a:srgbClr val="FA7B17"/>
          </p15:clr>
        </p15:guide>
        <p15:guide id="24" orient="horz" pos="2160">
          <p15:clr>
            <a:srgbClr val="FA7B17"/>
          </p15:clr>
        </p15:guide>
        <p15:guide id="25" orient="horz" pos="2520">
          <p15:clr>
            <a:srgbClr val="FA7B17"/>
          </p15:clr>
        </p15:guide>
        <p15:guide id="26" pos="3240">
          <p15:clr>
            <a:srgbClr val="FA7B17"/>
          </p15:clr>
        </p15:guide>
        <p15:guide id="27" pos="3600">
          <p15:clr>
            <a:srgbClr val="FA7B17"/>
          </p15:clr>
        </p15:guide>
        <p15:guide id="28" pos="3960">
          <p15:clr>
            <a:srgbClr val="FA7B17"/>
          </p15:clr>
        </p15:guide>
        <p15:guide id="29" pos="4320">
          <p15:clr>
            <a:srgbClr val="FA7B17"/>
          </p15:clr>
        </p15:guide>
        <p15:guide id="30" pos="4680">
          <p15:clr>
            <a:srgbClr val="FA7B17"/>
          </p15:clr>
        </p15:guide>
        <p15:guide id="31" pos="504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030AC60F-9472-4465-96D4-45E004F2AF81}" type="datetime1">
              <a:rPr lang="en-US" smtClean="0"/>
              <a:t>5/4/2026</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36243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65BE9EBF-3780-4480-91BC-15EAD55C7C36}" type="datetime1">
              <a:rPr lang="en-US" smtClean="0"/>
              <a:t>5/4/2026</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271449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71C33E88-3AF8-4554-BDA9-1EA7970D5C39}" type="datetime1">
              <a:rPr lang="en-US" smtClean="0"/>
              <a:t>5/4/2026</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190836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2AD016F6-8863-4B24-ADB6-5A23AF73A415}" type="datetime1">
              <a:rPr lang="en-US" smtClean="0"/>
              <a:t>5/4/2026</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60170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E5F39807-C427-4DF1-9084-9775ABB8F4CE}" type="datetime1">
              <a:rPr lang="en-US" smtClean="0"/>
              <a:t>5/4/2026</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‹nº›</a:t>
            </a:fld>
            <a:endParaRPr lang="en-US"/>
          </a:p>
        </p:txBody>
      </p:sp>
    </p:spTree>
    <p:extLst>
      <p:ext uri="{BB962C8B-B14F-4D97-AF65-F5344CB8AC3E}">
        <p14:creationId xmlns:p14="http://schemas.microsoft.com/office/powerpoint/2010/main" val="422744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6214B86D-7019-4A4B-BBBF-78A23C67ED81}" type="datetime1">
              <a:rPr lang="en-US" smtClean="0"/>
              <a:t>5/4/2026</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‹nº›</a:t>
            </a:fld>
            <a:endParaRPr lang="en-US"/>
          </a:p>
        </p:txBody>
      </p:sp>
    </p:spTree>
    <p:extLst>
      <p:ext uri="{BB962C8B-B14F-4D97-AF65-F5344CB8AC3E}">
        <p14:creationId xmlns:p14="http://schemas.microsoft.com/office/powerpoint/2010/main" val="3445816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5/4/2026</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‹nº›</a:t>
            </a:fld>
            <a:endParaRPr lang="en-US"/>
          </a:p>
        </p:txBody>
      </p:sp>
    </p:spTree>
    <p:extLst>
      <p:ext uri="{BB962C8B-B14F-4D97-AF65-F5344CB8AC3E}">
        <p14:creationId xmlns:p14="http://schemas.microsoft.com/office/powerpoint/2010/main" val="12526148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83bd33ee42_0_129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283bd33ee42_0_129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283bd33ee42_0_129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42550461"/>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aablab.com/events-orig/camperdown-academy-screening-for-dyslexia-why-when-who-how-and-wher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6.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1.emf"/><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image" Target="../media/image3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0.jp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39.tif"/><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6.jp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6.jpg"/><Relationship Id="rId4" Type="http://schemas.openxmlformats.org/officeDocument/2006/relationships/image" Target="../media/image42.jpg"/><Relationship Id="rId9"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2.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6.jpg"/><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4.jpeg"/><Relationship Id="rId5" Type="http://schemas.openxmlformats.org/officeDocument/2006/relationships/diagramQuickStyle" Target="../diagrams/quickStyle1.xml"/><Relationship Id="rId10" Type="http://schemas.openxmlformats.org/officeDocument/2006/relationships/image" Target="../media/image63.png"/><Relationship Id="rId4" Type="http://schemas.openxmlformats.org/officeDocument/2006/relationships/diagramLayout" Target="../diagrams/layout1.xml"/><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6.jpg"/><Relationship Id="rId4" Type="http://schemas.openxmlformats.org/officeDocument/2006/relationships/hyperlink" Target="http://mylifeandkids.com/3-things-every-parent-should-know-about-common-co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www.publicdomainpictures.net/view-image.php?image=30853&amp;picture=basic-red-heart"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73.jpg"/><Relationship Id="rId5" Type="http://schemas.openxmlformats.org/officeDocument/2006/relationships/hyperlink" Target="http://primaverasilenciosa-ignasi.blogspot.com/2008/03/anlisi-de-sang-catalunya.html" TargetMode="External"/><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6.jp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1.jpeg"/><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gif"/><Relationship Id="rId4" Type="http://schemas.openxmlformats.org/officeDocument/2006/relationships/image" Target="../media/image90.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2.wmf"/><Relationship Id="rId5" Type="http://schemas.openxmlformats.org/officeDocument/2006/relationships/image" Target="../media/image11.wmf"/><Relationship Id="rId10" Type="http://schemas.openxmlformats.org/officeDocument/2006/relationships/image" Target="../media/image6.jpg"/><Relationship Id="rId4" Type="http://schemas.openxmlformats.org/officeDocument/2006/relationships/image" Target="../media/image10.wmf"/><Relationship Id="rId9" Type="http://schemas.openxmlformats.org/officeDocument/2006/relationships/hyperlink" Target="https://www.goodfreephotos.com/vector-images/baby-in-womb-vector-clipart.png.php"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www.rawpixel.com/image/536156/premium-photo-image-ear-years-old-adorable" TargetMode="External"/><Relationship Id="rId5" Type="http://schemas.openxmlformats.org/officeDocument/2006/relationships/image" Target="../media/image97.1"/><Relationship Id="rId4" Type="http://schemas.openxmlformats.org/officeDocument/2006/relationships/image" Target="../media/image6.jpg"/></Relationships>
</file>

<file path=ppt/slides/_rels/slide53.xml.rels><?xml version="1.0" encoding="UTF-8" standalone="yes"?>
<Relationships xmlns="http://schemas.openxmlformats.org/package/2006/relationships"><Relationship Id="rId3" Type="http://schemas.openxmlformats.org/officeDocument/2006/relationships/hyperlink" Target="https://osf.io/hdxgf" TargetMode="External"/><Relationship Id="rId7"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hyperlink" Target="https://osf.io/8k5de" TargetMode="External"/><Relationship Id="rId4" Type="http://schemas.openxmlformats.org/officeDocument/2006/relationships/hyperlink" Target="https://osf.io/preprints/osf/4hscz"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image" Target="../media/image6.jp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hyperlink" Target="https://www.gaablab.com/events-orig/camperdown-academy-screening-for-dyslexia-why-when-who-how-and-where"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A72621-3ADB-5A90-7543-9A8D03F2C48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63DAFD-5544-47F9-CD0C-BECE3C5D6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1" name="Rectangle 10">
            <a:extLst>
              <a:ext uri="{FF2B5EF4-FFF2-40B4-BE49-F238E27FC236}">
                <a16:creationId xmlns:a16="http://schemas.microsoft.com/office/drawing/2014/main" id="{21EF5313-62AB-E6D6-EE51-E074B64B5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3" name="Rectangle 12">
            <a:extLst>
              <a:ext uri="{FF2B5EF4-FFF2-40B4-BE49-F238E27FC236}">
                <a16:creationId xmlns:a16="http://schemas.microsoft.com/office/drawing/2014/main" id="{4CE5650E-4178-98A8-FCE1-0D192199F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1600"/>
            <a:ext cx="11389581"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3AF81502-D341-73D6-8432-06044143A01B}"/>
              </a:ext>
            </a:extLst>
          </p:cNvPr>
          <p:cNvSpPr>
            <a:spLocks noGrp="1"/>
          </p:cNvSpPr>
          <p:nvPr>
            <p:ph type="ctrTitle"/>
          </p:nvPr>
        </p:nvSpPr>
        <p:spPr>
          <a:xfrm>
            <a:off x="3374370" y="4780725"/>
            <a:ext cx="8764836" cy="1447466"/>
          </a:xfrm>
        </p:spPr>
        <p:txBody>
          <a:bodyPr>
            <a:normAutofit fontScale="90000"/>
          </a:bodyPr>
          <a:lstStyle/>
          <a:p>
            <a:pPr algn="ctr"/>
            <a:br>
              <a:rPr lang="en-US" sz="2400" i="1" dirty="0">
                <a:highlight>
                  <a:srgbClr val="FFFF00"/>
                </a:highlight>
              </a:rPr>
            </a:br>
            <a:br>
              <a:rPr lang="en-US" sz="2400" i="1" dirty="0"/>
            </a:br>
            <a:r>
              <a:rPr lang="en-US" sz="2900" i="1" dirty="0"/>
              <a:t>From the Womb to the Classroom</a:t>
            </a:r>
            <a:r>
              <a:rPr lang="en-US" sz="2900" dirty="0"/>
              <a:t>:  </a:t>
            </a:r>
            <a:br>
              <a:rPr lang="en-US" sz="2900" dirty="0"/>
            </a:br>
            <a:r>
              <a:rPr lang="en-US" sz="2000" dirty="0"/>
              <a:t>Typical and Atypical Reading Development and Implications </a:t>
            </a:r>
            <a:br>
              <a:rPr lang="en-US" sz="2000" dirty="0"/>
            </a:br>
            <a:r>
              <a:rPr lang="en-US" sz="2000" dirty="0"/>
              <a:t>for a Preventative Education Model </a:t>
            </a:r>
            <a:br>
              <a:rPr lang="en-US" sz="2200" dirty="0"/>
            </a:br>
            <a:br>
              <a:rPr lang="en-US" sz="2400" dirty="0"/>
            </a:br>
            <a:r>
              <a:rPr lang="en-US" sz="2200" dirty="0"/>
              <a:t>    </a:t>
            </a:r>
            <a:br>
              <a:rPr lang="en-US" sz="3600" dirty="0"/>
            </a:br>
            <a:br>
              <a:rPr lang="en-US" dirty="0"/>
            </a:br>
            <a:br>
              <a:rPr lang="en-US" dirty="0"/>
            </a:br>
            <a:br>
              <a:rPr lang="en-US" sz="2400" i="1" dirty="0">
                <a:hlinkClick r:id="rId3">
                  <a:extLst>
                    <a:ext uri="{A12FA001-AC4F-418D-AE19-62706E023703}">
                      <ahyp:hlinkClr xmlns:ahyp="http://schemas.microsoft.com/office/drawing/2018/hyperlinkcolor" val="tx"/>
                    </a:ext>
                  </a:extLst>
                </a:hlinkClick>
              </a:rPr>
            </a:b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2400" i="1" dirty="0">
                <a:highlight>
                  <a:srgbClr val="FFFF00"/>
                </a:highlight>
              </a:rPr>
            </a:br>
            <a:br>
              <a:rPr lang="en-US" sz="1600" kern="100" dirty="0">
                <a:effectLst/>
                <a:ea typeface="Calibri" panose="020F0502020204030204" pitchFamily="34" charset="0"/>
                <a:cs typeface="Times New Roman" panose="02020603050405020304" pitchFamily="18" charset="0"/>
              </a:rPr>
            </a:br>
            <a:endParaRPr lang="en-US" sz="1600" dirty="0"/>
          </a:p>
        </p:txBody>
      </p:sp>
      <p:sp>
        <p:nvSpPr>
          <p:cNvPr id="3" name="Subtitle 2">
            <a:extLst>
              <a:ext uri="{FF2B5EF4-FFF2-40B4-BE49-F238E27FC236}">
                <a16:creationId xmlns:a16="http://schemas.microsoft.com/office/drawing/2014/main" id="{9B2FC518-4508-9A51-936C-87386323AADE}"/>
              </a:ext>
            </a:extLst>
          </p:cNvPr>
          <p:cNvSpPr>
            <a:spLocks noGrp="1"/>
          </p:cNvSpPr>
          <p:nvPr>
            <p:ph type="subTitle" idx="1"/>
          </p:nvPr>
        </p:nvSpPr>
        <p:spPr>
          <a:xfrm>
            <a:off x="4123996" y="4066902"/>
            <a:ext cx="7708610" cy="1350687"/>
          </a:xfrm>
        </p:spPr>
        <p:txBody>
          <a:bodyPr>
            <a:normAutofit/>
          </a:bodyPr>
          <a:lstStyle/>
          <a:p>
            <a:r>
              <a:rPr lang="en-US" sz="1600" dirty="0"/>
              <a:t>Nadine Gaab, PhD</a:t>
            </a:r>
          </a:p>
          <a:p>
            <a:r>
              <a:rPr lang="en-US" sz="1300" dirty="0"/>
              <a:t>Silvana and Chris Pascucci Professor in Learning Differences</a:t>
            </a:r>
          </a:p>
          <a:p>
            <a:r>
              <a:rPr lang="en-US" sz="1600" dirty="0"/>
              <a:t>Harvard Graduate School of Education </a:t>
            </a:r>
          </a:p>
        </p:txBody>
      </p:sp>
      <p:pic>
        <p:nvPicPr>
          <p:cNvPr id="4" name="Picture 3" descr="Top view of a background splashed with colors">
            <a:extLst>
              <a:ext uri="{FF2B5EF4-FFF2-40B4-BE49-F238E27FC236}">
                <a16:creationId xmlns:a16="http://schemas.microsoft.com/office/drawing/2014/main" id="{B6B41A06-2E56-AEBA-18CC-8D4531F2CFA2}"/>
              </a:ext>
            </a:extLst>
          </p:cNvPr>
          <p:cNvPicPr>
            <a:picLocks noChangeAspect="1"/>
          </p:cNvPicPr>
          <p:nvPr/>
        </p:nvPicPr>
        <p:blipFill rotWithShape="1">
          <a:blip r:embed="rId4"/>
          <a:srcRect l="16821" r="26461" b="2"/>
          <a:stretch/>
        </p:blipFill>
        <p:spPr>
          <a:xfrm>
            <a:off x="47297" y="1371600"/>
            <a:ext cx="4076699" cy="4114800"/>
          </a:xfrm>
          <a:prstGeom prst="rect">
            <a:avLst/>
          </a:prstGeom>
        </p:spPr>
      </p:pic>
      <p:pic>
        <p:nvPicPr>
          <p:cNvPr id="7" name="Picture 6">
            <a:extLst>
              <a:ext uri="{FF2B5EF4-FFF2-40B4-BE49-F238E27FC236}">
                <a16:creationId xmlns:a16="http://schemas.microsoft.com/office/drawing/2014/main" id="{BCEE6339-16D9-BC05-56AD-820FB708BB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9398" y="5587678"/>
            <a:ext cx="2463194" cy="1161585"/>
          </a:xfrm>
          <a:prstGeom prst="rect">
            <a:avLst/>
          </a:prstGeom>
          <a:noFill/>
          <a:ln>
            <a:noFill/>
          </a:ln>
        </p:spPr>
      </p:pic>
      <p:sp>
        <p:nvSpPr>
          <p:cNvPr id="5" name="TextBox 4">
            <a:extLst>
              <a:ext uri="{FF2B5EF4-FFF2-40B4-BE49-F238E27FC236}">
                <a16:creationId xmlns:a16="http://schemas.microsoft.com/office/drawing/2014/main" id="{B7B150AB-359D-FEC0-43AF-6BC1FFBA9D15}"/>
              </a:ext>
            </a:extLst>
          </p:cNvPr>
          <p:cNvSpPr txBox="1"/>
          <p:nvPr/>
        </p:nvSpPr>
        <p:spPr>
          <a:xfrm>
            <a:off x="1053622" y="5117068"/>
            <a:ext cx="21147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www.gaablab.com</a:t>
            </a:r>
          </a:p>
        </p:txBody>
      </p:sp>
      <p:sp>
        <p:nvSpPr>
          <p:cNvPr id="6" name="Slide Number Placeholder 5">
            <a:extLst>
              <a:ext uri="{FF2B5EF4-FFF2-40B4-BE49-F238E27FC236}">
                <a16:creationId xmlns:a16="http://schemas.microsoft.com/office/drawing/2014/main" id="{D1A1EE89-99BD-8F34-7216-86AF657A5C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12" name="TextBox 11">
            <a:extLst>
              <a:ext uri="{FF2B5EF4-FFF2-40B4-BE49-F238E27FC236}">
                <a16:creationId xmlns:a16="http://schemas.microsoft.com/office/drawing/2014/main" id="{E30E3A66-F70B-8433-7CBD-B2343947B56B}"/>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 </a:t>
            </a:r>
          </a:p>
        </p:txBody>
      </p:sp>
      <p:pic>
        <p:nvPicPr>
          <p:cNvPr id="14" name="Picture 13">
            <a:extLst>
              <a:ext uri="{FF2B5EF4-FFF2-40B4-BE49-F238E27FC236}">
                <a16:creationId xmlns:a16="http://schemas.microsoft.com/office/drawing/2014/main" id="{3A01E7DB-0B59-BAD0-EB20-4492A5013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4790" y="5019370"/>
            <a:ext cx="1229135" cy="1563869"/>
          </a:xfrm>
          <a:prstGeom prst="rect">
            <a:avLst/>
          </a:prstGeom>
        </p:spPr>
      </p:pic>
    </p:spTree>
    <p:extLst>
      <p:ext uri="{BB962C8B-B14F-4D97-AF65-F5344CB8AC3E}">
        <p14:creationId xmlns:p14="http://schemas.microsoft.com/office/powerpoint/2010/main" val="287946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32">
          <a:extLst>
            <a:ext uri="{FF2B5EF4-FFF2-40B4-BE49-F238E27FC236}">
              <a16:creationId xmlns:a16="http://schemas.microsoft.com/office/drawing/2014/main" id="{F3EB7480-B4A4-2F82-DB2A-CA2E1DFA9D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BFE9A5-77EA-B630-276C-BFB824BA7E4F}"/>
              </a:ext>
            </a:extLst>
          </p:cNvPr>
          <p:cNvSpPr/>
          <p:nvPr/>
        </p:nvSpPr>
        <p:spPr>
          <a:xfrm>
            <a:off x="662179" y="81625"/>
            <a:ext cx="10120122"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2" name="Picture 1" descr="A logo of a brain&#10;&#10;Description automatically generated">
            <a:extLst>
              <a:ext uri="{FF2B5EF4-FFF2-40B4-BE49-F238E27FC236}">
                <a16:creationId xmlns:a16="http://schemas.microsoft.com/office/drawing/2014/main" id="{C73A241A-8B77-B06E-CB1A-1BAF272D1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250" y="81625"/>
            <a:ext cx="889544" cy="1151067"/>
          </a:xfrm>
          <a:prstGeom prst="rect">
            <a:avLst/>
          </a:prstGeom>
        </p:spPr>
      </p:pic>
      <p:sp>
        <p:nvSpPr>
          <p:cNvPr id="4" name="Slide Number Placeholder 3">
            <a:extLst>
              <a:ext uri="{FF2B5EF4-FFF2-40B4-BE49-F238E27FC236}">
                <a16:creationId xmlns:a16="http://schemas.microsoft.com/office/drawing/2014/main" id="{AF4B4410-9D71-D32F-94C2-C72C616CD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6" name="Picture 5">
            <a:extLst>
              <a:ext uri="{FF2B5EF4-FFF2-40B4-BE49-F238E27FC236}">
                <a16:creationId xmlns:a16="http://schemas.microsoft.com/office/drawing/2014/main" id="{5E0E9FA0-691B-A5FA-1414-065DF618A8FE}"/>
              </a:ext>
            </a:extLst>
          </p:cNvPr>
          <p:cNvPicPr>
            <a:picLocks noChangeAspect="1"/>
          </p:cNvPicPr>
          <p:nvPr/>
        </p:nvPicPr>
        <p:blipFill>
          <a:blip r:embed="rId4"/>
          <a:srcRect l="8125" t="9148" r="2359" b="11068"/>
          <a:stretch/>
        </p:blipFill>
        <p:spPr>
          <a:xfrm>
            <a:off x="1409700" y="1635787"/>
            <a:ext cx="7520940" cy="4899661"/>
          </a:xfrm>
          <a:prstGeom prst="rect">
            <a:avLst/>
          </a:prstGeom>
        </p:spPr>
      </p:pic>
      <p:sp>
        <p:nvSpPr>
          <p:cNvPr id="7" name="Google Shape;770;p25">
            <a:extLst>
              <a:ext uri="{FF2B5EF4-FFF2-40B4-BE49-F238E27FC236}">
                <a16:creationId xmlns:a16="http://schemas.microsoft.com/office/drawing/2014/main" id="{88C39B69-99B9-FDA2-F787-F26B71B030B4}"/>
              </a:ext>
            </a:extLst>
          </p:cNvPr>
          <p:cNvSpPr txBox="1"/>
          <p:nvPr/>
        </p:nvSpPr>
        <p:spPr>
          <a:xfrm>
            <a:off x="7774408" y="6286620"/>
            <a:ext cx="275904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rPr>
              <a:t>(Scarborough, 2001) </a:t>
            </a:r>
            <a:endParaRPr kumimoji="0"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endParaRPr>
          </a:p>
        </p:txBody>
      </p:sp>
      <p:sp>
        <p:nvSpPr>
          <p:cNvPr id="9" name="Title 1">
            <a:extLst>
              <a:ext uri="{FF2B5EF4-FFF2-40B4-BE49-F238E27FC236}">
                <a16:creationId xmlns:a16="http://schemas.microsoft.com/office/drawing/2014/main" id="{6E9CA2D8-618A-F995-E94C-63261663AF0E}"/>
              </a:ext>
            </a:extLst>
          </p:cNvPr>
          <p:cNvSpPr txBox="1">
            <a:spLocks/>
          </p:cNvSpPr>
          <p:nvPr/>
        </p:nvSpPr>
        <p:spPr>
          <a:xfrm>
            <a:off x="1287900" y="278848"/>
            <a:ext cx="8732400"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Theoretical models suggest a dynamic interplay between lower-level foundational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cognitive-linguistic skills</a:t>
            </a:r>
          </a:p>
        </p:txBody>
      </p:sp>
      <p:sp>
        <p:nvSpPr>
          <p:cNvPr id="5" name="Oval 4">
            <a:extLst>
              <a:ext uri="{FF2B5EF4-FFF2-40B4-BE49-F238E27FC236}">
                <a16:creationId xmlns:a16="http://schemas.microsoft.com/office/drawing/2014/main" id="{07EEF5DE-C449-C4E5-E6C1-7CDF61DAD29B}"/>
              </a:ext>
            </a:extLst>
          </p:cNvPr>
          <p:cNvSpPr/>
          <p:nvPr/>
        </p:nvSpPr>
        <p:spPr>
          <a:xfrm>
            <a:off x="859707" y="4495799"/>
            <a:ext cx="2901307" cy="231002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venir Next LT Pro Light"/>
              <a:ea typeface="+mn-ea"/>
              <a:cs typeface="+mn-cs"/>
            </a:endParaRPr>
          </a:p>
        </p:txBody>
      </p:sp>
    </p:spTree>
    <p:extLst>
      <p:ext uri="{BB962C8B-B14F-4D97-AF65-F5344CB8AC3E}">
        <p14:creationId xmlns:p14="http://schemas.microsoft.com/office/powerpoint/2010/main" val="71026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439A44-F3A5-4640-7467-6D578FFB46BE}"/>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66FDA73-703A-6E26-766F-8489A97ED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0" name="Rectangle 49">
            <a:extLst>
              <a:ext uri="{FF2B5EF4-FFF2-40B4-BE49-F238E27FC236}">
                <a16:creationId xmlns:a16="http://schemas.microsoft.com/office/drawing/2014/main" id="{1AF3A1AB-95EB-DD0F-C383-E05449532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4" y="-5040"/>
            <a:ext cx="7319004" cy="2062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E0A99D53-F5F2-B7A0-6C9B-CE8888D2651B}"/>
              </a:ext>
            </a:extLst>
          </p:cNvPr>
          <p:cNvSpPr>
            <a:spLocks noGrp="1"/>
          </p:cNvSpPr>
          <p:nvPr>
            <p:ph type="title"/>
          </p:nvPr>
        </p:nvSpPr>
        <p:spPr>
          <a:xfrm>
            <a:off x="144003" y="403798"/>
            <a:ext cx="7319004" cy="1244765"/>
          </a:xfrm>
        </p:spPr>
        <p:txBody>
          <a:bodyPr>
            <a:normAutofit/>
          </a:bodyPr>
          <a:lstStyle/>
          <a:p>
            <a:r>
              <a:rPr lang="en-US" dirty="0"/>
              <a:t>What is Developmental Dyslexia? </a:t>
            </a:r>
          </a:p>
        </p:txBody>
      </p:sp>
      <p:sp>
        <p:nvSpPr>
          <p:cNvPr id="3" name="Content Placeholder 2">
            <a:extLst>
              <a:ext uri="{FF2B5EF4-FFF2-40B4-BE49-F238E27FC236}">
                <a16:creationId xmlns:a16="http://schemas.microsoft.com/office/drawing/2014/main" id="{ACC92AD6-0E9D-6776-91CB-12CA07AEA323}"/>
              </a:ext>
            </a:extLst>
          </p:cNvPr>
          <p:cNvSpPr>
            <a:spLocks noGrp="1"/>
          </p:cNvSpPr>
          <p:nvPr>
            <p:ph idx="1"/>
          </p:nvPr>
        </p:nvSpPr>
        <p:spPr>
          <a:xfrm>
            <a:off x="7312879" y="810279"/>
            <a:ext cx="4880282" cy="5508859"/>
          </a:xfrm>
        </p:spPr>
        <p:txBody>
          <a:bodyPr>
            <a:normAutofit/>
          </a:bodyPr>
          <a:lstStyle/>
          <a:p>
            <a:pPr marL="0" indent="0">
              <a:buNone/>
            </a:pPr>
            <a:r>
              <a:rPr lang="en-US" dirty="0">
                <a:latin typeface="+mj-lt"/>
                <a:cs typeface="Arial" pitchFamily="34" charset="0"/>
              </a:rPr>
              <a:t>Affects 7-12% of children in English-speaking countries  (</a:t>
            </a:r>
            <a:r>
              <a:rPr lang="en-US" b="1" u="sng" dirty="0">
                <a:latin typeface="+mj-lt"/>
                <a:cs typeface="Arial" pitchFamily="34" charset="0"/>
              </a:rPr>
              <a:t>about 2-3 in each classroom</a:t>
            </a:r>
            <a:r>
              <a:rPr lang="en-US" dirty="0">
                <a:latin typeface="+mj-lt"/>
                <a:cs typeface="Arial" pitchFamily="34" charset="0"/>
              </a:rPr>
              <a:t>)</a:t>
            </a:r>
          </a:p>
          <a:p>
            <a:pPr marL="0" indent="0">
              <a:buNone/>
            </a:pPr>
            <a:endParaRPr lang="en-US" dirty="0">
              <a:latin typeface="+mj-lt"/>
              <a:cs typeface="Arial" pitchFamily="34" charset="0"/>
            </a:endParaRPr>
          </a:p>
          <a:p>
            <a:pPr lvl="1"/>
            <a:r>
              <a:rPr lang="en-US" sz="2000" dirty="0">
                <a:latin typeface="+mj-lt"/>
                <a:cs typeface="Arial" pitchFamily="34" charset="0"/>
              </a:rPr>
              <a:t>difficulties with accurate and/or fluent </a:t>
            </a:r>
            <a:r>
              <a:rPr lang="en-US" sz="2000" dirty="0">
                <a:solidFill>
                  <a:srgbClr val="FF0000"/>
                </a:solidFill>
                <a:latin typeface="+mj-lt"/>
                <a:cs typeface="Arial" pitchFamily="34" charset="0"/>
              </a:rPr>
              <a:t>word</a:t>
            </a:r>
            <a:r>
              <a:rPr lang="en-US" sz="2000" dirty="0">
                <a:latin typeface="+mj-lt"/>
                <a:cs typeface="Arial" pitchFamily="34" charset="0"/>
              </a:rPr>
              <a:t> reading</a:t>
            </a:r>
          </a:p>
          <a:p>
            <a:pPr lvl="1"/>
            <a:r>
              <a:rPr lang="en-US" sz="2000" dirty="0">
                <a:latin typeface="+mj-lt"/>
                <a:cs typeface="Arial" pitchFamily="34" charset="0"/>
              </a:rPr>
              <a:t>poor spelling and decoding abilities</a:t>
            </a:r>
          </a:p>
          <a:p>
            <a:pPr lvl="1"/>
            <a:endParaRPr lang="en-US" sz="2000" dirty="0">
              <a:latin typeface="+mj-lt"/>
              <a:cs typeface="Arial" pitchFamily="34" charset="0"/>
            </a:endParaRPr>
          </a:p>
          <a:p>
            <a:pPr marL="274320" lvl="1" indent="0">
              <a:buNone/>
            </a:pPr>
            <a:r>
              <a:rPr lang="en-US" sz="2000" dirty="0">
                <a:latin typeface="+mj-lt"/>
                <a:cs typeface="Arial" pitchFamily="34" charset="0"/>
              </a:rPr>
              <a:t>Heritability estimates are 40-60%</a:t>
            </a:r>
          </a:p>
          <a:p>
            <a:pPr marL="228600" lvl="1" indent="0">
              <a:buNone/>
            </a:pPr>
            <a:endParaRPr lang="en-US" dirty="0">
              <a:latin typeface="+mj-lt"/>
              <a:cs typeface="Arial" pitchFamily="34" charset="0"/>
            </a:endParaRPr>
          </a:p>
          <a:p>
            <a:pPr marL="0" lvl="1" indent="0">
              <a:buNone/>
            </a:pPr>
            <a:r>
              <a:rPr lang="en-US" dirty="0">
                <a:latin typeface="+mj-lt"/>
                <a:cs typeface="Arial" pitchFamily="34" charset="0"/>
              </a:rPr>
              <a:t>	</a:t>
            </a:r>
          </a:p>
          <a:p>
            <a:endParaRPr lang="en-US" dirty="0">
              <a:latin typeface="+mj-lt"/>
            </a:endParaRPr>
          </a:p>
        </p:txBody>
      </p:sp>
      <p:pic>
        <p:nvPicPr>
          <p:cNvPr id="40" name="Picture 39" descr="A group of children sitting on a colorful rug&#10;&#10;Description automatically generated">
            <a:extLst>
              <a:ext uri="{FF2B5EF4-FFF2-40B4-BE49-F238E27FC236}">
                <a16:creationId xmlns:a16="http://schemas.microsoft.com/office/drawing/2014/main" id="{4EDFAC26-7A99-7E1B-A38F-80F56B422280}"/>
              </a:ext>
            </a:extLst>
          </p:cNvPr>
          <p:cNvPicPr>
            <a:picLocks noChangeAspect="1"/>
          </p:cNvPicPr>
          <p:nvPr/>
        </p:nvPicPr>
        <p:blipFill>
          <a:blip r:embed="rId3"/>
          <a:srcRect l="7601" r="7092" b="-1"/>
          <a:stretch/>
        </p:blipFill>
        <p:spPr>
          <a:xfrm>
            <a:off x="20" y="2052362"/>
            <a:ext cx="7320533" cy="4805638"/>
          </a:xfrm>
          <a:prstGeom prst="rect">
            <a:avLst/>
          </a:prstGeom>
        </p:spPr>
      </p:pic>
      <p:sp>
        <p:nvSpPr>
          <p:cNvPr id="4" name="Slide Number Placeholder 3">
            <a:extLst>
              <a:ext uri="{FF2B5EF4-FFF2-40B4-BE49-F238E27FC236}">
                <a16:creationId xmlns:a16="http://schemas.microsoft.com/office/drawing/2014/main" id="{C8106494-587F-123B-FC14-BFFEF0643BB6}"/>
              </a:ext>
            </a:extLst>
          </p:cNvPr>
          <p:cNvSpPr>
            <a:spLocks noGrp="1"/>
          </p:cNvSpPr>
          <p:nvPr>
            <p:ph type="sldNum" sz="quarter" idx="12"/>
          </p:nvPr>
        </p:nvSpPr>
        <p:spPr>
          <a:xfrm>
            <a:off x="11228877" y="6319138"/>
            <a:ext cx="71064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5" name="Google Shape;795;p28">
            <a:extLst>
              <a:ext uri="{FF2B5EF4-FFF2-40B4-BE49-F238E27FC236}">
                <a16:creationId xmlns:a16="http://schemas.microsoft.com/office/drawing/2014/main" id="{DF5CC255-C051-064B-75C5-6CC825B57519}"/>
              </a:ext>
            </a:extLst>
          </p:cNvPr>
          <p:cNvSpPr txBox="1"/>
          <p:nvPr/>
        </p:nvSpPr>
        <p:spPr>
          <a:xfrm>
            <a:off x="5616113" y="6251510"/>
            <a:ext cx="7810422"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Times New Roman"/>
                <a:cs typeface="Times New Roman"/>
                <a:sym typeface="Times New Roman"/>
              </a:rPr>
              <a:t>(Grigorenko et al., 2020)</a:t>
            </a:r>
            <a:endParaRPr kumimoji="0"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endParaRPr>
          </a:p>
        </p:txBody>
      </p:sp>
      <p:pic>
        <p:nvPicPr>
          <p:cNvPr id="6" name="Picture 5" descr="A logo of a brain&#10;&#10;Description automatically generated">
            <a:extLst>
              <a:ext uri="{FF2B5EF4-FFF2-40B4-BE49-F238E27FC236}">
                <a16:creationId xmlns:a16="http://schemas.microsoft.com/office/drawing/2014/main" id="{BB714653-624E-C43D-1251-FFB660BD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5313" y="38875"/>
            <a:ext cx="615079" cy="795910"/>
          </a:xfrm>
          <a:prstGeom prst="rect">
            <a:avLst/>
          </a:prstGeom>
        </p:spPr>
      </p:pic>
    </p:spTree>
    <p:extLst>
      <p:ext uri="{BB962C8B-B14F-4D97-AF65-F5344CB8AC3E}">
        <p14:creationId xmlns:p14="http://schemas.microsoft.com/office/powerpoint/2010/main" val="358769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679"/>
        <p:cNvGrpSpPr/>
        <p:nvPr/>
      </p:nvGrpSpPr>
      <p:grpSpPr>
        <a:xfrm>
          <a:off x="0" y="0"/>
          <a:ext cx="0" cy="0"/>
          <a:chOff x="0" y="0"/>
          <a:chExt cx="0" cy="0"/>
        </a:xfrm>
      </p:grpSpPr>
      <p:sp>
        <p:nvSpPr>
          <p:cNvPr id="680" name="Google Shape;680;p17"/>
          <p:cNvSpPr txBox="1">
            <a:spLocks noGrp="1"/>
          </p:cNvSpPr>
          <p:nvPr>
            <p:ph type="sldNum" idx="12"/>
          </p:nvPr>
        </p:nvSpPr>
        <p:spPr>
          <a:xfrm>
            <a:off x="9829800" y="242235"/>
            <a:ext cx="554038"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681" name="Google Shape;681;p17"/>
          <p:cNvPicPr preferRelativeResize="0"/>
          <p:nvPr/>
        </p:nvPicPr>
        <p:blipFill rotWithShape="1">
          <a:blip r:embed="rId3">
            <a:alphaModFix/>
          </a:blip>
          <a:srcRect/>
          <a:stretch/>
        </p:blipFill>
        <p:spPr>
          <a:xfrm>
            <a:off x="2819401" y="1371600"/>
            <a:ext cx="6864373" cy="5105400"/>
          </a:xfrm>
          <a:prstGeom prst="rect">
            <a:avLst/>
          </a:prstGeom>
          <a:noFill/>
          <a:ln w="9525" cap="flat" cmpd="sng">
            <a:solidFill>
              <a:schemeClr val="dk1"/>
            </a:solidFill>
            <a:prstDash val="solid"/>
            <a:round/>
            <a:headEnd type="none" w="sm" len="sm"/>
            <a:tailEnd type="none" w="sm" len="sm"/>
          </a:ln>
        </p:spPr>
      </p:pic>
      <p:pic>
        <p:nvPicPr>
          <p:cNvPr id="682" name="Google Shape;682;p17"/>
          <p:cNvPicPr preferRelativeResize="0"/>
          <p:nvPr/>
        </p:nvPicPr>
        <p:blipFill rotWithShape="1">
          <a:blip r:embed="rId4">
            <a:alphaModFix/>
          </a:blip>
          <a:srcRect/>
          <a:stretch/>
        </p:blipFill>
        <p:spPr>
          <a:xfrm>
            <a:off x="2743200" y="152401"/>
            <a:ext cx="6940574" cy="1146261"/>
          </a:xfrm>
          <a:prstGeom prst="rect">
            <a:avLst/>
          </a:prstGeom>
          <a:noFill/>
          <a:ln>
            <a:noFill/>
          </a:ln>
        </p:spPr>
      </p:pic>
      <p:pic>
        <p:nvPicPr>
          <p:cNvPr id="2" name="Picture 1" descr="A logo of a brain&#10;&#10;Description automatically generated">
            <a:extLst>
              <a:ext uri="{FF2B5EF4-FFF2-40B4-BE49-F238E27FC236}">
                <a16:creationId xmlns:a16="http://schemas.microsoft.com/office/drawing/2014/main" id="{607E98A9-1AF5-650B-9B13-9FFC4DD1B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1577094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95">
          <a:extLst>
            <a:ext uri="{FF2B5EF4-FFF2-40B4-BE49-F238E27FC236}">
              <a16:creationId xmlns:a16="http://schemas.microsoft.com/office/drawing/2014/main" id="{92C3D6B9-2394-B997-6DB4-B7FB2A0C60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1B647F-88DE-57CC-4EDF-2B93DC8B39E3}"/>
              </a:ext>
            </a:extLst>
          </p:cNvPr>
          <p:cNvSpPr/>
          <p:nvPr/>
        </p:nvSpPr>
        <p:spPr>
          <a:xfrm>
            <a:off x="945931" y="129093"/>
            <a:ext cx="9427779"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96" name="Google Shape;596;p13">
            <a:extLst>
              <a:ext uri="{FF2B5EF4-FFF2-40B4-BE49-F238E27FC236}">
                <a16:creationId xmlns:a16="http://schemas.microsoft.com/office/drawing/2014/main" id="{9631253E-932D-E153-65D1-6FA2C8D7C2F2}"/>
              </a:ext>
            </a:extLst>
          </p:cNvPr>
          <p:cNvSpPr txBox="1">
            <a:spLocks noGrp="1"/>
          </p:cNvSpPr>
          <p:nvPr>
            <p:ph type="title"/>
          </p:nvPr>
        </p:nvSpPr>
        <p:spPr>
          <a:xfrm>
            <a:off x="2022475" y="152400"/>
            <a:ext cx="7556313" cy="1116106"/>
          </a:xfrm>
          <a:prstGeom prst="rect">
            <a:avLst/>
          </a:prstGeom>
          <a:noFill/>
          <a:ln>
            <a:noFill/>
          </a:ln>
        </p:spPr>
        <p:txBody>
          <a:bodyPr spcFirstLastPara="1" vert="horz" wrap="square" lIns="91425" tIns="45700" rIns="91425" bIns="45700" rtlCol="0" anchor="t" anchorCtr="0">
            <a:noAutofit/>
          </a:bodyPr>
          <a:lstStyle/>
          <a:p>
            <a:pPr algn="ctr">
              <a:spcBef>
                <a:spcPts val="0"/>
              </a:spcBef>
              <a:buClr>
                <a:schemeClr val="accent1"/>
              </a:buClr>
              <a:buSzPts val="3600"/>
            </a:pPr>
            <a:r>
              <a:rPr lang="en-US" b="1" dirty="0">
                <a:ea typeface="Times New Roman"/>
                <a:cs typeface="Times New Roman"/>
                <a:sym typeface="Times New Roman"/>
              </a:rPr>
              <a:t>Factors contributing to reading disabilities</a:t>
            </a:r>
            <a:endParaRPr dirty="0"/>
          </a:p>
        </p:txBody>
      </p:sp>
      <p:sp>
        <p:nvSpPr>
          <p:cNvPr id="598" name="Google Shape;598;p13">
            <a:extLst>
              <a:ext uri="{FF2B5EF4-FFF2-40B4-BE49-F238E27FC236}">
                <a16:creationId xmlns:a16="http://schemas.microsoft.com/office/drawing/2014/main" id="{17A965B2-3408-BB26-7F83-FCEED3CAC1B8}"/>
              </a:ext>
            </a:extLst>
          </p:cNvPr>
          <p:cNvSpPr/>
          <p:nvPr/>
        </p:nvSpPr>
        <p:spPr>
          <a:xfrm>
            <a:off x="5985641" y="1391012"/>
            <a:ext cx="2590800" cy="4809859"/>
          </a:xfrm>
          <a:prstGeom prst="rect">
            <a:avLst/>
          </a:prstGeom>
          <a:solidFill>
            <a:schemeClr val="accent1">
              <a:lumMod val="60000"/>
              <a:lumOff val="40000"/>
            </a:schemeClr>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Atypical Reading Development </a:t>
            </a:r>
            <a:endParaRPr kumimoji="0"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599" name="Google Shape;599;p13">
            <a:extLst>
              <a:ext uri="{FF2B5EF4-FFF2-40B4-BE49-F238E27FC236}">
                <a16:creationId xmlns:a16="http://schemas.microsoft.com/office/drawing/2014/main" id="{433DD09E-33F0-5CA2-9804-3A5FE53C31D5}"/>
              </a:ext>
            </a:extLst>
          </p:cNvPr>
          <p:cNvSpPr/>
          <p:nvPr/>
        </p:nvSpPr>
        <p:spPr>
          <a:xfrm>
            <a:off x="2615697" y="1391012"/>
            <a:ext cx="1485900" cy="1066800"/>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Genetics</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0" name="Google Shape;600;p13">
            <a:extLst>
              <a:ext uri="{FF2B5EF4-FFF2-40B4-BE49-F238E27FC236}">
                <a16:creationId xmlns:a16="http://schemas.microsoft.com/office/drawing/2014/main" id="{10B0E931-DF76-6E00-35D5-6EEDE337CE92}"/>
              </a:ext>
            </a:extLst>
          </p:cNvPr>
          <p:cNvSpPr/>
          <p:nvPr/>
        </p:nvSpPr>
        <p:spPr>
          <a:xfrm>
            <a:off x="2615697" y="2629645"/>
            <a:ext cx="1485900" cy="1032095"/>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Brain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1" name="Google Shape;601;p13">
            <a:extLst>
              <a:ext uri="{FF2B5EF4-FFF2-40B4-BE49-F238E27FC236}">
                <a16:creationId xmlns:a16="http://schemas.microsoft.com/office/drawing/2014/main" id="{2E2B2BC7-E33B-1AE6-9A86-4E53C21BACC0}"/>
              </a:ext>
            </a:extLst>
          </p:cNvPr>
          <p:cNvSpPr/>
          <p:nvPr/>
        </p:nvSpPr>
        <p:spPr>
          <a:xfrm>
            <a:off x="2603249" y="3833573"/>
            <a:ext cx="14859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Perception &amp; Cognition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2" name="Google Shape;602;p13">
            <a:extLst>
              <a:ext uri="{FF2B5EF4-FFF2-40B4-BE49-F238E27FC236}">
                <a16:creationId xmlns:a16="http://schemas.microsoft.com/office/drawing/2014/main" id="{CA5966B9-8127-38EC-1251-F686AAA9316F}"/>
              </a:ext>
            </a:extLst>
          </p:cNvPr>
          <p:cNvSpPr/>
          <p:nvPr/>
        </p:nvSpPr>
        <p:spPr>
          <a:xfrm>
            <a:off x="2577597" y="5103139"/>
            <a:ext cx="15240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Environment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603" name="Google Shape;603;p13">
            <a:extLst>
              <a:ext uri="{FF2B5EF4-FFF2-40B4-BE49-F238E27FC236}">
                <a16:creationId xmlns:a16="http://schemas.microsoft.com/office/drawing/2014/main" id="{DC95B82B-0F54-AAB6-8DF8-7BE5BF28587E}"/>
              </a:ext>
            </a:extLst>
          </p:cNvPr>
          <p:cNvCxnSpPr/>
          <p:nvPr/>
        </p:nvCxnSpPr>
        <p:spPr>
          <a:xfrm>
            <a:off x="4264573" y="18663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4" name="Google Shape;604;p13">
            <a:extLst>
              <a:ext uri="{FF2B5EF4-FFF2-40B4-BE49-F238E27FC236}">
                <a16:creationId xmlns:a16="http://schemas.microsoft.com/office/drawing/2014/main" id="{A8D272FE-8130-2CF2-66EA-0ED25DFD976D}"/>
              </a:ext>
            </a:extLst>
          </p:cNvPr>
          <p:cNvCxnSpPr/>
          <p:nvPr/>
        </p:nvCxnSpPr>
        <p:spPr>
          <a:xfrm>
            <a:off x="4264573" y="310856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5" name="Google Shape;605;p13">
            <a:extLst>
              <a:ext uri="{FF2B5EF4-FFF2-40B4-BE49-F238E27FC236}">
                <a16:creationId xmlns:a16="http://schemas.microsoft.com/office/drawing/2014/main" id="{B91D327E-7C79-5D15-D5A7-317A552612D1}"/>
              </a:ext>
            </a:extLst>
          </p:cNvPr>
          <p:cNvCxnSpPr/>
          <p:nvPr/>
        </p:nvCxnSpPr>
        <p:spPr>
          <a:xfrm>
            <a:off x="4264573" y="43508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6" name="Google Shape;606;p13">
            <a:extLst>
              <a:ext uri="{FF2B5EF4-FFF2-40B4-BE49-F238E27FC236}">
                <a16:creationId xmlns:a16="http://schemas.microsoft.com/office/drawing/2014/main" id="{F4EA9347-6726-D745-296F-179182777EBA}"/>
              </a:ext>
            </a:extLst>
          </p:cNvPr>
          <p:cNvCxnSpPr/>
          <p:nvPr/>
        </p:nvCxnSpPr>
        <p:spPr>
          <a:xfrm>
            <a:off x="4290849" y="5593063"/>
            <a:ext cx="1371600" cy="0"/>
          </a:xfrm>
          <a:prstGeom prst="straightConnector1">
            <a:avLst/>
          </a:prstGeom>
          <a:noFill/>
          <a:ln w="25400" cap="flat" cmpd="sng">
            <a:solidFill>
              <a:schemeClr val="dk1"/>
            </a:solidFill>
            <a:prstDash val="solid"/>
            <a:round/>
            <a:headEnd type="none" w="sm" len="sm"/>
            <a:tailEnd type="triangle" w="med" len="med"/>
          </a:ln>
        </p:spPr>
      </p:cxnSp>
      <p:pic>
        <p:nvPicPr>
          <p:cNvPr id="6" name="Picture 5" descr="A logo of a brain&#10;&#10;Description automatically generated">
            <a:extLst>
              <a:ext uri="{FF2B5EF4-FFF2-40B4-BE49-F238E27FC236}">
                <a16:creationId xmlns:a16="http://schemas.microsoft.com/office/drawing/2014/main" id="{B3874783-51B2-0DEA-0B4F-A6DB1FCA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2" name="Slide Number Placeholder 1">
            <a:extLst>
              <a:ext uri="{FF2B5EF4-FFF2-40B4-BE49-F238E27FC236}">
                <a16:creationId xmlns:a16="http://schemas.microsoft.com/office/drawing/2014/main" id="{CE4325A5-7F0C-4F26-0FAB-048C07A34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3" name="Oval 2">
            <a:extLst>
              <a:ext uri="{FF2B5EF4-FFF2-40B4-BE49-F238E27FC236}">
                <a16:creationId xmlns:a16="http://schemas.microsoft.com/office/drawing/2014/main" id="{7D7BD43B-1E2B-7C20-9E8E-E33469EBF609}"/>
              </a:ext>
            </a:extLst>
          </p:cNvPr>
          <p:cNvSpPr/>
          <p:nvPr/>
        </p:nvSpPr>
        <p:spPr>
          <a:xfrm>
            <a:off x="2228599" y="1175769"/>
            <a:ext cx="2235200" cy="145920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17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C65070-45F5-4A2A-7171-934495FC4E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1400" b="0" i="0" u="none" strike="noStrike" kern="1200" cap="none" spc="0" normalizeH="0" baseline="0" noProof="0">
                <a:ln>
                  <a:noFill/>
                </a:ln>
                <a:solidFill>
                  <a:prstClr val="white"/>
                </a:solidFill>
                <a:effectLst/>
                <a:uLnTx/>
                <a:uFillTx/>
                <a:latin typeface="Rockwel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white"/>
              </a:solidFill>
              <a:effectLst/>
              <a:uLnTx/>
              <a:uFillTx/>
              <a:latin typeface="Rockwell"/>
              <a:ea typeface="+mn-ea"/>
              <a:cs typeface="+mn-cs"/>
            </a:endParaRPr>
          </a:p>
        </p:txBody>
      </p:sp>
      <p:pic>
        <p:nvPicPr>
          <p:cNvPr id="7" name="Picture 6">
            <a:extLst>
              <a:ext uri="{FF2B5EF4-FFF2-40B4-BE49-F238E27FC236}">
                <a16:creationId xmlns:a16="http://schemas.microsoft.com/office/drawing/2014/main" id="{D14EA75A-2257-3E19-21D4-C4555032E4C1}"/>
              </a:ext>
            </a:extLst>
          </p:cNvPr>
          <p:cNvPicPr>
            <a:picLocks noChangeAspect="1"/>
          </p:cNvPicPr>
          <p:nvPr/>
        </p:nvPicPr>
        <p:blipFill>
          <a:blip r:embed="rId3"/>
          <a:stretch>
            <a:fillRect/>
          </a:stretch>
        </p:blipFill>
        <p:spPr>
          <a:xfrm>
            <a:off x="173835" y="129093"/>
            <a:ext cx="6860389" cy="6629400"/>
          </a:xfrm>
          <a:prstGeom prst="rect">
            <a:avLst/>
          </a:prstGeom>
        </p:spPr>
      </p:pic>
      <p:pic>
        <p:nvPicPr>
          <p:cNvPr id="2" name="Picture 1" descr="A logo of a brain&#10;&#10;Description automatically generated">
            <a:extLst>
              <a:ext uri="{FF2B5EF4-FFF2-40B4-BE49-F238E27FC236}">
                <a16:creationId xmlns:a16="http://schemas.microsoft.com/office/drawing/2014/main" id="{12086FEE-9047-71C6-2C7A-9F6A8FD1D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pic>
        <p:nvPicPr>
          <p:cNvPr id="4" name="Picture 3">
            <a:extLst>
              <a:ext uri="{FF2B5EF4-FFF2-40B4-BE49-F238E27FC236}">
                <a16:creationId xmlns:a16="http://schemas.microsoft.com/office/drawing/2014/main" id="{D258E52B-F408-1C7B-EC67-D3C64AA7EAE0}"/>
              </a:ext>
            </a:extLst>
          </p:cNvPr>
          <p:cNvPicPr>
            <a:picLocks noChangeAspect="1"/>
          </p:cNvPicPr>
          <p:nvPr/>
        </p:nvPicPr>
        <p:blipFill>
          <a:blip r:embed="rId5"/>
          <a:stretch>
            <a:fillRect/>
          </a:stretch>
        </p:blipFill>
        <p:spPr>
          <a:xfrm>
            <a:off x="6783036" y="1454778"/>
            <a:ext cx="5345705" cy="2898895"/>
          </a:xfrm>
          <a:prstGeom prst="rect">
            <a:avLst/>
          </a:prstGeom>
        </p:spPr>
      </p:pic>
    </p:spTree>
    <p:extLst>
      <p:ext uri="{BB962C8B-B14F-4D97-AF65-F5344CB8AC3E}">
        <p14:creationId xmlns:p14="http://schemas.microsoft.com/office/powerpoint/2010/main" val="360786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95"/>
        <p:cNvGrpSpPr/>
        <p:nvPr/>
      </p:nvGrpSpPr>
      <p:grpSpPr>
        <a:xfrm>
          <a:off x="0" y="0"/>
          <a:ext cx="0" cy="0"/>
          <a:chOff x="0" y="0"/>
          <a:chExt cx="0" cy="0"/>
        </a:xfrm>
      </p:grpSpPr>
      <p:sp>
        <p:nvSpPr>
          <p:cNvPr id="5" name="Rectangle 4">
            <a:extLst>
              <a:ext uri="{FF2B5EF4-FFF2-40B4-BE49-F238E27FC236}">
                <a16:creationId xmlns:a16="http://schemas.microsoft.com/office/drawing/2014/main" id="{C3C77D09-A905-8398-85CF-063269D0BE9F}"/>
              </a:ext>
            </a:extLst>
          </p:cNvPr>
          <p:cNvSpPr/>
          <p:nvPr/>
        </p:nvSpPr>
        <p:spPr>
          <a:xfrm>
            <a:off x="945931" y="129093"/>
            <a:ext cx="9427779"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96" name="Google Shape;596;p13"/>
          <p:cNvSpPr txBox="1">
            <a:spLocks noGrp="1"/>
          </p:cNvSpPr>
          <p:nvPr>
            <p:ph type="title"/>
          </p:nvPr>
        </p:nvSpPr>
        <p:spPr>
          <a:xfrm>
            <a:off x="2022475" y="152400"/>
            <a:ext cx="7556313" cy="1116106"/>
          </a:xfrm>
          <a:prstGeom prst="rect">
            <a:avLst/>
          </a:prstGeom>
          <a:noFill/>
          <a:ln>
            <a:noFill/>
          </a:ln>
        </p:spPr>
        <p:txBody>
          <a:bodyPr spcFirstLastPara="1" vert="horz" wrap="square" lIns="91425" tIns="45700" rIns="91425" bIns="45700" rtlCol="0" anchor="t" anchorCtr="0">
            <a:noAutofit/>
          </a:bodyPr>
          <a:lstStyle/>
          <a:p>
            <a:pPr algn="ctr">
              <a:spcBef>
                <a:spcPts val="0"/>
              </a:spcBef>
              <a:buClr>
                <a:schemeClr val="accent1"/>
              </a:buClr>
              <a:buSzPts val="3600"/>
            </a:pPr>
            <a:r>
              <a:rPr lang="en-US" dirty="0"/>
              <a:t>Factors influencing the development of Reading Disabilities </a:t>
            </a:r>
            <a:endParaRPr dirty="0"/>
          </a:p>
        </p:txBody>
      </p:sp>
      <p:sp>
        <p:nvSpPr>
          <p:cNvPr id="598" name="Google Shape;598;p13"/>
          <p:cNvSpPr/>
          <p:nvPr/>
        </p:nvSpPr>
        <p:spPr>
          <a:xfrm>
            <a:off x="5985641" y="1391012"/>
            <a:ext cx="2590800" cy="4809859"/>
          </a:xfrm>
          <a:prstGeom prst="rect">
            <a:avLst/>
          </a:prstGeom>
          <a:solidFill>
            <a:schemeClr val="accent1">
              <a:lumMod val="60000"/>
              <a:lumOff val="40000"/>
            </a:schemeClr>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Typical/Atypical Reading Development </a:t>
            </a:r>
            <a:endParaRPr kumimoji="0"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599" name="Google Shape;599;p13"/>
          <p:cNvSpPr/>
          <p:nvPr/>
        </p:nvSpPr>
        <p:spPr>
          <a:xfrm>
            <a:off x="2615697" y="1391012"/>
            <a:ext cx="1485900" cy="1066800"/>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Genetics</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0" name="Google Shape;600;p13"/>
          <p:cNvSpPr/>
          <p:nvPr/>
        </p:nvSpPr>
        <p:spPr>
          <a:xfrm>
            <a:off x="2615697" y="2629645"/>
            <a:ext cx="1485900" cy="1032095"/>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Brain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1" name="Google Shape;601;p13"/>
          <p:cNvSpPr/>
          <p:nvPr/>
        </p:nvSpPr>
        <p:spPr>
          <a:xfrm>
            <a:off x="2603249" y="3833573"/>
            <a:ext cx="14859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Perception &amp; Cognition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2" name="Google Shape;602;p13"/>
          <p:cNvSpPr/>
          <p:nvPr/>
        </p:nvSpPr>
        <p:spPr>
          <a:xfrm>
            <a:off x="2577597" y="5103139"/>
            <a:ext cx="15240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Environment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603" name="Google Shape;603;p13"/>
          <p:cNvCxnSpPr/>
          <p:nvPr/>
        </p:nvCxnSpPr>
        <p:spPr>
          <a:xfrm>
            <a:off x="4264573" y="18663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4" name="Google Shape;604;p13"/>
          <p:cNvCxnSpPr/>
          <p:nvPr/>
        </p:nvCxnSpPr>
        <p:spPr>
          <a:xfrm>
            <a:off x="4264573" y="310856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5" name="Google Shape;605;p13"/>
          <p:cNvCxnSpPr/>
          <p:nvPr/>
        </p:nvCxnSpPr>
        <p:spPr>
          <a:xfrm>
            <a:off x="4264573" y="43508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6" name="Google Shape;606;p13"/>
          <p:cNvCxnSpPr/>
          <p:nvPr/>
        </p:nvCxnSpPr>
        <p:spPr>
          <a:xfrm>
            <a:off x="4290849" y="5593063"/>
            <a:ext cx="1371600" cy="0"/>
          </a:xfrm>
          <a:prstGeom prst="straightConnector1">
            <a:avLst/>
          </a:prstGeom>
          <a:noFill/>
          <a:ln w="25400" cap="flat" cmpd="sng">
            <a:solidFill>
              <a:schemeClr val="dk1"/>
            </a:solidFill>
            <a:prstDash val="solid"/>
            <a:round/>
            <a:headEnd type="none" w="sm" len="sm"/>
            <a:tailEnd type="triangle" w="med" len="med"/>
          </a:ln>
        </p:spPr>
      </p:cxnSp>
      <p:pic>
        <p:nvPicPr>
          <p:cNvPr id="6" name="Picture 5" descr="A logo of a brain&#10;&#10;Description automatically generated">
            <a:extLst>
              <a:ext uri="{FF2B5EF4-FFF2-40B4-BE49-F238E27FC236}">
                <a16:creationId xmlns:a16="http://schemas.microsoft.com/office/drawing/2014/main" id="{0D8D3EA9-136B-A334-B245-464118E36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2" name="Oval 1">
            <a:extLst>
              <a:ext uri="{FF2B5EF4-FFF2-40B4-BE49-F238E27FC236}">
                <a16:creationId xmlns:a16="http://schemas.microsoft.com/office/drawing/2014/main" id="{2BF0B25A-9906-AC37-762D-5A70C583F5DC}"/>
              </a:ext>
            </a:extLst>
          </p:cNvPr>
          <p:cNvSpPr/>
          <p:nvPr/>
        </p:nvSpPr>
        <p:spPr>
          <a:xfrm>
            <a:off x="2241047" y="4903989"/>
            <a:ext cx="2235200" cy="145920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79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611"/>
        <p:cNvGrpSpPr/>
        <p:nvPr/>
      </p:nvGrpSpPr>
      <p:grpSpPr>
        <a:xfrm>
          <a:off x="0" y="0"/>
          <a:ext cx="0" cy="0"/>
          <a:chOff x="0" y="0"/>
          <a:chExt cx="0" cy="0"/>
        </a:xfrm>
      </p:grpSpPr>
      <p:sp>
        <p:nvSpPr>
          <p:cNvPr id="4" name="Rectangle 3">
            <a:extLst>
              <a:ext uri="{FF2B5EF4-FFF2-40B4-BE49-F238E27FC236}">
                <a16:creationId xmlns:a16="http://schemas.microsoft.com/office/drawing/2014/main" id="{874E082B-446F-4990-7EC4-04BE686C3677}"/>
              </a:ext>
            </a:extLst>
          </p:cNvPr>
          <p:cNvSpPr/>
          <p:nvPr/>
        </p:nvSpPr>
        <p:spPr>
          <a:xfrm>
            <a:off x="966952" y="130236"/>
            <a:ext cx="9914775"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613" name="Google Shape;613;p14"/>
          <p:cNvSpPr txBox="1">
            <a:spLocks noGrp="1"/>
          </p:cNvSpPr>
          <p:nvPr>
            <p:ph type="sldNum" sz="quarter" idx="12"/>
          </p:nvPr>
        </p:nvSpPr>
        <p:spPr>
          <a:xfrm>
            <a:off x="11444337" y="6319138"/>
            <a:ext cx="710647"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1" i="0" u="none" strike="noStrike" kern="1200" cap="all" spc="100" normalizeH="0" baseline="0" noProof="0">
                <a:ln>
                  <a:noFill/>
                </a:ln>
                <a:solidFill>
                  <a:srgbClr val="000000"/>
                </a:solidFill>
                <a:effectLst/>
                <a:uLnTx/>
                <a:uFillTx/>
                <a:latin typeface="Avenir Next LT Pro Light"/>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800" b="1" i="0" u="none" strike="noStrike" kern="1200" cap="all" spc="100" normalizeH="0" baseline="0" noProof="0">
              <a:ln>
                <a:noFill/>
              </a:ln>
              <a:solidFill>
                <a:srgbClr val="000000"/>
              </a:solidFill>
              <a:effectLst/>
              <a:uLnTx/>
              <a:uFillTx/>
              <a:latin typeface="Avenir Next LT Pro Light"/>
              <a:ea typeface="Times New Roman"/>
              <a:cs typeface="Times New Roman"/>
              <a:sym typeface="Times New Roman"/>
            </a:endParaRPr>
          </a:p>
        </p:txBody>
      </p:sp>
      <p:sp>
        <p:nvSpPr>
          <p:cNvPr id="612" name="Google Shape;612;p14"/>
          <p:cNvSpPr txBox="1">
            <a:spLocks noGrp="1"/>
          </p:cNvSpPr>
          <p:nvPr>
            <p:ph type="title" idx="4294967295"/>
          </p:nvPr>
        </p:nvSpPr>
        <p:spPr>
          <a:xfrm>
            <a:off x="1140371" y="188026"/>
            <a:ext cx="7556500" cy="1116012"/>
          </a:xfrm>
          <a:prstGeom prst="rect">
            <a:avLst/>
          </a:prstGeom>
          <a:noFill/>
          <a:ln>
            <a:noFill/>
          </a:ln>
        </p:spPr>
        <p:txBody>
          <a:bodyPr spcFirstLastPara="1" vert="horz" wrap="square" lIns="91425" tIns="45700" rIns="91425" bIns="45700" rtlCol="0" anchor="t" anchorCtr="0">
            <a:noAutofit/>
          </a:bodyPr>
          <a:lstStyle/>
          <a:p>
            <a:pPr>
              <a:buSzPts val="3600"/>
            </a:pPr>
            <a:r>
              <a:rPr lang="en-US" b="1" dirty="0">
                <a:ea typeface="Times New Roman"/>
                <a:cs typeface="Times New Roman"/>
                <a:sym typeface="Times New Roman"/>
              </a:rPr>
              <a:t>Environmental risk factors for poor literacy outcomes  </a:t>
            </a:r>
            <a:endParaRPr dirty="0"/>
          </a:p>
        </p:txBody>
      </p:sp>
      <p:sp>
        <p:nvSpPr>
          <p:cNvPr id="614" name="Google Shape;614;p14"/>
          <p:cNvSpPr/>
          <p:nvPr/>
        </p:nvSpPr>
        <p:spPr>
          <a:xfrm>
            <a:off x="6082861" y="762567"/>
            <a:ext cx="2891849" cy="168657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Neighborhood factors/learning environment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615" name="Google Shape;615;p14"/>
          <p:cNvSpPr/>
          <p:nvPr/>
        </p:nvSpPr>
        <p:spPr>
          <a:xfrm>
            <a:off x="2125831" y="1416741"/>
            <a:ext cx="2537499" cy="153150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Child neglect/abuse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616" name="Google Shape;616;p14"/>
          <p:cNvSpPr/>
          <p:nvPr/>
        </p:nvSpPr>
        <p:spPr>
          <a:xfrm>
            <a:off x="1727608" y="4324914"/>
            <a:ext cx="2286000" cy="142174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Immigration status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617" name="Google Shape;617;p14"/>
          <p:cNvSpPr/>
          <p:nvPr/>
        </p:nvSpPr>
        <p:spPr>
          <a:xfrm>
            <a:off x="4542747" y="5089002"/>
            <a:ext cx="2537499" cy="153150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venir Next LT Pro Light"/>
                <a:ea typeface="Times New Roman"/>
                <a:cs typeface="Times New Roman"/>
                <a:sym typeface="Times New Roman"/>
              </a:rPr>
              <a:t>Caregiver’s education</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619" name="Google Shape;619;p14"/>
          <p:cNvSpPr/>
          <p:nvPr/>
        </p:nvSpPr>
        <p:spPr>
          <a:xfrm>
            <a:off x="8531153" y="2580124"/>
            <a:ext cx="2095158" cy="1334197"/>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venir Next LT Pro Light"/>
                <a:ea typeface="Times New Roman"/>
                <a:cs typeface="Times New Roman"/>
                <a:sym typeface="Times New Roman"/>
              </a:rPr>
              <a:t>Poverty/SES/Housing insecurity </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620" name="Google Shape;620;p14"/>
          <p:cNvSpPr/>
          <p:nvPr/>
        </p:nvSpPr>
        <p:spPr>
          <a:xfrm>
            <a:off x="8182901" y="5089002"/>
            <a:ext cx="2537499" cy="153150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venir Next LT Pro Light"/>
                <a:ea typeface="Times New Roman"/>
                <a:cs typeface="Times New Roman"/>
                <a:sym typeface="Times New Roman"/>
              </a:rPr>
              <a:t>Caregiver with substance abuse/chronic illness</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621" name="Google Shape;621;p14"/>
          <p:cNvSpPr/>
          <p:nvPr/>
        </p:nvSpPr>
        <p:spPr>
          <a:xfrm>
            <a:off x="5640039" y="2499658"/>
            <a:ext cx="1953419" cy="126941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Trauma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 name="Google Shape;621;p14">
            <a:extLst>
              <a:ext uri="{FF2B5EF4-FFF2-40B4-BE49-F238E27FC236}">
                <a16:creationId xmlns:a16="http://schemas.microsoft.com/office/drawing/2014/main" id="{8C87CB4C-A9B9-320F-AE3A-86813AFD52C3}"/>
              </a:ext>
            </a:extLst>
          </p:cNvPr>
          <p:cNvSpPr/>
          <p:nvPr/>
        </p:nvSpPr>
        <p:spPr>
          <a:xfrm>
            <a:off x="3566037" y="3055502"/>
            <a:ext cx="1953419" cy="126941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Inadequate Reading Instruction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3" name="Google Shape;621;p14">
            <a:extLst>
              <a:ext uri="{FF2B5EF4-FFF2-40B4-BE49-F238E27FC236}">
                <a16:creationId xmlns:a16="http://schemas.microsoft.com/office/drawing/2014/main" id="{0F6FA2EE-2DC7-F8E5-3E2C-7BB5651D4B3F}"/>
              </a:ext>
            </a:extLst>
          </p:cNvPr>
          <p:cNvSpPr/>
          <p:nvPr/>
        </p:nvSpPr>
        <p:spPr>
          <a:xfrm>
            <a:off x="6577735" y="3914320"/>
            <a:ext cx="2167709" cy="126941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Multilingual learners /ELL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5" name="Picture 4" descr="A logo of a brain&#10;&#10;Description automatically generated">
            <a:extLst>
              <a:ext uri="{FF2B5EF4-FFF2-40B4-BE49-F238E27FC236}">
                <a16:creationId xmlns:a16="http://schemas.microsoft.com/office/drawing/2014/main" id="{1F450C01-8CBD-A2F1-EA34-E26925B11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805" y="130236"/>
            <a:ext cx="889544" cy="1151067"/>
          </a:xfrm>
          <a:prstGeom prst="rect">
            <a:avLst/>
          </a:prstGeom>
        </p:spPr>
      </p:pic>
      <p:sp>
        <p:nvSpPr>
          <p:cNvPr id="6" name="Google Shape;621;p14">
            <a:extLst>
              <a:ext uri="{FF2B5EF4-FFF2-40B4-BE49-F238E27FC236}">
                <a16:creationId xmlns:a16="http://schemas.microsoft.com/office/drawing/2014/main" id="{222464FD-A87D-EE1F-EDD1-B9EEEF8F1E49}"/>
              </a:ext>
            </a:extLst>
          </p:cNvPr>
          <p:cNvSpPr/>
          <p:nvPr/>
        </p:nvSpPr>
        <p:spPr>
          <a:xfrm>
            <a:off x="8870290" y="237496"/>
            <a:ext cx="1953419" cy="1269412"/>
          </a:xfrm>
          <a:prstGeom prst="ellipse">
            <a:avLst/>
          </a:prstGeom>
          <a:solidFill>
            <a:schemeClr val="accent1">
              <a:lumMod val="60000"/>
              <a:lumOff val="40000"/>
            </a:schemeClr>
          </a:solidFill>
          <a:ln w="12700" cap="flat" cmpd="sng">
            <a:no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Light"/>
                <a:ea typeface="+mn-ea"/>
                <a:cs typeface="+mn-cs"/>
              </a:rPr>
              <a:t>Home Language and Literacy</a:t>
            </a:r>
            <a:endParaRPr kumimoji="0" sz="1800" b="1" i="0" u="none" strike="noStrike" kern="1200" cap="none" spc="0" normalizeH="0" baseline="0" noProof="0" dirty="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253472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95">
          <a:extLst>
            <a:ext uri="{FF2B5EF4-FFF2-40B4-BE49-F238E27FC236}">
              <a16:creationId xmlns:a16="http://schemas.microsoft.com/office/drawing/2014/main" id="{6F0C0C12-B5EE-F53A-14EF-CDE7D95D846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28CF151-90C5-9AD4-2B5A-59197E408DB8}"/>
              </a:ext>
            </a:extLst>
          </p:cNvPr>
          <p:cNvSpPr/>
          <p:nvPr/>
        </p:nvSpPr>
        <p:spPr>
          <a:xfrm>
            <a:off x="945931" y="129093"/>
            <a:ext cx="9427779"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96" name="Google Shape;596;p13">
            <a:extLst>
              <a:ext uri="{FF2B5EF4-FFF2-40B4-BE49-F238E27FC236}">
                <a16:creationId xmlns:a16="http://schemas.microsoft.com/office/drawing/2014/main" id="{4A7D0CBD-A60A-33A8-4C90-1CA08B8109AB}"/>
              </a:ext>
            </a:extLst>
          </p:cNvPr>
          <p:cNvSpPr txBox="1">
            <a:spLocks noGrp="1"/>
          </p:cNvSpPr>
          <p:nvPr>
            <p:ph type="title"/>
          </p:nvPr>
        </p:nvSpPr>
        <p:spPr>
          <a:xfrm>
            <a:off x="2022475" y="152400"/>
            <a:ext cx="7556313" cy="1116106"/>
          </a:xfrm>
          <a:prstGeom prst="rect">
            <a:avLst/>
          </a:prstGeom>
          <a:noFill/>
          <a:ln>
            <a:noFill/>
          </a:ln>
        </p:spPr>
        <p:txBody>
          <a:bodyPr spcFirstLastPara="1" vert="horz" wrap="square" lIns="91425" tIns="45700" rIns="91425" bIns="45700" rtlCol="0" anchor="t" anchorCtr="0">
            <a:noAutofit/>
          </a:bodyPr>
          <a:lstStyle/>
          <a:p>
            <a:pPr algn="ctr">
              <a:spcBef>
                <a:spcPts val="0"/>
              </a:spcBef>
              <a:buClr>
                <a:schemeClr val="accent1"/>
              </a:buClr>
              <a:buSzPts val="3600"/>
            </a:pPr>
            <a:r>
              <a:rPr lang="en-US" b="1" dirty="0">
                <a:ea typeface="Times New Roman"/>
                <a:cs typeface="Times New Roman"/>
                <a:sym typeface="Times New Roman"/>
              </a:rPr>
              <a:t>Factors contributing to reading disabilities</a:t>
            </a:r>
            <a:endParaRPr dirty="0"/>
          </a:p>
        </p:txBody>
      </p:sp>
      <p:sp>
        <p:nvSpPr>
          <p:cNvPr id="598" name="Google Shape;598;p13">
            <a:extLst>
              <a:ext uri="{FF2B5EF4-FFF2-40B4-BE49-F238E27FC236}">
                <a16:creationId xmlns:a16="http://schemas.microsoft.com/office/drawing/2014/main" id="{3DB529B9-D696-819D-A5F1-FBCB8AAF5711}"/>
              </a:ext>
            </a:extLst>
          </p:cNvPr>
          <p:cNvSpPr/>
          <p:nvPr/>
        </p:nvSpPr>
        <p:spPr>
          <a:xfrm>
            <a:off x="5985641" y="1391012"/>
            <a:ext cx="2590800" cy="4809859"/>
          </a:xfrm>
          <a:prstGeom prst="rect">
            <a:avLst/>
          </a:prstGeom>
          <a:solidFill>
            <a:schemeClr val="accent1">
              <a:lumMod val="60000"/>
              <a:lumOff val="40000"/>
            </a:schemeClr>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Atypical Reading Development </a:t>
            </a:r>
            <a:endParaRPr kumimoji="0"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599" name="Google Shape;599;p13">
            <a:extLst>
              <a:ext uri="{FF2B5EF4-FFF2-40B4-BE49-F238E27FC236}">
                <a16:creationId xmlns:a16="http://schemas.microsoft.com/office/drawing/2014/main" id="{1D0F7B40-0A61-0900-4C2A-75F66A81C27C}"/>
              </a:ext>
            </a:extLst>
          </p:cNvPr>
          <p:cNvSpPr/>
          <p:nvPr/>
        </p:nvSpPr>
        <p:spPr>
          <a:xfrm>
            <a:off x="2615697" y="1391012"/>
            <a:ext cx="1485900" cy="1066800"/>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Genetics</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0" name="Google Shape;600;p13">
            <a:extLst>
              <a:ext uri="{FF2B5EF4-FFF2-40B4-BE49-F238E27FC236}">
                <a16:creationId xmlns:a16="http://schemas.microsoft.com/office/drawing/2014/main" id="{E7F706C6-4CA1-455A-27BC-7A3F38081BDC}"/>
              </a:ext>
            </a:extLst>
          </p:cNvPr>
          <p:cNvSpPr/>
          <p:nvPr/>
        </p:nvSpPr>
        <p:spPr>
          <a:xfrm>
            <a:off x="2615697" y="2629645"/>
            <a:ext cx="1485900" cy="1032095"/>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Brain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1" name="Google Shape;601;p13">
            <a:extLst>
              <a:ext uri="{FF2B5EF4-FFF2-40B4-BE49-F238E27FC236}">
                <a16:creationId xmlns:a16="http://schemas.microsoft.com/office/drawing/2014/main" id="{21815CA6-1B2A-8F67-9F9B-B697818B9582}"/>
              </a:ext>
            </a:extLst>
          </p:cNvPr>
          <p:cNvSpPr/>
          <p:nvPr/>
        </p:nvSpPr>
        <p:spPr>
          <a:xfrm>
            <a:off x="2603249" y="3833573"/>
            <a:ext cx="14859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Perception &amp; Cognition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02" name="Google Shape;602;p13">
            <a:extLst>
              <a:ext uri="{FF2B5EF4-FFF2-40B4-BE49-F238E27FC236}">
                <a16:creationId xmlns:a16="http://schemas.microsoft.com/office/drawing/2014/main" id="{3E45BA1C-A642-26F0-A8C0-AC060ABDC5EE}"/>
              </a:ext>
            </a:extLst>
          </p:cNvPr>
          <p:cNvSpPr/>
          <p:nvPr/>
        </p:nvSpPr>
        <p:spPr>
          <a:xfrm>
            <a:off x="2577597" y="5103139"/>
            <a:ext cx="1524000" cy="1097733"/>
          </a:xfrm>
          <a:prstGeom prst="rect">
            <a:avLst/>
          </a:prstGeom>
          <a:solidFill>
            <a:srgbClr val="C12560"/>
          </a:soli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Times New Roman"/>
                <a:cs typeface="Times New Roman"/>
                <a:sym typeface="Times New Roman"/>
              </a:rPr>
              <a:t>Environment  </a:t>
            </a:r>
            <a:endParaRPr kumimoji="0" sz="16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603" name="Google Shape;603;p13">
            <a:extLst>
              <a:ext uri="{FF2B5EF4-FFF2-40B4-BE49-F238E27FC236}">
                <a16:creationId xmlns:a16="http://schemas.microsoft.com/office/drawing/2014/main" id="{BEFAA679-874C-D423-F670-B678E505CDF9}"/>
              </a:ext>
            </a:extLst>
          </p:cNvPr>
          <p:cNvCxnSpPr/>
          <p:nvPr/>
        </p:nvCxnSpPr>
        <p:spPr>
          <a:xfrm>
            <a:off x="4264573" y="18663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4" name="Google Shape;604;p13">
            <a:extLst>
              <a:ext uri="{FF2B5EF4-FFF2-40B4-BE49-F238E27FC236}">
                <a16:creationId xmlns:a16="http://schemas.microsoft.com/office/drawing/2014/main" id="{CF35F970-1724-3813-81D2-10BF64A36F3A}"/>
              </a:ext>
            </a:extLst>
          </p:cNvPr>
          <p:cNvCxnSpPr/>
          <p:nvPr/>
        </p:nvCxnSpPr>
        <p:spPr>
          <a:xfrm>
            <a:off x="4264573" y="310856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5" name="Google Shape;605;p13">
            <a:extLst>
              <a:ext uri="{FF2B5EF4-FFF2-40B4-BE49-F238E27FC236}">
                <a16:creationId xmlns:a16="http://schemas.microsoft.com/office/drawing/2014/main" id="{2BF64E1B-9B78-28EC-AED6-F74621AFF773}"/>
              </a:ext>
            </a:extLst>
          </p:cNvPr>
          <p:cNvCxnSpPr/>
          <p:nvPr/>
        </p:nvCxnSpPr>
        <p:spPr>
          <a:xfrm>
            <a:off x="4264573" y="4350813"/>
            <a:ext cx="1371600" cy="0"/>
          </a:xfrm>
          <a:prstGeom prst="straightConnector1">
            <a:avLst/>
          </a:prstGeom>
          <a:noFill/>
          <a:ln w="25400" cap="flat" cmpd="sng">
            <a:solidFill>
              <a:schemeClr val="dk1"/>
            </a:solidFill>
            <a:prstDash val="solid"/>
            <a:round/>
            <a:headEnd type="none" w="sm" len="sm"/>
            <a:tailEnd type="triangle" w="med" len="med"/>
          </a:ln>
        </p:spPr>
      </p:cxnSp>
      <p:cxnSp>
        <p:nvCxnSpPr>
          <p:cNvPr id="606" name="Google Shape;606;p13">
            <a:extLst>
              <a:ext uri="{FF2B5EF4-FFF2-40B4-BE49-F238E27FC236}">
                <a16:creationId xmlns:a16="http://schemas.microsoft.com/office/drawing/2014/main" id="{52DE1633-1DAF-64C6-C4B9-9FCB18698473}"/>
              </a:ext>
            </a:extLst>
          </p:cNvPr>
          <p:cNvCxnSpPr/>
          <p:nvPr/>
        </p:nvCxnSpPr>
        <p:spPr>
          <a:xfrm>
            <a:off x="4290849" y="5593063"/>
            <a:ext cx="1371600" cy="0"/>
          </a:xfrm>
          <a:prstGeom prst="straightConnector1">
            <a:avLst/>
          </a:prstGeom>
          <a:noFill/>
          <a:ln w="25400" cap="flat" cmpd="sng">
            <a:solidFill>
              <a:schemeClr val="dk1"/>
            </a:solidFill>
            <a:prstDash val="solid"/>
            <a:round/>
            <a:headEnd type="none" w="sm" len="sm"/>
            <a:tailEnd type="triangle" w="med" len="med"/>
          </a:ln>
        </p:spPr>
      </p:cxnSp>
      <p:pic>
        <p:nvPicPr>
          <p:cNvPr id="6" name="Picture 5" descr="A logo of a brain&#10;&#10;Description automatically generated">
            <a:extLst>
              <a:ext uri="{FF2B5EF4-FFF2-40B4-BE49-F238E27FC236}">
                <a16:creationId xmlns:a16="http://schemas.microsoft.com/office/drawing/2014/main" id="{7589391E-5C0C-8DFA-84B1-08B5568C1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2" name="Slide Number Placeholder 1">
            <a:extLst>
              <a:ext uri="{FF2B5EF4-FFF2-40B4-BE49-F238E27FC236}">
                <a16:creationId xmlns:a16="http://schemas.microsoft.com/office/drawing/2014/main" id="{AB277497-9C62-F215-3580-AC55E3D74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3" name="Oval 2">
            <a:extLst>
              <a:ext uri="{FF2B5EF4-FFF2-40B4-BE49-F238E27FC236}">
                <a16:creationId xmlns:a16="http://schemas.microsoft.com/office/drawing/2014/main" id="{641D29AA-51A0-0277-6E30-3F0FB287B4F9}"/>
              </a:ext>
            </a:extLst>
          </p:cNvPr>
          <p:cNvSpPr/>
          <p:nvPr/>
        </p:nvSpPr>
        <p:spPr>
          <a:xfrm>
            <a:off x="2141513" y="2347463"/>
            <a:ext cx="2235200" cy="145920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02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2E2EF-8E88-EC0A-7BBA-53CCE52AFE03}"/>
              </a:ext>
            </a:extLst>
          </p:cNvPr>
          <p:cNvSpPr/>
          <p:nvPr/>
        </p:nvSpPr>
        <p:spPr>
          <a:xfrm>
            <a:off x="854761" y="107302"/>
            <a:ext cx="10257301"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7" name="Title 1"/>
          <p:cNvSpPr>
            <a:spLocks noGrp="1"/>
          </p:cNvSpPr>
          <p:nvPr>
            <p:ph type="title" idx="4294967295"/>
          </p:nvPr>
        </p:nvSpPr>
        <p:spPr>
          <a:xfrm>
            <a:off x="914520" y="297568"/>
            <a:ext cx="9242940" cy="1116013"/>
          </a:xfrm>
        </p:spPr>
        <p:txBody>
          <a:bodyPr>
            <a:noAutofit/>
          </a:bodyPr>
          <a:lstStyle/>
          <a:p>
            <a:pPr algn="ctr"/>
            <a:r>
              <a:rPr lang="en-US" sz="2800" dirty="0">
                <a:solidFill>
                  <a:srgbClr val="000000"/>
                </a:solidFill>
                <a:latin typeface="Avenir Next LT Pro (Headings)"/>
                <a:ea typeface="+mn-ea"/>
                <a:cs typeface="+mn-cs"/>
              </a:rPr>
              <a:t>Brain</a:t>
            </a:r>
            <a:r>
              <a:rPr kumimoji="0" lang="en-US" sz="2800" i="0" u="none" strike="noStrike" kern="1200" cap="none" spc="0" normalizeH="0" baseline="0" noProof="0" dirty="0">
                <a:ln>
                  <a:noFill/>
                </a:ln>
                <a:solidFill>
                  <a:srgbClr val="000000"/>
                </a:solidFill>
                <a:effectLst/>
                <a:uLnTx/>
                <a:uFillTx/>
                <a:latin typeface="Avenir Next LT Pro (Headings)"/>
                <a:ea typeface="+mn-ea"/>
                <a:cs typeface="+mn-cs"/>
              </a:rPr>
              <a:t> studies in school-age children and adults have demonstrated critical mechanistic support for multifactorial models of reading  </a:t>
            </a:r>
            <a:endParaRPr lang="en-US" sz="2800" dirty="0">
              <a:latin typeface="Avenir Next LT Pro (Headings)"/>
              <a:cs typeface="Times New Roman" panose="02020603050405020304" pitchFamily="18" charset="0"/>
            </a:endParaRPr>
          </a:p>
        </p:txBody>
      </p:sp>
      <p:pic>
        <p:nvPicPr>
          <p:cNvPr id="9" name="Content Placeholder 6"/>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39748" r="82130" b="34297"/>
          <a:stretch/>
        </p:blipFill>
        <p:spPr>
          <a:xfrm>
            <a:off x="5423338" y="1717676"/>
            <a:ext cx="4572000" cy="3630613"/>
          </a:xfrm>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938" y="1595293"/>
            <a:ext cx="3886200" cy="385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94E6A03-D969-4EE4-A062-8432541F8B94}"/>
              </a:ext>
            </a:extLst>
          </p:cNvPr>
          <p:cNvSpPr txBox="1"/>
          <p:nvPr/>
        </p:nvSpPr>
        <p:spPr>
          <a:xfrm>
            <a:off x="5778270" y="6442921"/>
            <a:ext cx="53881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mn-cs"/>
              </a:rPr>
              <a:t>Ozernov-Palchik &amp; Gaab , 2016; Wiley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mn-cs"/>
              </a:rPr>
              <a:t>Interdiscip</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mn-cs"/>
              </a:rPr>
              <a:t> Rev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mn-cs"/>
              </a:rPr>
              <a:t>Cogn</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mn-cs"/>
              </a:rPr>
              <a:t> Sc</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t>
            </a:r>
          </a:p>
        </p:txBody>
      </p:sp>
      <p:pic>
        <p:nvPicPr>
          <p:cNvPr id="14" name="Picture 13" descr="A logo of a brain&#10;&#10;Description automatically generated">
            <a:extLst>
              <a:ext uri="{FF2B5EF4-FFF2-40B4-BE49-F238E27FC236}">
                <a16:creationId xmlns:a16="http://schemas.microsoft.com/office/drawing/2014/main" id="{5A45E284-3DFF-4E03-1CC9-C66A21BC2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8877" y="107302"/>
            <a:ext cx="889544" cy="1151067"/>
          </a:xfrm>
          <a:prstGeom prst="rect">
            <a:avLst/>
          </a:prstGeom>
        </p:spPr>
      </p:pic>
      <p:pic>
        <p:nvPicPr>
          <p:cNvPr id="15" name="Picture 5" descr="Arcuate Fasciculus.gif">
            <a:extLst>
              <a:ext uri="{FF2B5EF4-FFF2-40B4-BE49-F238E27FC236}">
                <a16:creationId xmlns:a16="http://schemas.microsoft.com/office/drawing/2014/main" id="{AE0BF6CC-A26B-3736-CA05-EBA32AB4C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338" y="1717676"/>
            <a:ext cx="4626852" cy="358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3">
            <a:extLst>
              <a:ext uri="{FF2B5EF4-FFF2-40B4-BE49-F238E27FC236}">
                <a16:creationId xmlns:a16="http://schemas.microsoft.com/office/drawing/2014/main" id="{9BBB94D3-3001-A608-A331-FE471074E880}"/>
              </a:ext>
            </a:extLst>
          </p:cNvPr>
          <p:cNvSpPr>
            <a:spLocks noGrp="1"/>
          </p:cNvSpPr>
          <p:nvPr>
            <p:ph type="sldNum" sz="quarter" idx="12"/>
          </p:nvPr>
        </p:nvSpPr>
        <p:spPr>
          <a:xfrm>
            <a:off x="11228877" y="6319138"/>
            <a:ext cx="71064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 name="TextBox 3">
            <a:extLst>
              <a:ext uri="{FF2B5EF4-FFF2-40B4-BE49-F238E27FC236}">
                <a16:creationId xmlns:a16="http://schemas.microsoft.com/office/drawing/2014/main" id="{3FE1CF82-DC1C-E0E9-CA06-E17A8F3FE501}"/>
              </a:ext>
            </a:extLst>
          </p:cNvPr>
          <p:cNvSpPr txBox="1"/>
          <p:nvPr/>
        </p:nvSpPr>
        <p:spPr>
          <a:xfrm>
            <a:off x="3201504" y="4791750"/>
            <a:ext cx="1678431"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Print and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recognition</a:t>
            </a:r>
          </a:p>
        </p:txBody>
      </p:sp>
      <p:sp>
        <p:nvSpPr>
          <p:cNvPr id="17" name="TextBox 16">
            <a:extLst>
              <a:ext uri="{FF2B5EF4-FFF2-40B4-BE49-F238E27FC236}">
                <a16:creationId xmlns:a16="http://schemas.microsoft.com/office/drawing/2014/main" id="{33B688D7-2EE6-2B33-FD16-FC49BF67D85E}"/>
              </a:ext>
            </a:extLst>
          </p:cNvPr>
          <p:cNvSpPr txBox="1"/>
          <p:nvPr/>
        </p:nvSpPr>
        <p:spPr>
          <a:xfrm>
            <a:off x="1381070" y="4816435"/>
            <a:ext cx="1678431"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Oral Language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Processing </a:t>
            </a:r>
          </a:p>
        </p:txBody>
      </p:sp>
      <p:sp>
        <p:nvSpPr>
          <p:cNvPr id="18" name="TextBox 17">
            <a:extLst>
              <a:ext uri="{FF2B5EF4-FFF2-40B4-BE49-F238E27FC236}">
                <a16:creationId xmlns:a16="http://schemas.microsoft.com/office/drawing/2014/main" id="{B09F1ED9-17EA-6199-D62B-21F644813B2E}"/>
              </a:ext>
            </a:extLst>
          </p:cNvPr>
          <p:cNvSpPr txBox="1"/>
          <p:nvPr/>
        </p:nvSpPr>
        <p:spPr>
          <a:xfrm>
            <a:off x="1287901" y="2055723"/>
            <a:ext cx="1674138"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Reading fluency &amp; comprehension</a:t>
            </a:r>
          </a:p>
        </p:txBody>
      </p:sp>
      <p:sp>
        <p:nvSpPr>
          <p:cNvPr id="19" name="TextBox 18">
            <a:extLst>
              <a:ext uri="{FF2B5EF4-FFF2-40B4-BE49-F238E27FC236}">
                <a16:creationId xmlns:a16="http://schemas.microsoft.com/office/drawing/2014/main" id="{6C5E0D99-24FD-84C3-0D08-4DEE79039D50}"/>
              </a:ext>
            </a:extLst>
          </p:cNvPr>
          <p:cNvSpPr txBox="1"/>
          <p:nvPr/>
        </p:nvSpPr>
        <p:spPr>
          <a:xfrm>
            <a:off x="3078288" y="1754148"/>
            <a:ext cx="1771601"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Sound-symbol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venir Next LT Pro Light"/>
                <a:ea typeface="+mn-ea"/>
                <a:cs typeface="+mn-cs"/>
              </a:rPr>
              <a:t>connection</a:t>
            </a:r>
          </a:p>
        </p:txBody>
      </p:sp>
      <p:sp>
        <p:nvSpPr>
          <p:cNvPr id="20" name="TextBox 19">
            <a:extLst>
              <a:ext uri="{FF2B5EF4-FFF2-40B4-BE49-F238E27FC236}">
                <a16:creationId xmlns:a16="http://schemas.microsoft.com/office/drawing/2014/main" id="{C3967ADE-15F1-BFEC-EA5D-FBB3365FEABF}"/>
              </a:ext>
            </a:extLst>
          </p:cNvPr>
          <p:cNvSpPr txBox="1"/>
          <p:nvPr/>
        </p:nvSpPr>
        <p:spPr>
          <a:xfrm>
            <a:off x="2102994" y="1790156"/>
            <a:ext cx="986598" cy="30777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2" name="Isosceles Triangle 1">
            <a:extLst>
              <a:ext uri="{FF2B5EF4-FFF2-40B4-BE49-F238E27FC236}">
                <a16:creationId xmlns:a16="http://schemas.microsoft.com/office/drawing/2014/main" id="{43982D45-D3C4-8A57-E131-FEB45FCE434A}"/>
              </a:ext>
            </a:extLst>
          </p:cNvPr>
          <p:cNvSpPr/>
          <p:nvPr/>
        </p:nvSpPr>
        <p:spPr>
          <a:xfrm>
            <a:off x="2680138" y="3200400"/>
            <a:ext cx="1594104" cy="838200"/>
          </a:xfrm>
          <a:prstGeom prst="triangle">
            <a:avLst>
              <a:gd name="adj" fmla="val 61823"/>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Tree>
    <p:extLst>
      <p:ext uri="{BB962C8B-B14F-4D97-AF65-F5344CB8AC3E}">
        <p14:creationId xmlns:p14="http://schemas.microsoft.com/office/powerpoint/2010/main" val="21177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7B1168-14C6-281A-7E37-FF3A56DA745B}"/>
              </a:ext>
            </a:extLst>
          </p:cNvPr>
          <p:cNvSpPr/>
          <p:nvPr/>
        </p:nvSpPr>
        <p:spPr>
          <a:xfrm>
            <a:off x="1436158" y="63062"/>
            <a:ext cx="9384242" cy="6731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0724" name="Text Box 9"/>
          <p:cNvSpPr txBox="1">
            <a:spLocks noChangeArrowheads="1"/>
          </p:cNvSpPr>
          <p:nvPr/>
        </p:nvSpPr>
        <p:spPr bwMode="auto">
          <a:xfrm>
            <a:off x="9067800" y="6426726"/>
            <a:ext cx="175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DD0101"/>
                </a:solidFill>
                <a:latin typeface="Arial" pitchFamily="34" charset="0"/>
                <a:ea typeface="Osaka" pitchFamily="48" charset="-128"/>
              </a:defRPr>
            </a:lvl1pPr>
            <a:lvl2pPr marL="742950" indent="-285750">
              <a:defRPr sz="2400" b="1">
                <a:solidFill>
                  <a:srgbClr val="DD0101"/>
                </a:solidFill>
                <a:latin typeface="Arial" pitchFamily="34" charset="0"/>
                <a:ea typeface="Osaka" pitchFamily="48" charset="-128"/>
              </a:defRPr>
            </a:lvl2pPr>
            <a:lvl3pPr marL="1143000" indent="-228600">
              <a:defRPr sz="2400" b="1">
                <a:solidFill>
                  <a:srgbClr val="DD0101"/>
                </a:solidFill>
                <a:latin typeface="Arial" pitchFamily="34" charset="0"/>
                <a:ea typeface="Osaka" pitchFamily="48" charset="-128"/>
              </a:defRPr>
            </a:lvl3pPr>
            <a:lvl4pPr marL="1600200" indent="-228600">
              <a:defRPr sz="2400" b="1">
                <a:solidFill>
                  <a:srgbClr val="DD0101"/>
                </a:solidFill>
                <a:latin typeface="Arial" pitchFamily="34" charset="0"/>
                <a:ea typeface="Osaka" pitchFamily="48" charset="-128"/>
              </a:defRPr>
            </a:lvl4pPr>
            <a:lvl5pPr marL="2057400" indent="-228600">
              <a:defRPr sz="2400" b="1">
                <a:solidFill>
                  <a:srgbClr val="DD0101"/>
                </a:solidFill>
                <a:latin typeface="Arial" pitchFamily="34" charset="0"/>
                <a:ea typeface="Osaka" pitchFamily="48" charset="-128"/>
              </a:defRPr>
            </a:lvl5pPr>
            <a:lvl6pPr marL="2514600" indent="-228600" eaLnBrk="0" fontAlgn="base" hangingPunct="0">
              <a:spcBef>
                <a:spcPct val="0"/>
              </a:spcBef>
              <a:spcAft>
                <a:spcPct val="0"/>
              </a:spcAft>
              <a:defRPr sz="2400" b="1">
                <a:solidFill>
                  <a:srgbClr val="DD0101"/>
                </a:solidFill>
                <a:latin typeface="Arial" pitchFamily="34" charset="0"/>
                <a:ea typeface="Osaka" pitchFamily="48" charset="-128"/>
              </a:defRPr>
            </a:lvl6pPr>
            <a:lvl7pPr marL="2971800" indent="-228600" eaLnBrk="0" fontAlgn="base" hangingPunct="0">
              <a:spcBef>
                <a:spcPct val="0"/>
              </a:spcBef>
              <a:spcAft>
                <a:spcPct val="0"/>
              </a:spcAft>
              <a:defRPr sz="2400" b="1">
                <a:solidFill>
                  <a:srgbClr val="DD0101"/>
                </a:solidFill>
                <a:latin typeface="Arial" pitchFamily="34" charset="0"/>
                <a:ea typeface="Osaka" pitchFamily="48" charset="-128"/>
              </a:defRPr>
            </a:lvl7pPr>
            <a:lvl8pPr marL="3429000" indent="-228600" eaLnBrk="0" fontAlgn="base" hangingPunct="0">
              <a:spcBef>
                <a:spcPct val="0"/>
              </a:spcBef>
              <a:spcAft>
                <a:spcPct val="0"/>
              </a:spcAft>
              <a:defRPr sz="2400" b="1">
                <a:solidFill>
                  <a:srgbClr val="DD0101"/>
                </a:solidFill>
                <a:latin typeface="Arial" pitchFamily="34" charset="0"/>
                <a:ea typeface="Osaka" pitchFamily="48" charset="-128"/>
              </a:defRPr>
            </a:lvl8pPr>
            <a:lvl9pPr marL="3886200" indent="-228600" eaLnBrk="0" fontAlgn="base" hangingPunct="0">
              <a:spcBef>
                <a:spcPct val="0"/>
              </a:spcBef>
              <a:spcAft>
                <a:spcPct val="0"/>
              </a:spcAft>
              <a:defRPr sz="2400" b="1">
                <a:solidFill>
                  <a:srgbClr val="DD0101"/>
                </a:solidFill>
                <a:latin typeface="Arial" pitchFamily="34" charset="0"/>
                <a:ea typeface="Osaka" pitchFamily="48"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Osaka" pitchFamily="48" charset="-128"/>
                <a:cs typeface="+mn-cs"/>
              </a:rPr>
              <a:t>(Dale et al., 2000)</a:t>
            </a:r>
          </a:p>
        </p:txBody>
      </p:sp>
      <p:sp>
        <p:nvSpPr>
          <p:cNvPr id="6" name="Title 1"/>
          <p:cNvSpPr txBox="1">
            <a:spLocks/>
          </p:cNvSpPr>
          <p:nvPr/>
        </p:nvSpPr>
        <p:spPr>
          <a:xfrm>
            <a:off x="1981201" y="381000"/>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Reading words…</a:t>
            </a:r>
          </a:p>
        </p:txBody>
      </p:sp>
      <p:pic>
        <p:nvPicPr>
          <p:cNvPr id="4" name="meg_word_readingSld20PoldrackVideoEHalgren">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3186440" y="1066801"/>
            <a:ext cx="5195560" cy="5195560"/>
          </a:xfrm>
        </p:spPr>
      </p:pic>
      <p:sp>
        <p:nvSpPr>
          <p:cNvPr id="2" name="TextBox 1">
            <a:extLst>
              <a:ext uri="{FF2B5EF4-FFF2-40B4-BE49-F238E27FC236}">
                <a16:creationId xmlns:a16="http://schemas.microsoft.com/office/drawing/2014/main" id="{F742DEA8-6103-6965-1F1D-E3D9FC714AE9}"/>
              </a:ext>
            </a:extLst>
          </p:cNvPr>
          <p:cNvSpPr txBox="1"/>
          <p:nvPr/>
        </p:nvSpPr>
        <p:spPr>
          <a:xfrm>
            <a:off x="3124201" y="6303615"/>
            <a:ext cx="49188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[Video: Showing brain activation while an adults is reading a word] </a:t>
            </a:r>
          </a:p>
        </p:txBody>
      </p:sp>
      <p:pic>
        <p:nvPicPr>
          <p:cNvPr id="5" name="Picture 4">
            <a:extLst>
              <a:ext uri="{FF2B5EF4-FFF2-40B4-BE49-F238E27FC236}">
                <a16:creationId xmlns:a16="http://schemas.microsoft.com/office/drawing/2014/main" id="{0A0F2186-0E97-A69B-7B9B-C73B5DB9D203}"/>
              </a:ext>
            </a:extLst>
          </p:cNvPr>
          <p:cNvPicPr>
            <a:picLocks noChangeAspect="1"/>
          </p:cNvPicPr>
          <p:nvPr/>
        </p:nvPicPr>
        <p:blipFill rotWithShape="1">
          <a:blip r:embed="rId6">
            <a:extLst>
              <a:ext uri="{28A0092B-C50C-407E-A947-70E740481C1C}">
                <a14:useLocalDpi xmlns:a14="http://schemas.microsoft.com/office/drawing/2010/main" val="0"/>
              </a:ext>
            </a:extLst>
          </a:blip>
          <a:srcRect l="43966"/>
          <a:stretch/>
        </p:blipFill>
        <p:spPr bwMode="auto">
          <a:xfrm>
            <a:off x="11058807" y="105007"/>
            <a:ext cx="1050786" cy="1161585"/>
          </a:xfrm>
          <a:prstGeom prst="rect">
            <a:avLst/>
          </a:prstGeom>
          <a:noFill/>
          <a:ln>
            <a:noFill/>
          </a:ln>
        </p:spPr>
      </p:pic>
    </p:spTree>
    <p:extLst>
      <p:ext uri="{BB962C8B-B14F-4D97-AF65-F5344CB8AC3E}">
        <p14:creationId xmlns:p14="http://schemas.microsoft.com/office/powerpoint/2010/main" val="1907860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4EAE-F74A-FDEE-6BA3-4FA89D93221A}"/>
              </a:ext>
            </a:extLst>
          </p:cNvPr>
          <p:cNvSpPr>
            <a:spLocks noGrp="1"/>
          </p:cNvSpPr>
          <p:nvPr>
            <p:ph type="title"/>
          </p:nvPr>
        </p:nvSpPr>
        <p:spPr>
          <a:xfrm>
            <a:off x="1158056" y="1597572"/>
            <a:ext cx="9364716" cy="3662855"/>
          </a:xfrm>
          <a:solidFill>
            <a:schemeClr val="bg1"/>
          </a:solidFill>
          <a:ln w="19050">
            <a:solidFill>
              <a:schemeClr val="bg1"/>
            </a:solidFill>
          </a:ln>
        </p:spPr>
        <p:txBody>
          <a:bodyPr>
            <a:noAutofit/>
          </a:bodyPr>
          <a:lstStyle/>
          <a:p>
            <a:pPr algn="ctr"/>
            <a:r>
              <a:rPr lang="en-US" sz="6000" dirty="0"/>
              <a:t>When does </a:t>
            </a:r>
            <a:br>
              <a:rPr lang="en-US" sz="6000" dirty="0"/>
            </a:br>
            <a:r>
              <a:rPr lang="en-US" sz="6000" dirty="0"/>
              <a:t>reading development </a:t>
            </a:r>
            <a:br>
              <a:rPr lang="en-US" sz="6000" dirty="0"/>
            </a:br>
            <a:r>
              <a:rPr lang="en-US" sz="6000" dirty="0"/>
              <a:t>start?  </a:t>
            </a:r>
          </a:p>
        </p:txBody>
      </p:sp>
      <p:pic>
        <p:nvPicPr>
          <p:cNvPr id="5" name="Picture 4" descr="A logo of a brain&#10;&#10;Description automatically generated">
            <a:extLst>
              <a:ext uri="{FF2B5EF4-FFF2-40B4-BE49-F238E27FC236}">
                <a16:creationId xmlns:a16="http://schemas.microsoft.com/office/drawing/2014/main" id="{6B150A9F-BDC8-AC7A-9324-95F9779B2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3" name="Slide Number Placeholder 2">
            <a:extLst>
              <a:ext uri="{FF2B5EF4-FFF2-40B4-BE49-F238E27FC236}">
                <a16:creationId xmlns:a16="http://schemas.microsoft.com/office/drawing/2014/main" id="{35DA005B-CF13-D918-FDBD-EDF2BACB2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2198458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12"/>
        <p:cNvGrpSpPr/>
        <p:nvPr/>
      </p:nvGrpSpPr>
      <p:grpSpPr>
        <a:xfrm>
          <a:off x="0" y="0"/>
          <a:ext cx="0" cy="0"/>
          <a:chOff x="0" y="0"/>
          <a:chExt cx="0" cy="0"/>
        </a:xfrm>
      </p:grpSpPr>
      <p:sp>
        <p:nvSpPr>
          <p:cNvPr id="2" name="Rectangle 1">
            <a:extLst>
              <a:ext uri="{FF2B5EF4-FFF2-40B4-BE49-F238E27FC236}">
                <a16:creationId xmlns:a16="http://schemas.microsoft.com/office/drawing/2014/main" id="{2BA7F8DA-1D37-AF91-3E9A-C1F48E5B2FA8}"/>
              </a:ext>
            </a:extLst>
          </p:cNvPr>
          <p:cNvSpPr/>
          <p:nvPr/>
        </p:nvSpPr>
        <p:spPr>
          <a:xfrm>
            <a:off x="266706" y="77926"/>
            <a:ext cx="10113818" cy="6731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713" name="Google Shape;713;p20"/>
          <p:cNvSpPr txBox="1">
            <a:spLocks noGrp="1"/>
          </p:cNvSpPr>
          <p:nvPr>
            <p:ph type="sldNum" sz="quarter" idx="12"/>
          </p:nvPr>
        </p:nvSpPr>
        <p:spPr>
          <a:xfrm>
            <a:off x="10885983" y="6397063"/>
            <a:ext cx="710647"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714" name="Google Shape;714;p20"/>
          <p:cNvPicPr preferRelativeResize="0"/>
          <p:nvPr/>
        </p:nvPicPr>
        <p:blipFill rotWithShape="1">
          <a:blip r:embed="rId3">
            <a:alphaModFix/>
          </a:blip>
          <a:srcRect/>
          <a:stretch/>
        </p:blipFill>
        <p:spPr>
          <a:xfrm>
            <a:off x="1270444" y="481438"/>
            <a:ext cx="7722824" cy="1614616"/>
          </a:xfrm>
          <a:prstGeom prst="rect">
            <a:avLst/>
          </a:prstGeom>
          <a:noFill/>
          <a:ln>
            <a:noFill/>
          </a:ln>
        </p:spPr>
      </p:pic>
      <p:pic>
        <p:nvPicPr>
          <p:cNvPr id="715" name="Google Shape;715;p20"/>
          <p:cNvPicPr preferRelativeResize="0"/>
          <p:nvPr/>
        </p:nvPicPr>
        <p:blipFill rotWithShape="1">
          <a:blip r:embed="rId4">
            <a:alphaModFix/>
          </a:blip>
          <a:srcRect/>
          <a:stretch/>
        </p:blipFill>
        <p:spPr>
          <a:xfrm>
            <a:off x="1638307" y="2135326"/>
            <a:ext cx="2633031" cy="4338595"/>
          </a:xfrm>
          <a:prstGeom prst="rect">
            <a:avLst/>
          </a:prstGeom>
          <a:noFill/>
          <a:ln>
            <a:noFill/>
          </a:ln>
        </p:spPr>
      </p:pic>
      <p:pic>
        <p:nvPicPr>
          <p:cNvPr id="716" name="Google Shape;716;p20"/>
          <p:cNvPicPr preferRelativeResize="0"/>
          <p:nvPr/>
        </p:nvPicPr>
        <p:blipFill rotWithShape="1">
          <a:blip r:embed="rId5">
            <a:alphaModFix/>
          </a:blip>
          <a:srcRect/>
          <a:stretch/>
        </p:blipFill>
        <p:spPr>
          <a:xfrm>
            <a:off x="4356632" y="2744926"/>
            <a:ext cx="5034708" cy="2183027"/>
          </a:xfrm>
          <a:prstGeom prst="rect">
            <a:avLst/>
          </a:prstGeom>
          <a:noFill/>
          <a:ln>
            <a:noFill/>
          </a:ln>
        </p:spPr>
      </p:pic>
      <p:pic>
        <p:nvPicPr>
          <p:cNvPr id="717" name="Google Shape;717;p20"/>
          <p:cNvPicPr preferRelativeResize="0"/>
          <p:nvPr/>
        </p:nvPicPr>
        <p:blipFill rotWithShape="1">
          <a:blip r:embed="rId6">
            <a:alphaModFix/>
          </a:blip>
          <a:srcRect/>
          <a:stretch/>
        </p:blipFill>
        <p:spPr>
          <a:xfrm rot="5400000">
            <a:off x="7924397" y="-498437"/>
            <a:ext cx="444689" cy="1762324"/>
          </a:xfrm>
          <a:prstGeom prst="rect">
            <a:avLst/>
          </a:prstGeom>
          <a:noFill/>
          <a:ln>
            <a:noFill/>
          </a:ln>
        </p:spPr>
      </p:pic>
      <p:sp>
        <p:nvSpPr>
          <p:cNvPr id="718" name="Google Shape;718;p20"/>
          <p:cNvSpPr txBox="1"/>
          <p:nvPr/>
        </p:nvSpPr>
        <p:spPr>
          <a:xfrm>
            <a:off x="8184503" y="983322"/>
            <a:ext cx="68480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a:ea typeface="Rockwell"/>
                <a:cs typeface="Rockwell"/>
                <a:sym typeface="Rockwell"/>
              </a:rPr>
              <a:t>2015</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3" name="Picture 2" descr="A logo of a brain&#10;&#10;Description automatically generated">
            <a:extLst>
              <a:ext uri="{FF2B5EF4-FFF2-40B4-BE49-F238E27FC236}">
                <a16:creationId xmlns:a16="http://schemas.microsoft.com/office/drawing/2014/main" id="{0D7D3212-0E9A-8C97-4FCA-7DC89F2EA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68296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23">
          <a:extLst>
            <a:ext uri="{FF2B5EF4-FFF2-40B4-BE49-F238E27FC236}">
              <a16:creationId xmlns:a16="http://schemas.microsoft.com/office/drawing/2014/main" id="{07F0EEA1-0479-4323-338E-C81370DE03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1A77E8-91AD-9755-AE56-187F220885D3}"/>
              </a:ext>
            </a:extLst>
          </p:cNvPr>
          <p:cNvSpPr/>
          <p:nvPr/>
        </p:nvSpPr>
        <p:spPr>
          <a:xfrm>
            <a:off x="641131" y="129093"/>
            <a:ext cx="10441139" cy="6597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725" name="Google Shape;725;p21">
            <a:extLst>
              <a:ext uri="{FF2B5EF4-FFF2-40B4-BE49-F238E27FC236}">
                <a16:creationId xmlns:a16="http://schemas.microsoft.com/office/drawing/2014/main" id="{B2DF6396-7CB2-954C-76ED-C081E697BC1E}"/>
              </a:ext>
            </a:extLst>
          </p:cNvPr>
          <p:cNvPicPr preferRelativeResize="0"/>
          <p:nvPr/>
        </p:nvPicPr>
        <p:blipFill rotWithShape="1">
          <a:blip r:embed="rId3">
            <a:alphaModFix/>
          </a:blip>
          <a:srcRect/>
          <a:stretch/>
        </p:blipFill>
        <p:spPr>
          <a:xfrm>
            <a:off x="1245079" y="1428244"/>
            <a:ext cx="9669765" cy="4848535"/>
          </a:xfrm>
          <a:prstGeom prst="rect">
            <a:avLst/>
          </a:prstGeom>
          <a:noFill/>
          <a:ln>
            <a:noFill/>
          </a:ln>
        </p:spPr>
      </p:pic>
      <p:sp>
        <p:nvSpPr>
          <p:cNvPr id="726" name="Google Shape;726;p21">
            <a:extLst>
              <a:ext uri="{FF2B5EF4-FFF2-40B4-BE49-F238E27FC236}">
                <a16:creationId xmlns:a16="http://schemas.microsoft.com/office/drawing/2014/main" id="{99D96B7A-83D7-22C8-657B-573419D2F4E1}"/>
              </a:ext>
            </a:extLst>
          </p:cNvPr>
          <p:cNvSpPr txBox="1"/>
          <p:nvPr/>
        </p:nvSpPr>
        <p:spPr>
          <a:xfrm>
            <a:off x="6178174" y="6347832"/>
            <a:ext cx="497739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 &amp; Gaab, 2016; Curr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Opin</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Behav</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Sci)</a:t>
            </a:r>
          </a:p>
        </p:txBody>
      </p:sp>
      <p:sp>
        <p:nvSpPr>
          <p:cNvPr id="727" name="Google Shape;727;p21">
            <a:extLst>
              <a:ext uri="{FF2B5EF4-FFF2-40B4-BE49-F238E27FC236}">
                <a16:creationId xmlns:a16="http://schemas.microsoft.com/office/drawing/2014/main" id="{B65F55D3-E7B7-9C9D-3C56-3559B1202774}"/>
              </a:ext>
            </a:extLst>
          </p:cNvPr>
          <p:cNvSpPr txBox="1">
            <a:spLocks noGrp="1"/>
          </p:cNvSpPr>
          <p:nvPr>
            <p:ph type="title"/>
          </p:nvPr>
        </p:nvSpPr>
        <p:spPr>
          <a:xfrm>
            <a:off x="1820844" y="204091"/>
            <a:ext cx="7897169" cy="1149155"/>
          </a:xfrm>
          <a:prstGeom prst="rect">
            <a:avLst/>
          </a:prstGeom>
          <a:noFill/>
          <a:ln>
            <a:noFill/>
          </a:ln>
        </p:spPr>
        <p:txBody>
          <a:bodyPr spcFirstLastPara="1" vert="horz" wrap="square" lIns="91425" tIns="45700" rIns="91425" bIns="45700" rtlCol="0" anchor="t" anchorCtr="0">
            <a:noAutofit/>
          </a:bodyPr>
          <a:lstStyle/>
          <a:p>
            <a:pPr algn="ctr">
              <a:spcBef>
                <a:spcPts val="0"/>
              </a:spcBef>
              <a:buClr>
                <a:schemeClr val="accent1"/>
              </a:buClr>
              <a:buSzPts val="3600"/>
            </a:pPr>
            <a:r>
              <a:rPr lang="en-US" dirty="0">
                <a:ea typeface="Times New Roman"/>
                <a:cs typeface="Times New Roman"/>
                <a:sym typeface="Times New Roman"/>
              </a:rPr>
              <a:t>Structural and functional brain alterations in individuals with dyslexia</a:t>
            </a:r>
            <a:endParaRPr dirty="0"/>
          </a:p>
        </p:txBody>
      </p:sp>
      <p:pic>
        <p:nvPicPr>
          <p:cNvPr id="3" name="Picture 2" descr="A logo of a brain&#10;&#10;Description automatically generated">
            <a:extLst>
              <a:ext uri="{FF2B5EF4-FFF2-40B4-BE49-F238E27FC236}">
                <a16:creationId xmlns:a16="http://schemas.microsoft.com/office/drawing/2014/main" id="{85BE5EEF-A93C-76E9-E844-93ED58784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8877" y="129093"/>
            <a:ext cx="889544" cy="1151067"/>
          </a:xfrm>
          <a:prstGeom prst="rect">
            <a:avLst/>
          </a:prstGeom>
        </p:spPr>
      </p:pic>
      <p:sp>
        <p:nvSpPr>
          <p:cNvPr id="4" name="Slide Number Placeholder 3">
            <a:extLst>
              <a:ext uri="{FF2B5EF4-FFF2-40B4-BE49-F238E27FC236}">
                <a16:creationId xmlns:a16="http://schemas.microsoft.com/office/drawing/2014/main" id="{EE073FEB-E0A5-3AEB-F6C4-1BDF42E427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255763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MRI-RhymingDyslexic"/>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3476626"/>
            <a:ext cx="3124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fMRI-RhymingContr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2514600"/>
            <a:ext cx="30607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1905000" y="1897064"/>
            <a:ext cx="2903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Avenir Next LT Pro Light"/>
                <a:ea typeface="ＭＳ Ｐゴシック" pitchFamily="50" charset="-128"/>
                <a:cs typeface="+mn-cs"/>
              </a:rPr>
              <a:t>Control</a:t>
            </a:r>
          </a:p>
        </p:txBody>
      </p:sp>
      <p:sp>
        <p:nvSpPr>
          <p:cNvPr id="70661" name="Text Box 5"/>
          <p:cNvSpPr txBox="1">
            <a:spLocks noChangeArrowheads="1"/>
          </p:cNvSpPr>
          <p:nvPr/>
        </p:nvSpPr>
        <p:spPr bwMode="auto">
          <a:xfrm>
            <a:off x="4800601" y="2492375"/>
            <a:ext cx="1616075" cy="1320800"/>
          </a:xfrm>
          <a:prstGeom prst="rect">
            <a:avLst/>
          </a:prstGeom>
          <a:solidFill>
            <a:schemeClr val="bg1"/>
          </a:solidFill>
          <a:ln w="9525">
            <a:solidFill>
              <a:schemeClr val="tx1"/>
            </a:solidFill>
            <a:miter lim="800000"/>
            <a:headEnd/>
            <a:tailEnd/>
          </a:ln>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Frontal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AND Temporo-parietal</a:t>
            </a:r>
          </a:p>
        </p:txBody>
      </p:sp>
      <p:sp>
        <p:nvSpPr>
          <p:cNvPr id="70662" name="Text Box 6"/>
          <p:cNvSpPr txBox="1">
            <a:spLocks noChangeArrowheads="1"/>
          </p:cNvSpPr>
          <p:nvPr/>
        </p:nvSpPr>
        <p:spPr bwMode="auto">
          <a:xfrm>
            <a:off x="5622926" y="4449763"/>
            <a:ext cx="1616075" cy="1320800"/>
          </a:xfrm>
          <a:prstGeom prst="rect">
            <a:avLst/>
          </a:prstGeom>
          <a:solidFill>
            <a:schemeClr val="bg1"/>
          </a:solidFill>
          <a:ln w="9525">
            <a:solidFill>
              <a:schemeClr val="tx1"/>
            </a:solidFill>
            <a:miter lim="800000"/>
            <a:headEnd/>
            <a:tailEnd/>
          </a:ln>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Frontal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but NOT Temporo-parietal</a:t>
            </a:r>
          </a:p>
        </p:txBody>
      </p:sp>
      <p:sp>
        <p:nvSpPr>
          <p:cNvPr id="70663" name="Text Box 7"/>
          <p:cNvSpPr txBox="1">
            <a:spLocks noChangeArrowheads="1"/>
          </p:cNvSpPr>
          <p:nvPr/>
        </p:nvSpPr>
        <p:spPr bwMode="auto">
          <a:xfrm>
            <a:off x="7239000" y="2659064"/>
            <a:ext cx="2903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Avenir Next LT Pro Light"/>
                <a:ea typeface="ＭＳ Ｐゴシック" pitchFamily="50" charset="-128"/>
                <a:cs typeface="+mn-cs"/>
              </a:rPr>
              <a:t>Dyslexia</a:t>
            </a:r>
          </a:p>
        </p:txBody>
      </p:sp>
      <p:sp>
        <p:nvSpPr>
          <p:cNvPr id="70664" name="Text Box 8"/>
          <p:cNvSpPr txBox="1">
            <a:spLocks noChangeArrowheads="1"/>
          </p:cNvSpPr>
          <p:nvPr/>
        </p:nvSpPr>
        <p:spPr bwMode="auto">
          <a:xfrm>
            <a:off x="7239000" y="6545264"/>
            <a:ext cx="3505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venir Next LT Pro Light"/>
                <a:ea typeface="Osaka" pitchFamily="48" charset="-128"/>
                <a:cs typeface="+mn-cs"/>
              </a:rPr>
              <a:t>[Temple et al. (2003) PNAS, 100]</a:t>
            </a:r>
          </a:p>
        </p:txBody>
      </p:sp>
      <p:sp>
        <p:nvSpPr>
          <p:cNvPr id="70665" name="Oval 9"/>
          <p:cNvSpPr>
            <a:spLocks noChangeArrowheads="1"/>
          </p:cNvSpPr>
          <p:nvPr/>
        </p:nvSpPr>
        <p:spPr bwMode="auto">
          <a:xfrm>
            <a:off x="3810000" y="3505200"/>
            <a:ext cx="685800" cy="5334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66" name="Oval 10"/>
          <p:cNvSpPr>
            <a:spLocks noChangeArrowheads="1"/>
          </p:cNvSpPr>
          <p:nvPr/>
        </p:nvSpPr>
        <p:spPr bwMode="auto">
          <a:xfrm>
            <a:off x="2819400" y="3344863"/>
            <a:ext cx="685800" cy="6096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67" name="Line 11"/>
          <p:cNvSpPr>
            <a:spLocks noChangeShapeType="1"/>
          </p:cNvSpPr>
          <p:nvPr/>
        </p:nvSpPr>
        <p:spPr bwMode="auto">
          <a:xfrm flipH="1">
            <a:off x="3429000" y="2819400"/>
            <a:ext cx="1371600" cy="6096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68" name="Line 12"/>
          <p:cNvSpPr>
            <a:spLocks noChangeShapeType="1"/>
          </p:cNvSpPr>
          <p:nvPr/>
        </p:nvSpPr>
        <p:spPr bwMode="auto">
          <a:xfrm flipH="1">
            <a:off x="4419600" y="3505200"/>
            <a:ext cx="393700" cy="2286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69" name="Oval 13"/>
          <p:cNvSpPr>
            <a:spLocks noChangeArrowheads="1"/>
          </p:cNvSpPr>
          <p:nvPr/>
        </p:nvSpPr>
        <p:spPr bwMode="auto">
          <a:xfrm>
            <a:off x="9372600" y="4351338"/>
            <a:ext cx="685800" cy="609600"/>
          </a:xfrm>
          <a:prstGeom prst="ellipse">
            <a:avLst/>
          </a:prstGeom>
          <a:noFill/>
          <a:ln w="57150" cmpd="thinThick">
            <a:solidFill>
              <a:srgbClr val="142A0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70" name="Oval 14"/>
          <p:cNvSpPr>
            <a:spLocks noChangeArrowheads="1"/>
          </p:cNvSpPr>
          <p:nvPr/>
        </p:nvSpPr>
        <p:spPr bwMode="auto">
          <a:xfrm>
            <a:off x="8077200" y="4343400"/>
            <a:ext cx="685800" cy="609600"/>
          </a:xfrm>
          <a:prstGeom prst="ellipse">
            <a:avLst/>
          </a:prstGeom>
          <a:noFill/>
          <a:ln w="57150" cmpd="thinThick">
            <a:solidFill>
              <a:srgbClr val="142A0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71" name="Line 15"/>
          <p:cNvSpPr>
            <a:spLocks noChangeShapeType="1"/>
          </p:cNvSpPr>
          <p:nvPr/>
        </p:nvSpPr>
        <p:spPr bwMode="auto">
          <a:xfrm flipV="1">
            <a:off x="7010400" y="4648200"/>
            <a:ext cx="1066800" cy="0"/>
          </a:xfrm>
          <a:prstGeom prst="line">
            <a:avLst/>
          </a:prstGeom>
          <a:noFill/>
          <a:ln w="57150">
            <a:solidFill>
              <a:srgbClr val="142A0B"/>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72" name="Line 16"/>
          <p:cNvSpPr>
            <a:spLocks noChangeShapeType="1"/>
          </p:cNvSpPr>
          <p:nvPr/>
        </p:nvSpPr>
        <p:spPr bwMode="auto">
          <a:xfrm flipV="1">
            <a:off x="7010400" y="4808538"/>
            <a:ext cx="2438400" cy="830262"/>
          </a:xfrm>
          <a:prstGeom prst="line">
            <a:avLst/>
          </a:prstGeom>
          <a:noFill/>
          <a:ln w="57150">
            <a:solidFill>
              <a:srgbClr val="142A0B"/>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0675" name="Rectangle 19"/>
          <p:cNvSpPr>
            <a:spLocks noChangeArrowheads="1"/>
          </p:cNvSpPr>
          <p:nvPr/>
        </p:nvSpPr>
        <p:spPr bwMode="auto">
          <a:xfrm>
            <a:off x="1905000" y="5441950"/>
            <a:ext cx="441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Arial"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Arial" charset="0"/>
              </a:rPr>
              <a:t>      B   D   =   Rhyme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Arial" charset="0"/>
              </a:rPr>
              <a:t>      B   K   =   Do Not Rhyme</a:t>
            </a:r>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152400"/>
            <a:ext cx="679787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903937" y="1676401"/>
            <a:ext cx="23265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venir Next LT Pro Light"/>
                <a:ea typeface="+mn-ea"/>
                <a:cs typeface="+mn-cs"/>
              </a:rPr>
              <a:t>n=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venir Next LT Pro Light"/>
                <a:ea typeface="+mn-ea"/>
                <a:cs typeface="+mn-cs"/>
              </a:rPr>
              <a:t>8 weeks intervention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800" b="0" i="0" u="none" strike="noStrike" kern="1200" cap="all" spc="100" normalizeH="0" baseline="0" noProof="0" smtClean="0">
                <a:ln>
                  <a:noFill/>
                </a:ln>
                <a:solidFill>
                  <a:srgbClr val="000000">
                    <a:lumMod val="75000"/>
                    <a:lumOff val="25000"/>
                  </a:srgb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all" spc="100" normalizeH="0" baseline="0" noProof="0">
              <a:ln>
                <a:noFill/>
              </a:ln>
              <a:solidFill>
                <a:srgbClr val="000000">
                  <a:lumMod val="75000"/>
                  <a:lumOff val="25000"/>
                </a:srgbClr>
              </a:solidFill>
              <a:effectLst/>
              <a:uLnTx/>
              <a:uFillTx/>
              <a:latin typeface="Avenir Next LT Pro Light"/>
              <a:ea typeface="+mn-ea"/>
              <a:cs typeface="+mn-cs"/>
            </a:endParaRPr>
          </a:p>
        </p:txBody>
      </p:sp>
      <p:pic>
        <p:nvPicPr>
          <p:cNvPr id="4" name="Picture 3" descr="A logo of a brain&#10;&#10;Description automatically generated">
            <a:extLst>
              <a:ext uri="{FF2B5EF4-FFF2-40B4-BE49-F238E27FC236}">
                <a16:creationId xmlns:a16="http://schemas.microsoft.com/office/drawing/2014/main" id="{3AFAE440-DF22-0908-1479-7E8E750B3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8877" y="129093"/>
            <a:ext cx="889544" cy="1151067"/>
          </a:xfrm>
          <a:prstGeom prst="rect">
            <a:avLst/>
          </a:prstGeom>
        </p:spPr>
      </p:pic>
    </p:spTree>
    <p:custDataLst>
      <p:tags r:id="rId1"/>
    </p:custDataLst>
    <p:extLst>
      <p:ext uri="{BB962C8B-B14F-4D97-AF65-F5344CB8AC3E}">
        <p14:creationId xmlns:p14="http://schemas.microsoft.com/office/powerpoint/2010/main" val="13668376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MRI-InterventionBefo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1684339"/>
            <a:ext cx="30607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fMRI-InterventionAft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2813" y="2765425"/>
            <a:ext cx="2971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Oval 4"/>
          <p:cNvSpPr>
            <a:spLocks noChangeArrowheads="1"/>
          </p:cNvSpPr>
          <p:nvPr/>
        </p:nvSpPr>
        <p:spPr bwMode="auto">
          <a:xfrm>
            <a:off x="4038600" y="2590800"/>
            <a:ext cx="685800" cy="5334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09" name="Oval 5"/>
          <p:cNvSpPr>
            <a:spLocks noChangeArrowheads="1"/>
          </p:cNvSpPr>
          <p:nvPr/>
        </p:nvSpPr>
        <p:spPr bwMode="auto">
          <a:xfrm>
            <a:off x="2819400" y="2590800"/>
            <a:ext cx="685800" cy="6096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0" name="Text Box 6"/>
          <p:cNvSpPr txBox="1">
            <a:spLocks noChangeArrowheads="1"/>
          </p:cNvSpPr>
          <p:nvPr/>
        </p:nvSpPr>
        <p:spPr bwMode="auto">
          <a:xfrm>
            <a:off x="4949826" y="1658938"/>
            <a:ext cx="1616075" cy="1320800"/>
          </a:xfrm>
          <a:prstGeom prst="rect">
            <a:avLst/>
          </a:prstGeom>
          <a:solidFill>
            <a:schemeClr val="bg1"/>
          </a:solidFill>
          <a:ln w="9525">
            <a:solidFill>
              <a:schemeClr val="tx1"/>
            </a:solidFill>
            <a:miter lim="800000"/>
            <a:headEnd/>
            <a:tailEnd/>
          </a:ln>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Frontal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but NOT Temporo-parietal</a:t>
            </a:r>
          </a:p>
        </p:txBody>
      </p:sp>
      <p:sp>
        <p:nvSpPr>
          <p:cNvPr id="72711" name="Line 7"/>
          <p:cNvSpPr>
            <a:spLocks noChangeShapeType="1"/>
          </p:cNvSpPr>
          <p:nvPr/>
        </p:nvSpPr>
        <p:spPr bwMode="auto">
          <a:xfrm flipH="1">
            <a:off x="3429001" y="2057400"/>
            <a:ext cx="1520825" cy="617538"/>
          </a:xfrm>
          <a:prstGeom prst="line">
            <a:avLst/>
          </a:prstGeom>
          <a:noFill/>
          <a:ln w="57150">
            <a:solidFill>
              <a:srgbClr val="142A0B"/>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2" name="Line 8"/>
          <p:cNvSpPr>
            <a:spLocks noChangeShapeType="1"/>
          </p:cNvSpPr>
          <p:nvPr/>
        </p:nvSpPr>
        <p:spPr bwMode="auto">
          <a:xfrm flipH="1">
            <a:off x="4544636" y="2590800"/>
            <a:ext cx="457200" cy="152400"/>
          </a:xfrm>
          <a:prstGeom prst="line">
            <a:avLst/>
          </a:prstGeom>
          <a:noFill/>
          <a:ln w="57150">
            <a:solidFill>
              <a:srgbClr val="142A0B"/>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3" name="Text Box 9"/>
          <p:cNvSpPr txBox="1">
            <a:spLocks noChangeArrowheads="1"/>
          </p:cNvSpPr>
          <p:nvPr/>
        </p:nvSpPr>
        <p:spPr bwMode="auto">
          <a:xfrm>
            <a:off x="1835150" y="1066801"/>
            <a:ext cx="3194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Pre-Intervention</a:t>
            </a:r>
            <a:endParaRPr kumimoji="0" lang="en-US" sz="24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endParaRPr>
          </a:p>
        </p:txBody>
      </p:sp>
      <p:sp>
        <p:nvSpPr>
          <p:cNvPr id="72714" name="Oval 10"/>
          <p:cNvSpPr>
            <a:spLocks noChangeArrowheads="1"/>
          </p:cNvSpPr>
          <p:nvPr/>
        </p:nvSpPr>
        <p:spPr bwMode="auto">
          <a:xfrm>
            <a:off x="9372600" y="3817938"/>
            <a:ext cx="685800" cy="6096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5" name="Oval 11"/>
          <p:cNvSpPr>
            <a:spLocks noChangeArrowheads="1"/>
          </p:cNvSpPr>
          <p:nvPr/>
        </p:nvSpPr>
        <p:spPr bwMode="auto">
          <a:xfrm>
            <a:off x="8077200" y="3810000"/>
            <a:ext cx="685800" cy="609600"/>
          </a:xfrm>
          <a:prstGeom prst="ellipse">
            <a:avLst/>
          </a:prstGeom>
          <a:noFill/>
          <a:ln w="57150" cmpd="thinThick">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6" name="Text Box 12"/>
          <p:cNvSpPr txBox="1">
            <a:spLocks noChangeArrowheads="1"/>
          </p:cNvSpPr>
          <p:nvPr/>
        </p:nvSpPr>
        <p:spPr bwMode="auto">
          <a:xfrm>
            <a:off x="5549901" y="3551238"/>
            <a:ext cx="1692275" cy="1631216"/>
          </a:xfrm>
          <a:prstGeom prst="rect">
            <a:avLst/>
          </a:prstGeom>
          <a:solidFill>
            <a:schemeClr val="bg1"/>
          </a:solidFill>
          <a:ln w="9525">
            <a:solidFill>
              <a:schemeClr val="tx1"/>
            </a:solidFill>
            <a:miter lim="800000"/>
            <a:headEnd/>
            <a:tailEnd/>
          </a:ln>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Increased activity in Frontal AND Temporo-parietal</a:t>
            </a:r>
          </a:p>
        </p:txBody>
      </p:sp>
      <p:sp>
        <p:nvSpPr>
          <p:cNvPr id="72717" name="Line 13"/>
          <p:cNvSpPr>
            <a:spLocks noChangeShapeType="1"/>
          </p:cNvSpPr>
          <p:nvPr/>
        </p:nvSpPr>
        <p:spPr bwMode="auto">
          <a:xfrm flipV="1">
            <a:off x="7010400" y="4191000"/>
            <a:ext cx="1143000" cy="23653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8" name="Line 14"/>
          <p:cNvSpPr>
            <a:spLocks noChangeShapeType="1"/>
          </p:cNvSpPr>
          <p:nvPr/>
        </p:nvSpPr>
        <p:spPr bwMode="auto">
          <a:xfrm flipV="1">
            <a:off x="7010400" y="4275138"/>
            <a:ext cx="2438400" cy="830262"/>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endParaRPr>
          </a:p>
        </p:txBody>
      </p:sp>
      <p:sp>
        <p:nvSpPr>
          <p:cNvPr id="72719" name="Text Box 15"/>
          <p:cNvSpPr txBox="1">
            <a:spLocks noChangeArrowheads="1"/>
          </p:cNvSpPr>
          <p:nvPr/>
        </p:nvSpPr>
        <p:spPr bwMode="auto">
          <a:xfrm>
            <a:off x="7016750" y="2133601"/>
            <a:ext cx="3346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75000"/>
                    <a:lumOff val="25000"/>
                  </a:srgbClr>
                </a:solidFill>
                <a:effectLst/>
                <a:uLnTx/>
                <a:uFillTx/>
                <a:latin typeface="Avenir Next LT Pro Light"/>
                <a:ea typeface="ＭＳ Ｐゴシック" pitchFamily="50" charset="-128"/>
                <a:cs typeface="+mn-cs"/>
              </a:rPr>
              <a:t>Post-Intervention</a:t>
            </a:r>
          </a:p>
        </p:txBody>
      </p:sp>
      <p:sp>
        <p:nvSpPr>
          <p:cNvPr id="72723" name="Rectangle 19"/>
          <p:cNvSpPr>
            <a:spLocks noChangeArrowheads="1"/>
          </p:cNvSpPr>
          <p:nvPr/>
        </p:nvSpPr>
        <p:spPr bwMode="auto">
          <a:xfrm>
            <a:off x="1905000" y="4343401"/>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Avenir Next LT Pro Light"/>
                <a:ea typeface="+mn-ea"/>
                <a:cs typeface="+mn-cs"/>
              </a:rPr>
              <a:t>After training, metabolic brain activity in dyslexics more closely resembles that of typical readers.</a:t>
            </a:r>
          </a:p>
        </p:txBody>
      </p:sp>
      <p:sp>
        <p:nvSpPr>
          <p:cNvPr id="20" name="Rectangle 2"/>
          <p:cNvSpPr txBox="1">
            <a:spLocks noChangeArrowheads="1"/>
          </p:cNvSpPr>
          <p:nvPr/>
        </p:nvSpPr>
        <p:spPr>
          <a:xfrm>
            <a:off x="1752600" y="228600"/>
            <a:ext cx="7772400" cy="1143000"/>
          </a:xfrm>
          <a:prstGeom prst="rect">
            <a:avLst/>
          </a:prstGeom>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lumMod val="75000"/>
                    <a:lumOff val="25000"/>
                  </a:srgbClr>
                </a:solidFill>
                <a:effectLst/>
                <a:uLnTx/>
                <a:uFillTx/>
                <a:latin typeface="Avenir Next LT Pro Light"/>
                <a:ea typeface="+mj-ea"/>
                <a:cs typeface="+mj-cs"/>
              </a:rPr>
              <a:t>Neural effect of intervention </a:t>
            </a:r>
          </a:p>
        </p:txBody>
      </p:sp>
      <p:cxnSp>
        <p:nvCxnSpPr>
          <p:cNvPr id="21" name="Straight Connector 20"/>
          <p:cNvCxnSpPr/>
          <p:nvPr/>
        </p:nvCxnSpPr>
        <p:spPr>
          <a:xfrm>
            <a:off x="1717674" y="762000"/>
            <a:ext cx="7273926"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 Box 8"/>
          <p:cNvSpPr txBox="1">
            <a:spLocks noChangeArrowheads="1"/>
          </p:cNvSpPr>
          <p:nvPr/>
        </p:nvSpPr>
        <p:spPr bwMode="auto">
          <a:xfrm>
            <a:off x="7239000" y="6545264"/>
            <a:ext cx="3505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50" charset="-128"/>
              </a:defRPr>
            </a:lvl1pPr>
            <a:lvl2pPr marL="37931725" indent="-37474525">
              <a:defRPr sz="2400" b="1">
                <a:solidFill>
                  <a:schemeClr val="tx1"/>
                </a:solidFill>
                <a:latin typeface="Arial" charset="0"/>
                <a:ea typeface="ＭＳ Ｐゴシック" pitchFamily="50" charset="-128"/>
              </a:defRPr>
            </a:lvl2pPr>
            <a:lvl3pPr>
              <a:defRPr sz="2400" b="1">
                <a:solidFill>
                  <a:schemeClr val="tx1"/>
                </a:solidFill>
                <a:latin typeface="Arial" charset="0"/>
                <a:ea typeface="ＭＳ Ｐゴシック" pitchFamily="50" charset="-128"/>
              </a:defRPr>
            </a:lvl3pPr>
            <a:lvl4pPr>
              <a:defRPr sz="2400" b="1">
                <a:solidFill>
                  <a:schemeClr val="tx1"/>
                </a:solidFill>
                <a:latin typeface="Arial" charset="0"/>
                <a:ea typeface="ＭＳ Ｐゴシック" pitchFamily="50" charset="-128"/>
              </a:defRPr>
            </a:lvl4pPr>
            <a:lvl5pPr>
              <a:defRPr sz="2400" b="1">
                <a:solidFill>
                  <a:schemeClr val="tx1"/>
                </a:solidFill>
                <a:latin typeface="Arial" charset="0"/>
                <a:ea typeface="ＭＳ Ｐゴシック" pitchFamily="50" charset="-128"/>
              </a:defRPr>
            </a:lvl5pPr>
            <a:lvl6pPr marL="457200" eaLnBrk="0" fontAlgn="base" hangingPunct="0">
              <a:spcBef>
                <a:spcPct val="0"/>
              </a:spcBef>
              <a:spcAft>
                <a:spcPct val="0"/>
              </a:spcAft>
              <a:defRPr sz="2400" b="1">
                <a:solidFill>
                  <a:schemeClr val="tx1"/>
                </a:solidFill>
                <a:latin typeface="Arial" charset="0"/>
                <a:ea typeface="ＭＳ Ｐゴシック" pitchFamily="50" charset="-128"/>
              </a:defRPr>
            </a:lvl6pPr>
            <a:lvl7pPr marL="914400" eaLnBrk="0" fontAlgn="base" hangingPunct="0">
              <a:spcBef>
                <a:spcPct val="0"/>
              </a:spcBef>
              <a:spcAft>
                <a:spcPct val="0"/>
              </a:spcAft>
              <a:defRPr sz="2400" b="1">
                <a:solidFill>
                  <a:schemeClr val="tx1"/>
                </a:solidFill>
                <a:latin typeface="Arial" charset="0"/>
                <a:ea typeface="ＭＳ Ｐゴシック" pitchFamily="50" charset="-128"/>
              </a:defRPr>
            </a:lvl7pPr>
            <a:lvl8pPr marL="1371600" eaLnBrk="0" fontAlgn="base" hangingPunct="0">
              <a:spcBef>
                <a:spcPct val="0"/>
              </a:spcBef>
              <a:spcAft>
                <a:spcPct val="0"/>
              </a:spcAft>
              <a:defRPr sz="2400" b="1">
                <a:solidFill>
                  <a:schemeClr val="tx1"/>
                </a:solidFill>
                <a:latin typeface="Arial" charset="0"/>
                <a:ea typeface="ＭＳ Ｐゴシック" pitchFamily="50" charset="-128"/>
              </a:defRPr>
            </a:lvl8pPr>
            <a:lvl9pPr marL="1828800" eaLnBrk="0" fontAlgn="base" hangingPunct="0">
              <a:spcBef>
                <a:spcPct val="0"/>
              </a:spcBef>
              <a:spcAft>
                <a:spcPct val="0"/>
              </a:spcAft>
              <a:defRPr sz="2400" b="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venir Next LT Pro Light"/>
                <a:ea typeface="Osaka" pitchFamily="48" charset="-128"/>
                <a:cs typeface="+mn-cs"/>
              </a:rPr>
              <a:t>[Temple et al. (2003) PNAS, 100]</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800" b="0" i="0" u="none" strike="noStrike" kern="1200" cap="all" spc="100" normalizeH="0" baseline="0" noProof="0" smtClean="0">
                <a:ln>
                  <a:noFill/>
                </a:ln>
                <a:solidFill>
                  <a:srgbClr val="000000">
                    <a:lumMod val="75000"/>
                    <a:lumOff val="25000"/>
                  </a:srgb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all" spc="100" normalizeH="0" baseline="0" noProof="0">
              <a:ln>
                <a:noFill/>
              </a:ln>
              <a:solidFill>
                <a:srgbClr val="000000">
                  <a:lumMod val="75000"/>
                  <a:lumOff val="25000"/>
                </a:srgbClr>
              </a:solidFill>
              <a:effectLst/>
              <a:uLnTx/>
              <a:uFillTx/>
              <a:latin typeface="Avenir Next LT Pro Light"/>
              <a:ea typeface="+mn-ea"/>
              <a:cs typeface="+mn-cs"/>
            </a:endParaRPr>
          </a:p>
        </p:txBody>
      </p:sp>
      <p:pic>
        <p:nvPicPr>
          <p:cNvPr id="3" name="Picture 2" descr="A logo of a brain&#10;&#10;Description automatically generated">
            <a:extLst>
              <a:ext uri="{FF2B5EF4-FFF2-40B4-BE49-F238E27FC236}">
                <a16:creationId xmlns:a16="http://schemas.microsoft.com/office/drawing/2014/main" id="{777E7785-77CE-A6F1-549A-19DA18BF0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8877" y="129093"/>
            <a:ext cx="889544" cy="1151067"/>
          </a:xfrm>
          <a:prstGeom prst="rect">
            <a:avLst/>
          </a:prstGeom>
        </p:spPr>
      </p:pic>
    </p:spTree>
    <p:custDataLst>
      <p:tags r:id="rId1"/>
    </p:custDataLst>
    <p:extLst>
      <p:ext uri="{BB962C8B-B14F-4D97-AF65-F5344CB8AC3E}">
        <p14:creationId xmlns:p14="http://schemas.microsoft.com/office/powerpoint/2010/main" val="38413083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59A1386-CA1B-479D-B384-2A085184B787}"/>
            </a:ext>
          </a:extLst>
        </p:cNvPr>
        <p:cNvGrpSpPr/>
        <p:nvPr/>
      </p:nvGrpSpPr>
      <p:grpSpPr>
        <a:xfrm>
          <a:off x="0" y="0"/>
          <a:ext cx="0" cy="0"/>
          <a:chOff x="0" y="0"/>
          <a:chExt cx="0" cy="0"/>
        </a:xfrm>
      </p:grpSpPr>
      <p:sp>
        <p:nvSpPr>
          <p:cNvPr id="28680" name="Rectangle 28679">
            <a:extLst>
              <a:ext uri="{FF2B5EF4-FFF2-40B4-BE49-F238E27FC236}">
                <a16:creationId xmlns:a16="http://schemas.microsoft.com/office/drawing/2014/main" id="{869413B2-5F89-6EFA-AB4B-C008EB0807D1}"/>
              </a:ext>
            </a:extLst>
          </p:cNvPr>
          <p:cNvSpPr/>
          <p:nvPr/>
        </p:nvSpPr>
        <p:spPr>
          <a:xfrm>
            <a:off x="159067" y="84258"/>
            <a:ext cx="10948582" cy="6703352"/>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8675" name="Title 1">
            <a:extLst>
              <a:ext uri="{FF2B5EF4-FFF2-40B4-BE49-F238E27FC236}">
                <a16:creationId xmlns:a16="http://schemas.microsoft.com/office/drawing/2014/main" id="{E53B2780-5CA8-972D-1F1C-720497B2F1CB}"/>
              </a:ext>
            </a:extLst>
          </p:cNvPr>
          <p:cNvSpPr>
            <a:spLocks noGrp="1"/>
          </p:cNvSpPr>
          <p:nvPr>
            <p:ph type="title"/>
          </p:nvPr>
        </p:nvSpPr>
        <p:spPr>
          <a:xfrm>
            <a:off x="1107521" y="1150740"/>
            <a:ext cx="11034184" cy="831850"/>
          </a:xfrm>
        </p:spPr>
        <p:txBody>
          <a:bodyPr>
            <a:normAutofit/>
          </a:bodyPr>
          <a:lstStyle/>
          <a:p>
            <a:br>
              <a:rPr lang="en-US" sz="2400" dirty="0">
                <a:effectLst/>
                <a:latin typeface="Arial" panose="020B0604020202020204" pitchFamily="34" charset="0"/>
              </a:rPr>
            </a:br>
            <a:endParaRPr lang="en-US" altLang="x-none" dirty="0">
              <a:latin typeface="Times New Roman" panose="02020603050405020304" pitchFamily="18" charset="0"/>
              <a:cs typeface="Times New Roman" panose="02020603050405020304" pitchFamily="18" charset="0"/>
            </a:endParaRPr>
          </a:p>
        </p:txBody>
      </p:sp>
      <p:pic>
        <p:nvPicPr>
          <p:cNvPr id="6" name="Picture 5" descr="A logo of a brain&#10;&#10;Description automatically generated">
            <a:extLst>
              <a:ext uri="{FF2B5EF4-FFF2-40B4-BE49-F238E27FC236}">
                <a16:creationId xmlns:a16="http://schemas.microsoft.com/office/drawing/2014/main" id="{AF50C0B1-D8F5-2F7C-DCF9-2617271FC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481" y="84258"/>
            <a:ext cx="889544" cy="1151067"/>
          </a:xfrm>
          <a:prstGeom prst="rect">
            <a:avLst/>
          </a:prstGeom>
        </p:spPr>
      </p:pic>
      <p:grpSp>
        <p:nvGrpSpPr>
          <p:cNvPr id="2" name="Group 1">
            <a:extLst>
              <a:ext uri="{FF2B5EF4-FFF2-40B4-BE49-F238E27FC236}">
                <a16:creationId xmlns:a16="http://schemas.microsoft.com/office/drawing/2014/main" id="{8627FDC5-18AC-9538-4FD0-DCB2641AD06F}"/>
              </a:ext>
            </a:extLst>
          </p:cNvPr>
          <p:cNvGrpSpPr/>
          <p:nvPr/>
        </p:nvGrpSpPr>
        <p:grpSpPr>
          <a:xfrm>
            <a:off x="295835" y="1152954"/>
            <a:ext cx="10575766" cy="2909309"/>
            <a:chOff x="-593566" y="2150421"/>
            <a:chExt cx="10575766" cy="2909309"/>
          </a:xfrm>
        </p:grpSpPr>
        <p:cxnSp>
          <p:nvCxnSpPr>
            <p:cNvPr id="21" name="Straight Arrow Connector 20">
              <a:extLst>
                <a:ext uri="{FF2B5EF4-FFF2-40B4-BE49-F238E27FC236}">
                  <a16:creationId xmlns:a16="http://schemas.microsoft.com/office/drawing/2014/main" id="{6E85BE3E-257E-E1AB-19D7-745361F4449D}"/>
                </a:ext>
              </a:extLst>
            </p:cNvPr>
            <p:cNvCxnSpPr>
              <a:cxnSpLocks/>
            </p:cNvCxnSpPr>
            <p:nvPr/>
          </p:nvCxnSpPr>
          <p:spPr>
            <a:xfrm>
              <a:off x="-593566" y="4615799"/>
              <a:ext cx="10575766" cy="5624"/>
            </a:xfrm>
            <a:prstGeom prst="straightConnector1">
              <a:avLst/>
            </a:prstGeom>
            <a:ln w="25400">
              <a:solidFill>
                <a:srgbClr val="C1256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560CD1-8B36-AF4E-9FC5-CD9F58AF1BA5}"/>
                </a:ext>
              </a:extLst>
            </p:cNvPr>
            <p:cNvSpPr/>
            <p:nvPr/>
          </p:nvSpPr>
          <p:spPr>
            <a:xfrm>
              <a:off x="2183967"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Oval 24">
              <a:extLst>
                <a:ext uri="{FF2B5EF4-FFF2-40B4-BE49-F238E27FC236}">
                  <a16:creationId xmlns:a16="http://schemas.microsoft.com/office/drawing/2014/main" id="{A3B2C16B-5794-D3E6-F950-D964CE9A28D0}"/>
                </a:ext>
              </a:extLst>
            </p:cNvPr>
            <p:cNvSpPr/>
            <p:nvPr/>
          </p:nvSpPr>
          <p:spPr>
            <a:xfrm>
              <a:off x="7865919"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1" name="TextBox 25">
              <a:extLst>
                <a:ext uri="{FF2B5EF4-FFF2-40B4-BE49-F238E27FC236}">
                  <a16:creationId xmlns:a16="http://schemas.microsoft.com/office/drawing/2014/main" id="{19C82E6A-9C73-3BA6-0739-26BE992889FE}"/>
                </a:ext>
              </a:extLst>
            </p:cNvPr>
            <p:cNvSpPr txBox="1">
              <a:spLocks noChangeArrowheads="1"/>
            </p:cNvSpPr>
            <p:nvPr/>
          </p:nvSpPr>
          <p:spPr bwMode="auto">
            <a:xfrm>
              <a:off x="1885950" y="4645141"/>
              <a:ext cx="7811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Times New Roman" panose="02020603050405020304" pitchFamily="18" charset="0"/>
                  <a:cs typeface="Times New Roman" panose="02020603050405020304" pitchFamily="18" charset="0"/>
                </a:rPr>
                <a:t>Pre-K</a:t>
              </a:r>
            </a:p>
          </p:txBody>
        </p:sp>
        <p:sp>
          <p:nvSpPr>
            <p:cNvPr id="27" name="Oval 26">
              <a:extLst>
                <a:ext uri="{FF2B5EF4-FFF2-40B4-BE49-F238E27FC236}">
                  <a16:creationId xmlns:a16="http://schemas.microsoft.com/office/drawing/2014/main" id="{BDF55EAF-1B56-7E0E-6E7E-5AFB393F2119}"/>
                </a:ext>
              </a:extLst>
            </p:cNvPr>
            <p:cNvSpPr/>
            <p:nvPr/>
          </p:nvSpPr>
          <p:spPr>
            <a:xfrm>
              <a:off x="3145779"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Oval 27">
              <a:extLst>
                <a:ext uri="{FF2B5EF4-FFF2-40B4-BE49-F238E27FC236}">
                  <a16:creationId xmlns:a16="http://schemas.microsoft.com/office/drawing/2014/main" id="{BF37D641-6EF1-B94C-7254-DB90C3E9F2F5}"/>
                </a:ext>
              </a:extLst>
            </p:cNvPr>
            <p:cNvSpPr/>
            <p:nvPr/>
          </p:nvSpPr>
          <p:spPr>
            <a:xfrm>
              <a:off x="4297286"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Oval 28">
              <a:extLst>
                <a:ext uri="{FF2B5EF4-FFF2-40B4-BE49-F238E27FC236}">
                  <a16:creationId xmlns:a16="http://schemas.microsoft.com/office/drawing/2014/main" id="{15E3E325-2BBA-37A6-7767-24FDADB7B52E}"/>
                </a:ext>
              </a:extLst>
            </p:cNvPr>
            <p:cNvSpPr/>
            <p:nvPr/>
          </p:nvSpPr>
          <p:spPr>
            <a:xfrm>
              <a:off x="5499181" y="4497349"/>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Oval 29">
              <a:extLst>
                <a:ext uri="{FF2B5EF4-FFF2-40B4-BE49-F238E27FC236}">
                  <a16:creationId xmlns:a16="http://schemas.microsoft.com/office/drawing/2014/main" id="{094C5510-FE71-270D-D0AD-284579E9DC01}"/>
                </a:ext>
              </a:extLst>
            </p:cNvPr>
            <p:cNvSpPr/>
            <p:nvPr/>
          </p:nvSpPr>
          <p:spPr>
            <a:xfrm>
              <a:off x="6699592" y="4473630"/>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6" name="TextBox 30">
              <a:extLst>
                <a:ext uri="{FF2B5EF4-FFF2-40B4-BE49-F238E27FC236}">
                  <a16:creationId xmlns:a16="http://schemas.microsoft.com/office/drawing/2014/main" id="{D0622FF5-411F-0E1C-250B-480C0DB9E339}"/>
                </a:ext>
              </a:extLst>
            </p:cNvPr>
            <p:cNvSpPr txBox="1">
              <a:spLocks noChangeArrowheads="1"/>
            </p:cNvSpPr>
            <p:nvPr/>
          </p:nvSpPr>
          <p:spPr bwMode="auto">
            <a:xfrm>
              <a:off x="3073012" y="4659736"/>
              <a:ext cx="333744"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cs typeface="Times New Roman" panose="02020603050405020304" pitchFamily="18" charset="0"/>
                </a:rPr>
                <a:t>K</a:t>
              </a:r>
            </a:p>
          </p:txBody>
        </p:sp>
        <p:sp>
          <p:nvSpPr>
            <p:cNvPr id="28687" name="TextBox 31">
              <a:extLst>
                <a:ext uri="{FF2B5EF4-FFF2-40B4-BE49-F238E27FC236}">
                  <a16:creationId xmlns:a16="http://schemas.microsoft.com/office/drawing/2014/main" id="{393DA186-E1B3-D6FF-FB96-8F3F899F3A97}"/>
                </a:ext>
              </a:extLst>
            </p:cNvPr>
            <p:cNvSpPr txBox="1">
              <a:spLocks noChangeArrowheads="1"/>
            </p:cNvSpPr>
            <p:nvPr/>
          </p:nvSpPr>
          <p:spPr bwMode="auto">
            <a:xfrm>
              <a:off x="4247262" y="4692580"/>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cs typeface="Times New Roman" panose="02020603050405020304" pitchFamily="18" charset="0"/>
                </a:rPr>
                <a:t>1</a:t>
              </a:r>
            </a:p>
          </p:txBody>
        </p:sp>
        <p:sp>
          <p:nvSpPr>
            <p:cNvPr id="28688" name="TextBox 32">
              <a:extLst>
                <a:ext uri="{FF2B5EF4-FFF2-40B4-BE49-F238E27FC236}">
                  <a16:creationId xmlns:a16="http://schemas.microsoft.com/office/drawing/2014/main" id="{F092A212-86A1-D513-4372-4FC6758B30F7}"/>
                </a:ext>
              </a:extLst>
            </p:cNvPr>
            <p:cNvSpPr txBox="1">
              <a:spLocks noChangeArrowheads="1"/>
            </p:cNvSpPr>
            <p:nvPr/>
          </p:nvSpPr>
          <p:spPr bwMode="auto">
            <a:xfrm>
              <a:off x="5443231" y="4681632"/>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cs typeface="Times New Roman" panose="02020603050405020304" pitchFamily="18" charset="0"/>
                </a:rPr>
                <a:t>2</a:t>
              </a:r>
            </a:p>
          </p:txBody>
        </p:sp>
        <p:sp>
          <p:nvSpPr>
            <p:cNvPr id="28689" name="TextBox 33">
              <a:extLst>
                <a:ext uri="{FF2B5EF4-FFF2-40B4-BE49-F238E27FC236}">
                  <a16:creationId xmlns:a16="http://schemas.microsoft.com/office/drawing/2014/main" id="{0F9641EE-A6EB-193F-C289-D168508819AA}"/>
                </a:ext>
              </a:extLst>
            </p:cNvPr>
            <p:cNvSpPr txBox="1">
              <a:spLocks noChangeArrowheads="1"/>
            </p:cNvSpPr>
            <p:nvPr/>
          </p:nvSpPr>
          <p:spPr bwMode="auto">
            <a:xfrm>
              <a:off x="6671799" y="4672509"/>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cs typeface="Times New Roman" panose="02020603050405020304" pitchFamily="18" charset="0"/>
                </a:rPr>
                <a:t>3</a:t>
              </a:r>
            </a:p>
          </p:txBody>
        </p:sp>
        <p:sp>
          <p:nvSpPr>
            <p:cNvPr id="28690" name="TextBox 34">
              <a:extLst>
                <a:ext uri="{FF2B5EF4-FFF2-40B4-BE49-F238E27FC236}">
                  <a16:creationId xmlns:a16="http://schemas.microsoft.com/office/drawing/2014/main" id="{4143AF21-AA99-83BD-D05E-5B192A8AF423}"/>
                </a:ext>
              </a:extLst>
            </p:cNvPr>
            <p:cNvSpPr txBox="1">
              <a:spLocks noChangeArrowheads="1"/>
            </p:cNvSpPr>
            <p:nvPr/>
          </p:nvSpPr>
          <p:spPr bwMode="auto">
            <a:xfrm>
              <a:off x="7815896" y="4672509"/>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Times New Roman" panose="02020603050405020304" pitchFamily="18" charset="0"/>
                  <a:cs typeface="Times New Roman" panose="02020603050405020304" pitchFamily="18" charset="0"/>
                </a:rPr>
                <a:t>4</a:t>
              </a:r>
            </a:p>
          </p:txBody>
        </p:sp>
        <p:pic>
          <p:nvPicPr>
            <p:cNvPr id="4098" name="Picture 2" descr="1,700+ Cartoon Of The Sad Teenage Boy Stock Illustrations, Royalty-Free  Vector Graphics &amp; Clip Art - iStock">
              <a:extLst>
                <a:ext uri="{FF2B5EF4-FFF2-40B4-BE49-F238E27FC236}">
                  <a16:creationId xmlns:a16="http://schemas.microsoft.com/office/drawing/2014/main" id="{3B553DB8-0A24-2F5C-CFED-F3277714D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508" y="2150421"/>
              <a:ext cx="2822941" cy="226019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14DDD678-209D-CFD9-62F5-88798E181617}"/>
              </a:ext>
            </a:extLst>
          </p:cNvPr>
          <p:cNvSpPr txBox="1">
            <a:spLocks/>
          </p:cNvSpPr>
          <p:nvPr/>
        </p:nvSpPr>
        <p:spPr>
          <a:xfrm>
            <a:off x="916915" y="641303"/>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1" name="Title 1">
            <a:extLst>
              <a:ext uri="{FF2B5EF4-FFF2-40B4-BE49-F238E27FC236}">
                <a16:creationId xmlns:a16="http://schemas.microsoft.com/office/drawing/2014/main" id="{9B2739DE-0FE2-AC49-A20F-A80F1867C0EB}"/>
              </a:ext>
            </a:extLst>
          </p:cNvPr>
          <p:cNvSpPr txBox="1">
            <a:spLocks/>
          </p:cNvSpPr>
          <p:nvPr/>
        </p:nvSpPr>
        <p:spPr>
          <a:xfrm>
            <a:off x="602900" y="256146"/>
            <a:ext cx="9067526" cy="1020892"/>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Cause or consequence?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An important question for practice and policy  </a:t>
            </a:r>
            <a:br>
              <a:rPr kumimoji="0" lang="en-US" sz="32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32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pic>
        <p:nvPicPr>
          <p:cNvPr id="5" name="Google Shape;725;p21">
            <a:extLst>
              <a:ext uri="{FF2B5EF4-FFF2-40B4-BE49-F238E27FC236}">
                <a16:creationId xmlns:a16="http://schemas.microsoft.com/office/drawing/2014/main" id="{6CAE56BD-0DB3-81FE-6BD1-2ED91E162E3D}"/>
              </a:ext>
            </a:extLst>
          </p:cNvPr>
          <p:cNvPicPr preferRelativeResize="0"/>
          <p:nvPr/>
        </p:nvPicPr>
        <p:blipFill rotWithShape="1">
          <a:blip r:embed="rId5">
            <a:alphaModFix/>
          </a:blip>
          <a:srcRect t="7718" r="83066" b="65884"/>
          <a:stretch/>
        </p:blipFill>
        <p:spPr>
          <a:xfrm>
            <a:off x="7857239" y="1216175"/>
            <a:ext cx="2948702" cy="2258165"/>
          </a:xfrm>
          <a:prstGeom prst="rect">
            <a:avLst/>
          </a:prstGeom>
          <a:noFill/>
          <a:ln>
            <a:noFill/>
          </a:ln>
        </p:spPr>
      </p:pic>
      <p:cxnSp>
        <p:nvCxnSpPr>
          <p:cNvPr id="9" name="Straight Arrow Connector 8">
            <a:extLst>
              <a:ext uri="{FF2B5EF4-FFF2-40B4-BE49-F238E27FC236}">
                <a16:creationId xmlns:a16="http://schemas.microsoft.com/office/drawing/2014/main" id="{9B2860D3-DFE8-624F-DAE1-83F87E25B059}"/>
              </a:ext>
            </a:extLst>
          </p:cNvPr>
          <p:cNvCxnSpPr>
            <a:cxnSpLocks/>
          </p:cNvCxnSpPr>
          <p:nvPr/>
        </p:nvCxnSpPr>
        <p:spPr>
          <a:xfrm>
            <a:off x="6428224" y="2298099"/>
            <a:ext cx="1118161" cy="0"/>
          </a:xfrm>
          <a:prstGeom prst="straightConnector1">
            <a:avLst/>
          </a:prstGeom>
          <a:ln w="76200">
            <a:solidFill>
              <a:srgbClr val="C1256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BAE0BD8-9D4F-0E29-F146-D8E85B08FE25}"/>
              </a:ext>
            </a:extLst>
          </p:cNvPr>
          <p:cNvSpPr/>
          <p:nvPr/>
        </p:nvSpPr>
        <p:spPr>
          <a:xfrm>
            <a:off x="9782426" y="3488935"/>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34">
            <a:extLst>
              <a:ext uri="{FF2B5EF4-FFF2-40B4-BE49-F238E27FC236}">
                <a16:creationId xmlns:a16="http://schemas.microsoft.com/office/drawing/2014/main" id="{A11D9D83-476D-5A68-1D24-904125BC54EB}"/>
              </a:ext>
            </a:extLst>
          </p:cNvPr>
          <p:cNvSpPr txBox="1">
            <a:spLocks noChangeArrowheads="1"/>
          </p:cNvSpPr>
          <p:nvPr/>
        </p:nvSpPr>
        <p:spPr bwMode="auto">
          <a:xfrm>
            <a:off x="9738477" y="3679520"/>
            <a:ext cx="280847" cy="36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Times New Roman" panose="02020603050405020304" pitchFamily="18" charset="0"/>
                <a:cs typeface="Times New Roman" panose="02020603050405020304" pitchFamily="18" charset="0"/>
              </a:rPr>
              <a:t>5</a:t>
            </a:r>
          </a:p>
        </p:txBody>
      </p:sp>
      <p:cxnSp>
        <p:nvCxnSpPr>
          <p:cNvPr id="61" name="Straight Arrow Connector 60">
            <a:extLst>
              <a:ext uri="{FF2B5EF4-FFF2-40B4-BE49-F238E27FC236}">
                <a16:creationId xmlns:a16="http://schemas.microsoft.com/office/drawing/2014/main" id="{0A255E3B-4BD3-BAC5-0028-A626B88C860C}"/>
              </a:ext>
            </a:extLst>
          </p:cNvPr>
          <p:cNvCxnSpPr>
            <a:cxnSpLocks/>
          </p:cNvCxnSpPr>
          <p:nvPr/>
        </p:nvCxnSpPr>
        <p:spPr>
          <a:xfrm>
            <a:off x="3614911" y="5468362"/>
            <a:ext cx="1118161" cy="0"/>
          </a:xfrm>
          <a:prstGeom prst="straightConnector1">
            <a:avLst/>
          </a:prstGeom>
          <a:ln w="76200">
            <a:solidFill>
              <a:srgbClr val="C12560"/>
            </a:solidFill>
            <a:tailEnd type="triangle"/>
          </a:ln>
        </p:spPr>
        <p:style>
          <a:lnRef idx="1">
            <a:schemeClr val="accent1"/>
          </a:lnRef>
          <a:fillRef idx="0">
            <a:schemeClr val="accent1"/>
          </a:fillRef>
          <a:effectRef idx="0">
            <a:schemeClr val="accent1"/>
          </a:effectRef>
          <a:fontRef idx="minor">
            <a:schemeClr val="tx1"/>
          </a:fontRef>
        </p:style>
      </p:cxnSp>
      <p:pic>
        <p:nvPicPr>
          <p:cNvPr id="28672" name="Picture 2" descr="1,700+ Cartoon Of The Sad Teenage Boy Stock Illustrations, Royalty-Free  Vector Graphics &amp; Clip Art - iStock">
            <a:extLst>
              <a:ext uri="{FF2B5EF4-FFF2-40B4-BE49-F238E27FC236}">
                <a16:creationId xmlns:a16="http://schemas.microsoft.com/office/drawing/2014/main" id="{327E7399-D114-F1A4-A9F7-CCBA0124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34" y="4343971"/>
            <a:ext cx="2822941" cy="2260198"/>
          </a:xfrm>
          <a:prstGeom prst="rect">
            <a:avLst/>
          </a:prstGeom>
          <a:noFill/>
          <a:extLst>
            <a:ext uri="{909E8E84-426E-40DD-AFC4-6F175D3DCCD1}">
              <a14:hiddenFill xmlns:a14="http://schemas.microsoft.com/office/drawing/2010/main">
                <a:solidFill>
                  <a:srgbClr val="FFFFFF"/>
                </a:solidFill>
              </a14:hiddenFill>
            </a:ext>
          </a:extLst>
        </p:spPr>
      </p:pic>
      <p:pic>
        <p:nvPicPr>
          <p:cNvPr id="28673" name="Google Shape;725;p21">
            <a:extLst>
              <a:ext uri="{FF2B5EF4-FFF2-40B4-BE49-F238E27FC236}">
                <a16:creationId xmlns:a16="http://schemas.microsoft.com/office/drawing/2014/main" id="{65C5AE47-5784-59A8-960C-4FD0BA31ED14}"/>
              </a:ext>
            </a:extLst>
          </p:cNvPr>
          <p:cNvPicPr preferRelativeResize="0"/>
          <p:nvPr/>
        </p:nvPicPr>
        <p:blipFill rotWithShape="1">
          <a:blip r:embed="rId5">
            <a:alphaModFix/>
          </a:blip>
          <a:srcRect t="7718" r="83066" b="65884"/>
          <a:stretch/>
        </p:blipFill>
        <p:spPr>
          <a:xfrm>
            <a:off x="288275" y="4346004"/>
            <a:ext cx="2948702" cy="2258165"/>
          </a:xfrm>
          <a:prstGeom prst="rect">
            <a:avLst/>
          </a:prstGeom>
          <a:noFill/>
          <a:ln>
            <a:noFill/>
          </a:ln>
        </p:spPr>
      </p:pic>
      <p:sp>
        <p:nvSpPr>
          <p:cNvPr id="28678" name="Oval 28677">
            <a:extLst>
              <a:ext uri="{FF2B5EF4-FFF2-40B4-BE49-F238E27FC236}">
                <a16:creationId xmlns:a16="http://schemas.microsoft.com/office/drawing/2014/main" id="{2F5ECE17-0BC3-629F-3CF2-BC794ACFCD28}"/>
              </a:ext>
            </a:extLst>
          </p:cNvPr>
          <p:cNvSpPr/>
          <p:nvPr/>
        </p:nvSpPr>
        <p:spPr>
          <a:xfrm>
            <a:off x="723893" y="350438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79" name="TextBox 25">
            <a:extLst>
              <a:ext uri="{FF2B5EF4-FFF2-40B4-BE49-F238E27FC236}">
                <a16:creationId xmlns:a16="http://schemas.microsoft.com/office/drawing/2014/main" id="{1AC250A2-1F3B-CA1E-33C8-E1B33DCC96BB}"/>
              </a:ext>
            </a:extLst>
          </p:cNvPr>
          <p:cNvSpPr txBox="1">
            <a:spLocks noChangeArrowheads="1"/>
          </p:cNvSpPr>
          <p:nvPr/>
        </p:nvSpPr>
        <p:spPr bwMode="auto">
          <a:xfrm>
            <a:off x="440117" y="3676351"/>
            <a:ext cx="7811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Times New Roman" panose="02020603050405020304" pitchFamily="18" charset="0"/>
                <a:cs typeface="Times New Roman" panose="02020603050405020304" pitchFamily="18" charset="0"/>
              </a:rPr>
              <a:t>Birth</a:t>
            </a:r>
          </a:p>
        </p:txBody>
      </p:sp>
      <p:sp>
        <p:nvSpPr>
          <p:cNvPr id="3" name="Slide Number Placeholder 3">
            <a:extLst>
              <a:ext uri="{FF2B5EF4-FFF2-40B4-BE49-F238E27FC236}">
                <a16:creationId xmlns:a16="http://schemas.microsoft.com/office/drawing/2014/main" id="{D6D1F2C8-85E6-DF91-4990-6CB02F11368B}"/>
              </a:ext>
            </a:extLst>
          </p:cNvPr>
          <p:cNvSpPr txBox="1">
            <a:spLocks/>
          </p:cNvSpPr>
          <p:nvPr/>
        </p:nvSpPr>
        <p:spPr>
          <a:xfrm>
            <a:off x="11138961" y="6421606"/>
            <a:ext cx="710647"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21779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58">
          <a:extLst>
            <a:ext uri="{FF2B5EF4-FFF2-40B4-BE49-F238E27FC236}">
              <a16:creationId xmlns:a16="http://schemas.microsoft.com/office/drawing/2014/main" id="{295124DA-3A45-BE06-900A-F4BB76F2EF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ECDBDE3-A2F2-B783-876C-B1216F37871C}"/>
              </a:ext>
            </a:extLst>
          </p:cNvPr>
          <p:cNvSpPr/>
          <p:nvPr/>
        </p:nvSpPr>
        <p:spPr>
          <a:xfrm>
            <a:off x="465827" y="106155"/>
            <a:ext cx="11644566" cy="6674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761" name="Google Shape;761;p25">
            <a:extLst>
              <a:ext uri="{FF2B5EF4-FFF2-40B4-BE49-F238E27FC236}">
                <a16:creationId xmlns:a16="http://schemas.microsoft.com/office/drawing/2014/main" id="{EE93F888-1E38-CBD9-4DAA-E881EA95C98B}"/>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Tx/>
              <a:buNone/>
              <a:tabLst/>
              <a:defRPr/>
            </a:pPr>
            <a:fld id="{00000000-1234-1234-1234-123412341234}" type="slidenum">
              <a:rPr kumimoji="0" lang="en-US" sz="700" b="0" i="0" u="none" strike="noStrike" kern="1200" cap="none" spc="100" normalizeH="0" baseline="0" noProof="0" smtClean="0">
                <a:ln>
                  <a:noFill/>
                </a:ln>
                <a:solidFill>
                  <a:srgbClr val="000000"/>
                </a:solidFill>
                <a:effectLst/>
                <a:uLnTx/>
                <a:uFillTx/>
                <a:latin typeface="Avenir Next LT Pro Light"/>
                <a:ea typeface="Rockwell"/>
                <a:cs typeface="Rockwell"/>
                <a:sym typeface="Rockwell"/>
              </a:rPr>
              <a:pPr marL="0" marR="0" lvl="0" indent="0" algn="r" defTabSz="914400" rtl="0" eaLnBrk="1" fontAlgn="auto" latinLnBrk="0" hangingPunct="1">
                <a:lnSpc>
                  <a:spcPct val="100000"/>
                </a:lnSpc>
                <a:spcBef>
                  <a:spcPts val="0"/>
                </a:spcBef>
                <a:spcAft>
                  <a:spcPts val="0"/>
                </a:spcAft>
                <a:buClr>
                  <a:srgbClr val="FFFFFF"/>
                </a:buClr>
                <a:buSzPts val="1400"/>
                <a:buFontTx/>
                <a:buNone/>
                <a:tabLst/>
                <a:defRPr/>
              </a:pPr>
              <a:t>25</a:t>
            </a:fld>
            <a:endParaRPr kumimoji="0" sz="700" b="0" i="0" u="none" strike="noStrike" kern="1200" cap="none" spc="100" normalizeH="0" baseline="0" noProof="0" dirty="0">
              <a:ln>
                <a:noFill/>
              </a:ln>
              <a:solidFill>
                <a:srgbClr val="000000"/>
              </a:solidFill>
              <a:effectLst/>
              <a:uLnTx/>
              <a:uFillTx/>
              <a:latin typeface="Avenir Next LT Pro Light"/>
              <a:ea typeface="Rockwell"/>
              <a:cs typeface="Rockwell"/>
              <a:sym typeface="Rockwell"/>
            </a:endParaRPr>
          </a:p>
        </p:txBody>
      </p:sp>
      <p:sp>
        <p:nvSpPr>
          <p:cNvPr id="760" name="Google Shape;760;p25">
            <a:extLst>
              <a:ext uri="{FF2B5EF4-FFF2-40B4-BE49-F238E27FC236}">
                <a16:creationId xmlns:a16="http://schemas.microsoft.com/office/drawing/2014/main" id="{AB280309-8E04-F82E-DC9E-EB1ECF2939CE}"/>
              </a:ext>
            </a:extLst>
          </p:cNvPr>
          <p:cNvSpPr txBox="1">
            <a:spLocks noGrp="1"/>
          </p:cNvSpPr>
          <p:nvPr>
            <p:ph type="title" idx="4294967295"/>
          </p:nvPr>
        </p:nvSpPr>
        <p:spPr>
          <a:xfrm>
            <a:off x="703607" y="114057"/>
            <a:ext cx="10158358" cy="1116013"/>
          </a:xfrm>
          <a:prstGeom prst="rect">
            <a:avLst/>
          </a:prstGeom>
          <a:noFill/>
          <a:ln>
            <a:noFill/>
          </a:ln>
        </p:spPr>
        <p:txBody>
          <a:bodyPr spcFirstLastPara="1" vert="horz" wrap="square" lIns="91425" tIns="45700" rIns="91425" bIns="45700" rtlCol="0" anchor="t" anchorCtr="0">
            <a:noAutofit/>
          </a:bodyPr>
          <a:lstStyle/>
          <a:p>
            <a:pPr algn="ctr">
              <a:buSzPts val="3600"/>
            </a:pPr>
            <a:r>
              <a:rPr lang="en-US" sz="2800" dirty="0">
                <a:latin typeface="Avenir Next LT Pro (Headings)"/>
                <a:ea typeface="Times New Roman"/>
                <a:cs typeface="Times New Roman"/>
                <a:sym typeface="Times New Roman"/>
              </a:rPr>
              <a:t>Some of the</a:t>
            </a:r>
            <a:r>
              <a:rPr lang="en-US" sz="2800" b="1" dirty="0">
                <a:latin typeface="Avenir Next LT Pro (Headings)"/>
                <a:ea typeface="Times New Roman"/>
                <a:cs typeface="Times New Roman"/>
                <a:sym typeface="Times New Roman"/>
              </a:rPr>
              <a:t> brain alterations in struggling readers predate formal reading instruction </a:t>
            </a:r>
            <a:endParaRPr sz="2800" dirty="0">
              <a:latin typeface="Avenir Next LT Pro (Headings)"/>
            </a:endParaRPr>
          </a:p>
        </p:txBody>
      </p:sp>
      <p:pic>
        <p:nvPicPr>
          <p:cNvPr id="762" name="Google Shape;762;p25">
            <a:extLst>
              <a:ext uri="{FF2B5EF4-FFF2-40B4-BE49-F238E27FC236}">
                <a16:creationId xmlns:a16="http://schemas.microsoft.com/office/drawing/2014/main" id="{16351278-D47E-BD0C-750E-255CB7E47534}"/>
              </a:ext>
            </a:extLst>
          </p:cNvPr>
          <p:cNvPicPr preferRelativeResize="0"/>
          <p:nvPr/>
        </p:nvPicPr>
        <p:blipFill rotWithShape="1">
          <a:blip r:embed="rId3">
            <a:alphaModFix/>
          </a:blip>
          <a:srcRect/>
          <a:stretch/>
        </p:blipFill>
        <p:spPr>
          <a:xfrm>
            <a:off x="1661730" y="4091836"/>
            <a:ext cx="3408648" cy="2322637"/>
          </a:xfrm>
          <a:prstGeom prst="rect">
            <a:avLst/>
          </a:prstGeom>
          <a:noFill/>
          <a:ln>
            <a:noFill/>
          </a:ln>
        </p:spPr>
      </p:pic>
      <p:pic>
        <p:nvPicPr>
          <p:cNvPr id="763" name="Google Shape;763;p25">
            <a:extLst>
              <a:ext uri="{FF2B5EF4-FFF2-40B4-BE49-F238E27FC236}">
                <a16:creationId xmlns:a16="http://schemas.microsoft.com/office/drawing/2014/main" id="{88077EF1-D123-A669-9CAB-9DB78DC83908}"/>
              </a:ext>
            </a:extLst>
          </p:cNvPr>
          <p:cNvPicPr preferRelativeResize="0"/>
          <p:nvPr/>
        </p:nvPicPr>
        <p:blipFill rotWithShape="1">
          <a:blip r:embed="rId4">
            <a:alphaModFix/>
          </a:blip>
          <a:srcRect/>
          <a:stretch/>
        </p:blipFill>
        <p:spPr>
          <a:xfrm>
            <a:off x="5336188" y="1280160"/>
            <a:ext cx="3260459" cy="2658703"/>
          </a:xfrm>
          <a:prstGeom prst="rect">
            <a:avLst/>
          </a:prstGeom>
          <a:noFill/>
          <a:ln w="9525" cap="flat" cmpd="sng">
            <a:solidFill>
              <a:schemeClr val="dk1"/>
            </a:solidFill>
            <a:prstDash val="solid"/>
            <a:miter lim="800000"/>
            <a:headEnd type="none" w="sm" len="sm"/>
            <a:tailEnd type="none" w="sm" len="sm"/>
          </a:ln>
        </p:spPr>
      </p:pic>
      <p:pic>
        <p:nvPicPr>
          <p:cNvPr id="765" name="Google Shape;765;p25">
            <a:extLst>
              <a:ext uri="{FF2B5EF4-FFF2-40B4-BE49-F238E27FC236}">
                <a16:creationId xmlns:a16="http://schemas.microsoft.com/office/drawing/2014/main" id="{CADDA0D2-5AC1-FFEE-260E-BFC5D7685ABC}"/>
              </a:ext>
            </a:extLst>
          </p:cNvPr>
          <p:cNvPicPr preferRelativeResize="0"/>
          <p:nvPr/>
        </p:nvPicPr>
        <p:blipFill rotWithShape="1">
          <a:blip r:embed="rId5">
            <a:alphaModFix/>
          </a:blip>
          <a:srcRect/>
          <a:stretch/>
        </p:blipFill>
        <p:spPr>
          <a:xfrm>
            <a:off x="5943600" y="5418569"/>
            <a:ext cx="3317546" cy="1363824"/>
          </a:xfrm>
          <a:prstGeom prst="rect">
            <a:avLst/>
          </a:prstGeom>
          <a:noFill/>
          <a:ln>
            <a:noFill/>
          </a:ln>
        </p:spPr>
      </p:pic>
      <p:sp>
        <p:nvSpPr>
          <p:cNvPr id="767" name="Google Shape;767;p25">
            <a:extLst>
              <a:ext uri="{FF2B5EF4-FFF2-40B4-BE49-F238E27FC236}">
                <a16:creationId xmlns:a16="http://schemas.microsoft.com/office/drawing/2014/main" id="{FEC790C7-51F0-8FB4-F641-9A2E3F4FC3D4}"/>
              </a:ext>
            </a:extLst>
          </p:cNvPr>
          <p:cNvSpPr txBox="1"/>
          <p:nvPr/>
        </p:nvSpPr>
        <p:spPr>
          <a:xfrm>
            <a:off x="2483567" y="6441836"/>
            <a:ext cx="2812892"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err="1">
                <a:ln>
                  <a:noFill/>
                </a:ln>
                <a:solidFill>
                  <a:schemeClr val="bg1">
                    <a:lumMod val="50000"/>
                  </a:schemeClr>
                </a:solidFill>
                <a:effectLst/>
                <a:uLnTx/>
                <a:uFillTx/>
                <a:latin typeface="Avenir Next LT Pro Light"/>
                <a:ea typeface="Times New Roman"/>
                <a:cs typeface="Times New Roman"/>
                <a:sym typeface="Times New Roman"/>
              </a:rPr>
              <a:t>Raschle</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a:t>
            </a:r>
            <a:r>
              <a:rPr lang="en-US" sz="1400" dirty="0">
                <a:solidFill>
                  <a:schemeClr val="bg1">
                    <a:lumMod val="50000"/>
                  </a:schemeClr>
                </a:solidFill>
                <a:latin typeface="Avenir Next LT Pro Light"/>
                <a:ea typeface="Times New Roman"/>
                <a:cs typeface="Times New Roman"/>
                <a:sym typeface="Times New Roman"/>
              </a:rPr>
              <a:t> …</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 Gaab</a:t>
            </a:r>
            <a:r>
              <a:rPr lang="en-US" sz="1400" dirty="0">
                <a:solidFill>
                  <a:schemeClr val="bg1">
                    <a:lumMod val="50000"/>
                  </a:schemeClr>
                </a:solidFill>
                <a:latin typeface="Avenir Next LT Pro Light"/>
                <a:ea typeface="Times New Roman"/>
                <a:cs typeface="Times New Roman"/>
                <a:sym typeface="Times New Roman"/>
              </a:rPr>
              <a:t>, </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2012; PNAS</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
        <p:nvSpPr>
          <p:cNvPr id="769" name="Google Shape;769;p25">
            <a:extLst>
              <a:ext uri="{FF2B5EF4-FFF2-40B4-BE49-F238E27FC236}">
                <a16:creationId xmlns:a16="http://schemas.microsoft.com/office/drawing/2014/main" id="{B52FB9DB-0996-6A0D-6501-AEA658934B1C}"/>
              </a:ext>
            </a:extLst>
          </p:cNvPr>
          <p:cNvSpPr txBox="1"/>
          <p:nvPr/>
        </p:nvSpPr>
        <p:spPr>
          <a:xfrm>
            <a:off x="6779188" y="4016866"/>
            <a:ext cx="21134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err="1">
                <a:ln>
                  <a:noFill/>
                </a:ln>
                <a:solidFill>
                  <a:schemeClr val="bg1">
                    <a:lumMod val="50000"/>
                  </a:schemeClr>
                </a:solidFill>
                <a:effectLst/>
                <a:uLnTx/>
                <a:uFillTx/>
                <a:latin typeface="Avenir Next LT Pro Light"/>
                <a:ea typeface="Times New Roman"/>
                <a:cs typeface="Times New Roman"/>
                <a:sym typeface="Times New Roman"/>
              </a:rPr>
              <a:t>Raschle</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 …Gaab, 2010;</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lang="en-US" sz="1400" dirty="0">
                <a:solidFill>
                  <a:schemeClr val="bg1">
                    <a:lumMod val="50000"/>
                  </a:schemeClr>
                </a:solidFill>
                <a:latin typeface="Avenir Next LT Pro Light"/>
                <a:cs typeface="Times New Roman"/>
                <a:sym typeface="Times New Roman"/>
              </a:rPr>
              <a:t>Neuroimage</a:t>
            </a:r>
            <a:endPar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
        <p:nvSpPr>
          <p:cNvPr id="770" name="Google Shape;770;p25">
            <a:extLst>
              <a:ext uri="{FF2B5EF4-FFF2-40B4-BE49-F238E27FC236}">
                <a16:creationId xmlns:a16="http://schemas.microsoft.com/office/drawing/2014/main" id="{1F1C5C95-8FFB-63D2-D278-34BE895E4B28}"/>
              </a:ext>
            </a:extLst>
          </p:cNvPr>
          <p:cNvSpPr txBox="1"/>
          <p:nvPr/>
        </p:nvSpPr>
        <p:spPr>
          <a:xfrm>
            <a:off x="9147845" y="6009359"/>
            <a:ext cx="223024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Langer, …Gaab, 2016;</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lang="en-US" sz="1400" dirty="0">
                <a:solidFill>
                  <a:schemeClr val="bg1">
                    <a:lumMod val="50000"/>
                  </a:schemeClr>
                </a:solidFill>
                <a:latin typeface="Avenir Next LT Pro Light"/>
                <a:cs typeface="Times New Roman"/>
                <a:sym typeface="Times New Roman"/>
              </a:rPr>
              <a:t>Cerebral Cortex</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pic>
        <p:nvPicPr>
          <p:cNvPr id="2" name="Picture 1" descr="A logo of a brain&#10;&#10;Description automatically generated">
            <a:extLst>
              <a:ext uri="{FF2B5EF4-FFF2-40B4-BE49-F238E27FC236}">
                <a16:creationId xmlns:a16="http://schemas.microsoft.com/office/drawing/2014/main" id="{79051FA5-2408-5141-887B-66D36D8D9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pic>
        <p:nvPicPr>
          <p:cNvPr id="4" name="Picture 3">
            <a:extLst>
              <a:ext uri="{FF2B5EF4-FFF2-40B4-BE49-F238E27FC236}">
                <a16:creationId xmlns:a16="http://schemas.microsoft.com/office/drawing/2014/main" id="{1E75015F-0F6B-EAF9-7B97-CAC331770E2E}"/>
              </a:ext>
            </a:extLst>
          </p:cNvPr>
          <p:cNvPicPr>
            <a:picLocks noChangeAspect="1"/>
          </p:cNvPicPr>
          <p:nvPr/>
        </p:nvPicPr>
        <p:blipFill rotWithShape="1">
          <a:blip r:embed="rId7"/>
          <a:srcRect l="35989" t="60589" r="39252" b="10969"/>
          <a:stretch/>
        </p:blipFill>
        <p:spPr>
          <a:xfrm>
            <a:off x="9029822" y="2281189"/>
            <a:ext cx="2833442" cy="2034268"/>
          </a:xfrm>
          <a:prstGeom prst="rect">
            <a:avLst/>
          </a:prstGeom>
          <a:ln>
            <a:solidFill>
              <a:schemeClr val="tx1"/>
            </a:solidFill>
          </a:ln>
        </p:spPr>
      </p:pic>
      <p:sp>
        <p:nvSpPr>
          <p:cNvPr id="6" name="Google Shape;766;p25">
            <a:extLst>
              <a:ext uri="{FF2B5EF4-FFF2-40B4-BE49-F238E27FC236}">
                <a16:creationId xmlns:a16="http://schemas.microsoft.com/office/drawing/2014/main" id="{F67F0212-C7FC-3E51-C200-D2978BEEF8CA}"/>
              </a:ext>
            </a:extLst>
          </p:cNvPr>
          <p:cNvSpPr txBox="1"/>
          <p:nvPr/>
        </p:nvSpPr>
        <p:spPr>
          <a:xfrm>
            <a:off x="10256348" y="4403127"/>
            <a:ext cx="168317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Yu, …Gaab, 2022;</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Times New Roman"/>
                <a:sym typeface="Times New Roman"/>
              </a:rPr>
              <a:t>JAMA Pediatrics</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pic>
        <p:nvPicPr>
          <p:cNvPr id="7" name="Picture 6">
            <a:extLst>
              <a:ext uri="{FF2B5EF4-FFF2-40B4-BE49-F238E27FC236}">
                <a16:creationId xmlns:a16="http://schemas.microsoft.com/office/drawing/2014/main" id="{2839E02E-E952-2F06-7B41-B204FF8D6E60}"/>
              </a:ext>
            </a:extLst>
          </p:cNvPr>
          <p:cNvPicPr>
            <a:picLocks noChangeAspect="1"/>
          </p:cNvPicPr>
          <p:nvPr/>
        </p:nvPicPr>
        <p:blipFill rotWithShape="1">
          <a:blip r:embed="rId8">
            <a:extLst>
              <a:ext uri="{28A0092B-C50C-407E-A947-70E740481C1C}">
                <a14:useLocalDpi xmlns:a14="http://schemas.microsoft.com/office/drawing/2010/main" val="0"/>
              </a:ext>
            </a:extLst>
          </a:blip>
          <a:srcRect l="47787" t="-1454" r="-194" b="33932"/>
          <a:stretch/>
        </p:blipFill>
        <p:spPr>
          <a:xfrm>
            <a:off x="937649" y="983411"/>
            <a:ext cx="3091837" cy="2878042"/>
          </a:xfrm>
          <a:prstGeom prst="rect">
            <a:avLst/>
          </a:prstGeom>
        </p:spPr>
      </p:pic>
      <p:sp>
        <p:nvSpPr>
          <p:cNvPr id="8" name="Google Shape;767;p25">
            <a:extLst>
              <a:ext uri="{FF2B5EF4-FFF2-40B4-BE49-F238E27FC236}">
                <a16:creationId xmlns:a16="http://schemas.microsoft.com/office/drawing/2014/main" id="{9A8B1A4D-DB78-A7CB-6644-D467DC345FEC}"/>
              </a:ext>
            </a:extLst>
          </p:cNvPr>
          <p:cNvSpPr txBox="1"/>
          <p:nvPr/>
        </p:nvSpPr>
        <p:spPr>
          <a:xfrm>
            <a:off x="3202185" y="1718403"/>
            <a:ext cx="196564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Times New Roman"/>
                <a:cs typeface="Times New Roman"/>
                <a:sym typeface="Times New Roman"/>
              </a:rPr>
              <a:t>Wang,…Gaab,  2017;</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lang="en-US" sz="1400" dirty="0">
                <a:solidFill>
                  <a:schemeClr val="bg1">
                    <a:lumMod val="50000"/>
                  </a:schemeClr>
                </a:solidFill>
                <a:latin typeface="Avenir Next LT Pro Light"/>
                <a:cs typeface="Times New Roman"/>
                <a:sym typeface="Times New Roman"/>
              </a:rPr>
              <a:t>Cerebral Cortex</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
        <p:nvSpPr>
          <p:cNvPr id="9" name="TextBox 8">
            <a:extLst>
              <a:ext uri="{FF2B5EF4-FFF2-40B4-BE49-F238E27FC236}">
                <a16:creationId xmlns:a16="http://schemas.microsoft.com/office/drawing/2014/main" id="{91863BA2-4E99-C61E-47F9-D72B168344CA}"/>
              </a:ext>
            </a:extLst>
          </p:cNvPr>
          <p:cNvSpPr txBox="1"/>
          <p:nvPr/>
        </p:nvSpPr>
        <p:spPr>
          <a:xfrm>
            <a:off x="782128" y="1280160"/>
            <a:ext cx="366403" cy="74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10" name="Rectangle 9">
            <a:extLst>
              <a:ext uri="{FF2B5EF4-FFF2-40B4-BE49-F238E27FC236}">
                <a16:creationId xmlns:a16="http://schemas.microsoft.com/office/drawing/2014/main" id="{BA1DEE2C-3931-5F6D-EEFF-B45CC09F739E}"/>
              </a:ext>
            </a:extLst>
          </p:cNvPr>
          <p:cNvSpPr/>
          <p:nvPr/>
        </p:nvSpPr>
        <p:spPr>
          <a:xfrm>
            <a:off x="935582" y="1230070"/>
            <a:ext cx="168599" cy="749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310355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93"/>
        <p:cNvGrpSpPr/>
        <p:nvPr/>
      </p:nvGrpSpPr>
      <p:grpSpPr>
        <a:xfrm>
          <a:off x="0" y="0"/>
          <a:ext cx="0" cy="0"/>
          <a:chOff x="0" y="0"/>
          <a:chExt cx="0" cy="0"/>
        </a:xfrm>
      </p:grpSpPr>
      <p:sp>
        <p:nvSpPr>
          <p:cNvPr id="2" name="Rectangle 1">
            <a:extLst>
              <a:ext uri="{FF2B5EF4-FFF2-40B4-BE49-F238E27FC236}">
                <a16:creationId xmlns:a16="http://schemas.microsoft.com/office/drawing/2014/main" id="{A31CEA00-1387-B762-D979-0EBC9DA05797}"/>
              </a:ext>
            </a:extLst>
          </p:cNvPr>
          <p:cNvSpPr/>
          <p:nvPr/>
        </p:nvSpPr>
        <p:spPr>
          <a:xfrm>
            <a:off x="2175641" y="89681"/>
            <a:ext cx="7830207"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794" name="Google Shape;794;p28"/>
          <p:cNvSpPr txBox="1">
            <a:spLocks noGrp="1"/>
          </p:cNvSpPr>
          <p:nvPr>
            <p:ph type="title" idx="4294967295"/>
          </p:nvPr>
        </p:nvSpPr>
        <p:spPr>
          <a:xfrm>
            <a:off x="1019504" y="131346"/>
            <a:ext cx="9144000" cy="1143000"/>
          </a:xfrm>
          <a:prstGeom prst="rect">
            <a:avLst/>
          </a:prstGeom>
          <a:noFill/>
          <a:ln>
            <a:noFill/>
          </a:ln>
        </p:spPr>
        <p:txBody>
          <a:bodyPr spcFirstLastPara="1" vert="horz" wrap="square" lIns="91425" tIns="45700" rIns="91425" bIns="45700" rtlCol="0" anchor="t" anchorCtr="0">
            <a:normAutofit/>
          </a:bodyPr>
          <a:lstStyle/>
          <a:p>
            <a:pPr algn="ctr">
              <a:buSzPts val="3200"/>
            </a:pPr>
            <a:r>
              <a:rPr lang="en-US" dirty="0">
                <a:latin typeface="+mn-lt"/>
                <a:ea typeface="Times New Roman"/>
                <a:cs typeface="Times New Roman"/>
                <a:sym typeface="Times New Roman"/>
              </a:rPr>
              <a:t>Early Infancy: </a:t>
            </a:r>
            <a:br>
              <a:rPr lang="en-US" dirty="0">
                <a:latin typeface="+mn-lt"/>
                <a:ea typeface="Times New Roman"/>
                <a:cs typeface="Times New Roman"/>
                <a:sym typeface="Times New Roman"/>
              </a:rPr>
            </a:br>
            <a:r>
              <a:rPr lang="en-US" dirty="0">
                <a:latin typeface="+mn-lt"/>
                <a:ea typeface="Times New Roman"/>
                <a:cs typeface="Times New Roman"/>
                <a:sym typeface="Times New Roman"/>
              </a:rPr>
              <a:t>Rapid Period of Brain Development</a:t>
            </a:r>
            <a:endParaRPr dirty="0">
              <a:latin typeface="+mn-lt"/>
            </a:endParaRPr>
          </a:p>
        </p:txBody>
      </p:sp>
      <p:sp>
        <p:nvSpPr>
          <p:cNvPr id="795" name="Google Shape;795;p28"/>
          <p:cNvSpPr txBox="1"/>
          <p:nvPr/>
        </p:nvSpPr>
        <p:spPr>
          <a:xfrm>
            <a:off x="3156248" y="6130564"/>
            <a:ext cx="7810422"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(Gilmore, Knickmeyer, &amp; Gao, 2018)</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796" name="Google Shape;796;p28"/>
          <p:cNvPicPr preferRelativeResize="0"/>
          <p:nvPr/>
        </p:nvPicPr>
        <p:blipFill rotWithShape="1">
          <a:blip r:embed="rId3">
            <a:alphaModFix/>
          </a:blip>
          <a:srcRect/>
          <a:stretch/>
        </p:blipFill>
        <p:spPr>
          <a:xfrm>
            <a:off x="2612259" y="1274346"/>
            <a:ext cx="6134101" cy="4800601"/>
          </a:xfrm>
          <a:prstGeom prst="rect">
            <a:avLst/>
          </a:prstGeom>
          <a:noFill/>
          <a:ln>
            <a:noFill/>
          </a:ln>
        </p:spPr>
      </p:pic>
      <p:pic>
        <p:nvPicPr>
          <p:cNvPr id="3" name="Picture 2" descr="A logo of a brain&#10;&#10;Description automatically generated">
            <a:extLst>
              <a:ext uri="{FF2B5EF4-FFF2-40B4-BE49-F238E27FC236}">
                <a16:creationId xmlns:a16="http://schemas.microsoft.com/office/drawing/2014/main" id="{58B03BAE-E38E-33B5-1383-804573177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4" name="Slide Number Placeholder 3">
            <a:extLst>
              <a:ext uri="{FF2B5EF4-FFF2-40B4-BE49-F238E27FC236}">
                <a16:creationId xmlns:a16="http://schemas.microsoft.com/office/drawing/2014/main" id="{AB94C65C-EB40-B2DA-BA49-FEC6CEE31C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259918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12"/>
        <p:cNvGrpSpPr/>
        <p:nvPr/>
      </p:nvGrpSpPr>
      <p:grpSpPr>
        <a:xfrm>
          <a:off x="0" y="0"/>
          <a:ext cx="0" cy="0"/>
          <a:chOff x="0" y="0"/>
          <a:chExt cx="0" cy="0"/>
        </a:xfrm>
      </p:grpSpPr>
      <p:sp>
        <p:nvSpPr>
          <p:cNvPr id="2" name="Rectangle 1">
            <a:extLst>
              <a:ext uri="{FF2B5EF4-FFF2-40B4-BE49-F238E27FC236}">
                <a16:creationId xmlns:a16="http://schemas.microsoft.com/office/drawing/2014/main" id="{C24BB995-BDB4-980A-32DC-3922926F250C}"/>
              </a:ext>
            </a:extLst>
          </p:cNvPr>
          <p:cNvSpPr/>
          <p:nvPr/>
        </p:nvSpPr>
        <p:spPr>
          <a:xfrm>
            <a:off x="199697" y="89681"/>
            <a:ext cx="11077903"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5" name="Google Shape;803;p29" descr="C:\Users\ch127618\Desktop\Edin\InfantMRI Pictures\DSC08705.JPG">
            <a:extLst>
              <a:ext uri="{FF2B5EF4-FFF2-40B4-BE49-F238E27FC236}">
                <a16:creationId xmlns:a16="http://schemas.microsoft.com/office/drawing/2014/main" id="{C4DA0BE5-A445-481A-9FE8-C8E07A807F74}"/>
              </a:ext>
            </a:extLst>
          </p:cNvPr>
          <p:cNvPicPr preferRelativeResize="0"/>
          <p:nvPr/>
        </p:nvPicPr>
        <p:blipFill rotWithShape="1">
          <a:blip r:embed="rId3">
            <a:alphaModFix/>
          </a:blip>
          <a:srcRect l="18287" t="-8823" r="10633" b="8823"/>
          <a:stretch/>
        </p:blipFill>
        <p:spPr>
          <a:xfrm>
            <a:off x="373310" y="3520045"/>
            <a:ext cx="3028050" cy="3200400"/>
          </a:xfrm>
          <a:prstGeom prst="rect">
            <a:avLst/>
          </a:prstGeom>
          <a:noFill/>
          <a:ln>
            <a:noFill/>
          </a:ln>
        </p:spPr>
      </p:pic>
      <p:pic>
        <p:nvPicPr>
          <p:cNvPr id="818" name="Google Shape;818;p30" descr="C:\Documents and Settings\ch127618\Desktop\Viella\MRI\DSC07182.JPG"/>
          <p:cNvPicPr preferRelativeResize="0"/>
          <p:nvPr/>
        </p:nvPicPr>
        <p:blipFill rotWithShape="1">
          <a:blip r:embed="rId4">
            <a:alphaModFix/>
          </a:blip>
          <a:srcRect/>
          <a:stretch/>
        </p:blipFill>
        <p:spPr>
          <a:xfrm>
            <a:off x="3804557" y="1368252"/>
            <a:ext cx="3073621" cy="2337490"/>
          </a:xfrm>
          <a:prstGeom prst="rect">
            <a:avLst/>
          </a:prstGeom>
          <a:noFill/>
          <a:ln>
            <a:noFill/>
          </a:ln>
        </p:spPr>
      </p:pic>
      <p:pic>
        <p:nvPicPr>
          <p:cNvPr id="4" name="Picture 3" descr="A logo of a brain&#10;&#10;Description automatically generated">
            <a:extLst>
              <a:ext uri="{FF2B5EF4-FFF2-40B4-BE49-F238E27FC236}">
                <a16:creationId xmlns:a16="http://schemas.microsoft.com/office/drawing/2014/main" id="{FEE2EEB9-1900-0A28-3645-DF1B330B9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1081" y="89682"/>
            <a:ext cx="717340" cy="928236"/>
          </a:xfrm>
          <a:prstGeom prst="rect">
            <a:avLst/>
          </a:prstGeom>
        </p:spPr>
      </p:pic>
      <p:pic>
        <p:nvPicPr>
          <p:cNvPr id="3" name="Google Shape;802;p29" descr="C:\Users\ch127618\Desktop\Edin\InfantMRI Pictures\DSC08747.JPG">
            <a:extLst>
              <a:ext uri="{FF2B5EF4-FFF2-40B4-BE49-F238E27FC236}">
                <a16:creationId xmlns:a16="http://schemas.microsoft.com/office/drawing/2014/main" id="{1C261CE5-19FA-53BF-9E85-D808361EB73E}"/>
              </a:ext>
            </a:extLst>
          </p:cNvPr>
          <p:cNvPicPr preferRelativeResize="0"/>
          <p:nvPr/>
        </p:nvPicPr>
        <p:blipFill rotWithShape="1">
          <a:blip r:embed="rId6">
            <a:alphaModFix/>
          </a:blip>
          <a:srcRect/>
          <a:stretch/>
        </p:blipFill>
        <p:spPr>
          <a:xfrm>
            <a:off x="386746" y="1368252"/>
            <a:ext cx="3008175" cy="2337490"/>
          </a:xfrm>
          <a:prstGeom prst="rect">
            <a:avLst/>
          </a:prstGeom>
          <a:noFill/>
          <a:ln>
            <a:noFill/>
          </a:ln>
        </p:spPr>
      </p:pic>
      <p:pic>
        <p:nvPicPr>
          <p:cNvPr id="6" name="Google Shape;867;p35">
            <a:extLst>
              <a:ext uri="{FF2B5EF4-FFF2-40B4-BE49-F238E27FC236}">
                <a16:creationId xmlns:a16="http://schemas.microsoft.com/office/drawing/2014/main" id="{2E6AC6DE-6548-7B2B-FC00-52A243E19A8A}"/>
              </a:ext>
            </a:extLst>
          </p:cNvPr>
          <p:cNvPicPr preferRelativeResize="0"/>
          <p:nvPr/>
        </p:nvPicPr>
        <p:blipFill rotWithShape="1">
          <a:blip r:embed="rId7">
            <a:alphaModFix/>
          </a:blip>
          <a:srcRect l="52815" t="1270"/>
          <a:stretch/>
        </p:blipFill>
        <p:spPr>
          <a:xfrm>
            <a:off x="8016060" y="3772432"/>
            <a:ext cx="2273388" cy="2930708"/>
          </a:xfrm>
          <a:prstGeom prst="rect">
            <a:avLst/>
          </a:prstGeom>
          <a:noFill/>
          <a:ln>
            <a:noFill/>
          </a:ln>
        </p:spPr>
      </p:pic>
      <p:pic>
        <p:nvPicPr>
          <p:cNvPr id="819" name="Google Shape;819;p30" descr="C:\Documents and Settings\ch127618\Desktop\Viella\MRI\DSC07305.JPG"/>
          <p:cNvPicPr preferRelativeResize="0"/>
          <p:nvPr/>
        </p:nvPicPr>
        <p:blipFill rotWithShape="1">
          <a:blip r:embed="rId8">
            <a:alphaModFix/>
          </a:blip>
          <a:srcRect t="17736"/>
          <a:stretch/>
        </p:blipFill>
        <p:spPr>
          <a:xfrm>
            <a:off x="7203374" y="1368252"/>
            <a:ext cx="3915546" cy="2337490"/>
          </a:xfrm>
          <a:prstGeom prst="rect">
            <a:avLst/>
          </a:prstGeom>
          <a:noFill/>
          <a:ln>
            <a:noFill/>
          </a:ln>
        </p:spPr>
      </p:pic>
      <p:sp>
        <p:nvSpPr>
          <p:cNvPr id="7" name="Slide Number Placeholder 3">
            <a:extLst>
              <a:ext uri="{FF2B5EF4-FFF2-40B4-BE49-F238E27FC236}">
                <a16:creationId xmlns:a16="http://schemas.microsoft.com/office/drawing/2014/main" id="{0B0718DC-927E-0D5B-CCBE-B8B9362A1AA1}"/>
              </a:ext>
            </a:extLst>
          </p:cNvPr>
          <p:cNvSpPr>
            <a:spLocks noGrp="1"/>
          </p:cNvSpPr>
          <p:nvPr>
            <p:ph type="sldNum" sz="quarter" idx="12"/>
          </p:nvPr>
        </p:nvSpPr>
        <p:spPr>
          <a:xfrm>
            <a:off x="11228877" y="6319138"/>
            <a:ext cx="71064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9" name="Google Shape;814;p30" descr="C:\Documents and Settings\ch127618\Desktop\Viella\MRI\DSC07203.JPG">
            <a:extLst>
              <a:ext uri="{FF2B5EF4-FFF2-40B4-BE49-F238E27FC236}">
                <a16:creationId xmlns:a16="http://schemas.microsoft.com/office/drawing/2014/main" id="{6A456036-257A-F117-51FF-78EC1681EBDE}"/>
              </a:ext>
            </a:extLst>
          </p:cNvPr>
          <p:cNvPicPr preferRelativeResize="0"/>
          <p:nvPr/>
        </p:nvPicPr>
        <p:blipFill rotWithShape="1">
          <a:blip r:embed="rId9">
            <a:alphaModFix/>
          </a:blip>
          <a:srcRect/>
          <a:stretch/>
        </p:blipFill>
        <p:spPr>
          <a:xfrm>
            <a:off x="4061641" y="3823627"/>
            <a:ext cx="2625232" cy="2879513"/>
          </a:xfrm>
          <a:prstGeom prst="rect">
            <a:avLst/>
          </a:prstGeom>
          <a:noFill/>
          <a:ln>
            <a:noFill/>
          </a:ln>
        </p:spPr>
      </p:pic>
      <p:sp>
        <p:nvSpPr>
          <p:cNvPr id="10" name="Title 1">
            <a:extLst>
              <a:ext uri="{FF2B5EF4-FFF2-40B4-BE49-F238E27FC236}">
                <a16:creationId xmlns:a16="http://schemas.microsoft.com/office/drawing/2014/main" id="{D84E5750-14FD-22AB-B5E6-19FF04350A20}"/>
              </a:ext>
            </a:extLst>
          </p:cNvPr>
          <p:cNvSpPr txBox="1">
            <a:spLocks/>
          </p:cNvSpPr>
          <p:nvPr/>
        </p:nvSpPr>
        <p:spPr>
          <a:xfrm>
            <a:off x="707147" y="-28204"/>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lang="en-US" dirty="0">
                <a:solidFill>
                  <a:srgbClr val="000000"/>
                </a:solidFill>
                <a:latin typeface="Avenir Next LT Pro"/>
                <a:cs typeface="Times New Roman" panose="02020603050405020304" pitchFamily="18" charset="0"/>
              </a:rPr>
              <a:t>Neuroimaging</a:t>
            </a:r>
            <a: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 the rapidly devel</a:t>
            </a:r>
            <a:r>
              <a:rPr lang="en-US" dirty="0">
                <a:solidFill>
                  <a:srgbClr val="000000"/>
                </a:solidFill>
                <a:latin typeface="Avenir Next LT Pro"/>
                <a:cs typeface="Times New Roman" panose="02020603050405020304" pitchFamily="18" charset="0"/>
              </a:rPr>
              <a:t>oping brain </a:t>
            </a: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1" name="Google Shape;770;p25">
            <a:extLst>
              <a:ext uri="{FF2B5EF4-FFF2-40B4-BE49-F238E27FC236}">
                <a16:creationId xmlns:a16="http://schemas.microsoft.com/office/drawing/2014/main" id="{B4AF60C9-C36E-9770-13F4-E7A8DC431C3B}"/>
              </a:ext>
            </a:extLst>
          </p:cNvPr>
          <p:cNvSpPr txBox="1"/>
          <p:nvPr/>
        </p:nvSpPr>
        <p:spPr>
          <a:xfrm>
            <a:off x="6096000" y="839997"/>
            <a:ext cx="695664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a:t>
            </a:r>
            <a:r>
              <a:rPr lang="en-US" sz="1400" dirty="0">
                <a:solidFill>
                  <a:schemeClr val="bg1">
                    <a:lumMod val="50000"/>
                  </a:schemeClr>
                </a:solidFill>
                <a:latin typeface="Avenir Next LT Pro Light"/>
              </a:rPr>
              <a:t>Turesky</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 &amp; Gaab</a:t>
            </a:r>
            <a:r>
              <a:rPr lang="en-US" sz="1400" dirty="0">
                <a:solidFill>
                  <a:schemeClr val="bg1">
                    <a:lumMod val="50000"/>
                  </a:schemeClr>
                </a:solidFill>
                <a:latin typeface="Avenir Next LT Pro Light"/>
              </a:rPr>
              <a:t>,</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2021; Dev. Cog. Neur.)  </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Tree>
    <p:extLst>
      <p:ext uri="{BB962C8B-B14F-4D97-AF65-F5344CB8AC3E}">
        <p14:creationId xmlns:p14="http://schemas.microsoft.com/office/powerpoint/2010/main" val="3652578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26"/>
        <p:cNvGrpSpPr/>
        <p:nvPr/>
      </p:nvGrpSpPr>
      <p:grpSpPr>
        <a:xfrm>
          <a:off x="0" y="0"/>
          <a:ext cx="0" cy="0"/>
          <a:chOff x="0" y="0"/>
          <a:chExt cx="0" cy="0"/>
        </a:xfrm>
      </p:grpSpPr>
      <p:sp>
        <p:nvSpPr>
          <p:cNvPr id="8" name="Rectangle 7">
            <a:extLst>
              <a:ext uri="{FF2B5EF4-FFF2-40B4-BE49-F238E27FC236}">
                <a16:creationId xmlns:a16="http://schemas.microsoft.com/office/drawing/2014/main" id="{1E51C7DB-14CC-06BC-5B38-70B9CDF8F91A}"/>
              </a:ext>
            </a:extLst>
          </p:cNvPr>
          <p:cNvSpPr/>
          <p:nvPr/>
        </p:nvSpPr>
        <p:spPr>
          <a:xfrm>
            <a:off x="1121433" y="87049"/>
            <a:ext cx="9000227"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828" name="Google Shape;828;p31"/>
          <p:cNvPicPr preferRelativeResize="0"/>
          <p:nvPr/>
        </p:nvPicPr>
        <p:blipFill rotWithShape="1">
          <a:blip r:embed="rId3">
            <a:alphaModFix/>
          </a:blip>
          <a:srcRect l="2713" t="50861" r="55883" b="7185"/>
          <a:stretch/>
        </p:blipFill>
        <p:spPr>
          <a:xfrm>
            <a:off x="1614054" y="3879872"/>
            <a:ext cx="3807296" cy="2757056"/>
          </a:xfrm>
          <a:prstGeom prst="rect">
            <a:avLst/>
          </a:prstGeom>
          <a:noFill/>
          <a:ln>
            <a:noFill/>
          </a:ln>
        </p:spPr>
      </p:pic>
      <p:pic>
        <p:nvPicPr>
          <p:cNvPr id="2" name="Picture 1" descr="A logo of a brain&#10;&#10;Description automatically generated">
            <a:extLst>
              <a:ext uri="{FF2B5EF4-FFF2-40B4-BE49-F238E27FC236}">
                <a16:creationId xmlns:a16="http://schemas.microsoft.com/office/drawing/2014/main" id="{B0B7F114-A91B-CD21-DDF8-EA7637E6F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
        <p:nvSpPr>
          <p:cNvPr id="3" name="Slide Number Placeholder 2">
            <a:extLst>
              <a:ext uri="{FF2B5EF4-FFF2-40B4-BE49-F238E27FC236}">
                <a16:creationId xmlns:a16="http://schemas.microsoft.com/office/drawing/2014/main" id="{292CD374-86F9-D388-3D14-560330FED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5" name="Google Shape;828;p31">
            <a:extLst>
              <a:ext uri="{FF2B5EF4-FFF2-40B4-BE49-F238E27FC236}">
                <a16:creationId xmlns:a16="http://schemas.microsoft.com/office/drawing/2014/main" id="{4AE84028-72BF-2FA6-C774-66F6D403D6F4}"/>
              </a:ext>
            </a:extLst>
          </p:cNvPr>
          <p:cNvPicPr preferRelativeResize="0"/>
          <p:nvPr/>
        </p:nvPicPr>
        <p:blipFill rotWithShape="1">
          <a:blip r:embed="rId3">
            <a:alphaModFix/>
          </a:blip>
          <a:srcRect l="50521" t="50441" r="8837" b="6552"/>
          <a:stretch/>
        </p:blipFill>
        <p:spPr>
          <a:xfrm>
            <a:off x="5751156" y="959174"/>
            <a:ext cx="3692237" cy="2826328"/>
          </a:xfrm>
          <a:prstGeom prst="rect">
            <a:avLst/>
          </a:prstGeom>
          <a:noFill/>
          <a:ln>
            <a:noFill/>
          </a:ln>
        </p:spPr>
      </p:pic>
      <p:pic>
        <p:nvPicPr>
          <p:cNvPr id="6" name="Google Shape;828;p31">
            <a:extLst>
              <a:ext uri="{FF2B5EF4-FFF2-40B4-BE49-F238E27FC236}">
                <a16:creationId xmlns:a16="http://schemas.microsoft.com/office/drawing/2014/main" id="{CEE17B83-46B4-B3A6-5643-69D9A8D38B58}"/>
              </a:ext>
            </a:extLst>
          </p:cNvPr>
          <p:cNvPicPr preferRelativeResize="0"/>
          <p:nvPr/>
        </p:nvPicPr>
        <p:blipFill rotWithShape="1">
          <a:blip r:embed="rId3">
            <a:alphaModFix/>
          </a:blip>
          <a:srcRect l="50446" t="1531" r="8150" b="56515"/>
          <a:stretch/>
        </p:blipFill>
        <p:spPr>
          <a:xfrm>
            <a:off x="5716519" y="3879872"/>
            <a:ext cx="3761509" cy="2757056"/>
          </a:xfrm>
          <a:prstGeom prst="rect">
            <a:avLst/>
          </a:prstGeom>
          <a:noFill/>
          <a:ln>
            <a:noFill/>
          </a:ln>
        </p:spPr>
      </p:pic>
      <p:pic>
        <p:nvPicPr>
          <p:cNvPr id="7" name="Google Shape;828;p31">
            <a:extLst>
              <a:ext uri="{FF2B5EF4-FFF2-40B4-BE49-F238E27FC236}">
                <a16:creationId xmlns:a16="http://schemas.microsoft.com/office/drawing/2014/main" id="{5B2B1387-040E-456D-4F60-EF6723E39C3E}"/>
              </a:ext>
            </a:extLst>
          </p:cNvPr>
          <p:cNvPicPr preferRelativeResize="0"/>
          <p:nvPr/>
        </p:nvPicPr>
        <p:blipFill rotWithShape="1">
          <a:blip r:embed="rId3">
            <a:alphaModFix/>
          </a:blip>
          <a:srcRect l="3172" t="1635" r="55501" b="56411"/>
          <a:stretch/>
        </p:blipFill>
        <p:spPr>
          <a:xfrm>
            <a:off x="1665293" y="908673"/>
            <a:ext cx="3754583" cy="2826328"/>
          </a:xfrm>
          <a:prstGeom prst="rect">
            <a:avLst/>
          </a:prstGeom>
          <a:noFill/>
          <a:ln>
            <a:noFill/>
          </a:ln>
        </p:spPr>
      </p:pic>
      <p:sp>
        <p:nvSpPr>
          <p:cNvPr id="4" name="Title 1">
            <a:extLst>
              <a:ext uri="{FF2B5EF4-FFF2-40B4-BE49-F238E27FC236}">
                <a16:creationId xmlns:a16="http://schemas.microsoft.com/office/drawing/2014/main" id="{C4E8E9E1-4100-85A6-9AB1-0559352B1070}"/>
              </a:ext>
            </a:extLst>
          </p:cNvPr>
          <p:cNvSpPr txBox="1">
            <a:spLocks/>
          </p:cNvSpPr>
          <p:nvPr/>
        </p:nvSpPr>
        <p:spPr>
          <a:xfrm>
            <a:off x="997433" y="-60145"/>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Examples of </a:t>
            </a:r>
            <a:r>
              <a:rPr lang="en-US" dirty="0">
                <a:solidFill>
                  <a:srgbClr val="000000"/>
                </a:solidFill>
                <a:latin typeface="Avenir Next LT Pro"/>
                <a:cs typeface="Times New Roman" panose="02020603050405020304" pitchFamily="18" charset="0"/>
              </a:rPr>
              <a:t>v</a:t>
            </a:r>
            <a:r>
              <a:rPr kumimoji="0" lang="en-US" b="1" i="0" u="none" strike="noStrike" kern="1200" cap="none" spc="0" normalizeH="0" baseline="0" noProof="0" dirty="0" err="1">
                <a:ln>
                  <a:noFill/>
                </a:ln>
                <a:solidFill>
                  <a:srgbClr val="000000"/>
                </a:solidFill>
                <a:effectLst/>
                <a:uLnTx/>
                <a:uFillTx/>
                <a:latin typeface="Avenir Next LT Pro"/>
                <a:ea typeface="+mj-ea"/>
                <a:cs typeface="Times New Roman" panose="02020603050405020304" pitchFamily="18" charset="0"/>
              </a:rPr>
              <a:t>ari</a:t>
            </a:r>
            <a:r>
              <a:rPr lang="en-US" dirty="0">
                <a:solidFill>
                  <a:srgbClr val="000000"/>
                </a:solidFill>
                <a:latin typeface="Avenir Next LT Pro"/>
                <a:cs typeface="Times New Roman" panose="02020603050405020304" pitchFamily="18" charset="0"/>
              </a:rPr>
              <a:t>ability in brain structure</a:t>
            </a: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Tree>
    <p:extLst>
      <p:ext uri="{BB962C8B-B14F-4D97-AF65-F5344CB8AC3E}">
        <p14:creationId xmlns:p14="http://schemas.microsoft.com/office/powerpoint/2010/main" val="2782944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73"/>
        <p:cNvGrpSpPr/>
        <p:nvPr/>
      </p:nvGrpSpPr>
      <p:grpSpPr>
        <a:xfrm>
          <a:off x="0" y="0"/>
          <a:ext cx="0" cy="0"/>
          <a:chOff x="0" y="0"/>
          <a:chExt cx="0" cy="0"/>
        </a:xfrm>
      </p:grpSpPr>
      <p:sp>
        <p:nvSpPr>
          <p:cNvPr id="4" name="Rectangle 3">
            <a:extLst>
              <a:ext uri="{FF2B5EF4-FFF2-40B4-BE49-F238E27FC236}">
                <a16:creationId xmlns:a16="http://schemas.microsoft.com/office/drawing/2014/main" id="{9D64A96E-1F87-7079-CD9C-6375ACED8799}"/>
              </a:ext>
            </a:extLst>
          </p:cNvPr>
          <p:cNvSpPr/>
          <p:nvPr/>
        </p:nvSpPr>
        <p:spPr>
          <a:xfrm>
            <a:off x="168088" y="129093"/>
            <a:ext cx="11060789"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874" name="Google Shape;874;p36"/>
          <p:cNvPicPr preferRelativeResize="0"/>
          <p:nvPr/>
        </p:nvPicPr>
        <p:blipFill rotWithShape="1">
          <a:blip r:embed="rId3">
            <a:alphaModFix/>
          </a:blip>
          <a:srcRect l="13285"/>
          <a:stretch/>
        </p:blipFill>
        <p:spPr>
          <a:xfrm>
            <a:off x="2973072" y="1672043"/>
            <a:ext cx="7893961" cy="3785033"/>
          </a:xfrm>
          <a:prstGeom prst="rect">
            <a:avLst/>
          </a:prstGeom>
          <a:noFill/>
          <a:ln>
            <a:noFill/>
          </a:ln>
        </p:spPr>
      </p:pic>
      <p:sp>
        <p:nvSpPr>
          <p:cNvPr id="875" name="Google Shape;875;p36"/>
          <p:cNvSpPr txBox="1"/>
          <p:nvPr/>
        </p:nvSpPr>
        <p:spPr>
          <a:xfrm>
            <a:off x="3170713" y="5615118"/>
            <a:ext cx="7832594" cy="101562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Microstructure within the </a:t>
            </a:r>
            <a:r>
              <a:rPr kumimoji="0" lang="en-US" sz="2000" b="0" i="0" u="none" strike="noStrike" kern="1200" cap="none" spc="0" normalizeH="0" baseline="0" noProof="0" dirty="0">
                <a:ln>
                  <a:noFill/>
                </a:ln>
                <a:solidFill>
                  <a:srgbClr val="CA0000"/>
                </a:solidFill>
                <a:effectLst/>
                <a:uLnTx/>
                <a:uFillTx/>
                <a:latin typeface="Times New Roman"/>
                <a:ea typeface="Times New Roman"/>
                <a:cs typeface="Times New Roman"/>
                <a:sym typeface="Times New Roman"/>
              </a:rPr>
              <a:t>left arcuate fasciculus </a:t>
            </a:r>
            <a:r>
              <a:rPr kumimoji="0" lang="en-US" sz="20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is prospectively associated with </a:t>
            </a:r>
            <a:r>
              <a:rPr kumimoji="0" lang="en-US" sz="2000" b="0" i="0" u="none" strike="noStrike" kern="1200" cap="none" spc="0" normalizeH="0" baseline="0" noProof="0" dirty="0">
                <a:ln>
                  <a:noFill/>
                </a:ln>
                <a:solidFill>
                  <a:srgbClr val="CA0000"/>
                </a:solidFill>
                <a:effectLst/>
                <a:uLnTx/>
                <a:uFillTx/>
                <a:latin typeface="Times New Roman"/>
                <a:ea typeface="Times New Roman"/>
                <a:cs typeface="Times New Roman"/>
                <a:sym typeface="Times New Roman"/>
              </a:rPr>
              <a:t>phonological awareness</a:t>
            </a:r>
            <a:r>
              <a:rPr kumimoji="0" lang="en-US" sz="20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and </a:t>
            </a:r>
            <a:r>
              <a:rPr kumimoji="0" lang="en-US" sz="2000" b="0" i="0" u="none" strike="noStrike" kern="1200" cap="none" spc="0" normalizeH="0" baseline="0" noProof="0" dirty="0">
                <a:ln>
                  <a:noFill/>
                </a:ln>
                <a:solidFill>
                  <a:srgbClr val="CA0000"/>
                </a:solidFill>
                <a:effectLst/>
                <a:uLnTx/>
                <a:uFillTx/>
                <a:latin typeface="Times New Roman"/>
                <a:ea typeface="Times New Roman"/>
                <a:cs typeface="Times New Roman"/>
                <a:sym typeface="Times New Roman"/>
              </a:rPr>
              <a:t>vocabulary </a:t>
            </a:r>
            <a:r>
              <a:rPr lang="en-US" sz="2000" dirty="0">
                <a:solidFill>
                  <a:srgbClr val="CA0000"/>
                </a:solidFill>
                <a:latin typeface="Times New Roman"/>
                <a:ea typeface="Times New Roman"/>
                <a:cs typeface="Times New Roman"/>
                <a:sym typeface="Times New Roman"/>
              </a:rPr>
              <a:t>skills</a:t>
            </a:r>
            <a:r>
              <a:rPr kumimoji="0" lang="en-US" sz="2000" b="0" i="0" u="none" strike="noStrike" kern="1200" cap="none" spc="0" normalizeH="0" baseline="0" noProof="0" dirty="0">
                <a:ln>
                  <a:noFill/>
                </a:ln>
                <a:solidFill>
                  <a:srgbClr val="CA0000"/>
                </a:solidFill>
                <a:effectLst/>
                <a:uLnTx/>
                <a:uFillTx/>
                <a:latin typeface="Times New Roman"/>
                <a:ea typeface="Times New Roman"/>
                <a:cs typeface="Times New Roman"/>
                <a:sym typeface="Times New Roman"/>
              </a:rPr>
              <a:t> </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(controlling for age and the home language/literacy environment)</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5" name="Picture 4" descr="A logo of a brain&#10;&#10;Description automatically generated">
            <a:extLst>
              <a:ext uri="{FF2B5EF4-FFF2-40B4-BE49-F238E27FC236}">
                <a16:creationId xmlns:a16="http://schemas.microsoft.com/office/drawing/2014/main" id="{EE7EDBB8-A0F3-4638-23E3-E8A1630A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3318" y="128242"/>
            <a:ext cx="791807" cy="1024596"/>
          </a:xfrm>
          <a:prstGeom prst="rect">
            <a:avLst/>
          </a:prstGeom>
        </p:spPr>
      </p:pic>
      <p:sp>
        <p:nvSpPr>
          <p:cNvPr id="2" name="Slide Number Placeholder 1">
            <a:extLst>
              <a:ext uri="{FF2B5EF4-FFF2-40B4-BE49-F238E27FC236}">
                <a16:creationId xmlns:a16="http://schemas.microsoft.com/office/drawing/2014/main" id="{58F43072-B055-A839-8029-6AA40D46C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7" name="Google Shape;752;p24">
            <a:extLst>
              <a:ext uri="{FF2B5EF4-FFF2-40B4-BE49-F238E27FC236}">
                <a16:creationId xmlns:a16="http://schemas.microsoft.com/office/drawing/2014/main" id="{1A768D02-6511-1317-114E-D2A290D319C6}"/>
              </a:ext>
            </a:extLst>
          </p:cNvPr>
          <p:cNvPicPr preferRelativeResize="0"/>
          <p:nvPr/>
        </p:nvPicPr>
        <p:blipFill rotWithShape="1">
          <a:blip r:embed="rId5">
            <a:alphaModFix/>
          </a:blip>
          <a:srcRect/>
          <a:stretch/>
        </p:blipFill>
        <p:spPr>
          <a:xfrm flipH="1">
            <a:off x="381731" y="3774946"/>
            <a:ext cx="1016014" cy="670858"/>
          </a:xfrm>
          <a:prstGeom prst="rect">
            <a:avLst/>
          </a:prstGeom>
          <a:noFill/>
          <a:ln>
            <a:noFill/>
          </a:ln>
          <a:effectLst/>
        </p:spPr>
      </p:pic>
      <p:grpSp>
        <p:nvGrpSpPr>
          <p:cNvPr id="12" name="Group 11">
            <a:extLst>
              <a:ext uri="{FF2B5EF4-FFF2-40B4-BE49-F238E27FC236}">
                <a16:creationId xmlns:a16="http://schemas.microsoft.com/office/drawing/2014/main" id="{2C61ABD1-AAC0-A86D-3B4B-92B60558C709}"/>
              </a:ext>
            </a:extLst>
          </p:cNvPr>
          <p:cNvGrpSpPr/>
          <p:nvPr/>
        </p:nvGrpSpPr>
        <p:grpSpPr>
          <a:xfrm>
            <a:off x="1397745" y="3679113"/>
            <a:ext cx="1273487" cy="766691"/>
            <a:chOff x="1865669" y="4406964"/>
            <a:chExt cx="1068780" cy="693288"/>
          </a:xfrm>
        </p:grpSpPr>
        <p:pic>
          <p:nvPicPr>
            <p:cNvPr id="14" name="Picture 2" descr="Blank speech bubble cartoon doodle Royalty Free Vector Image">
              <a:extLst>
                <a:ext uri="{FF2B5EF4-FFF2-40B4-BE49-F238E27FC236}">
                  <a16:creationId xmlns:a16="http://schemas.microsoft.com/office/drawing/2014/main" id="{77BD91EE-2E85-25F0-AA13-86D172F824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6844"/>
            <a:stretch/>
          </p:blipFill>
          <p:spPr bwMode="auto">
            <a:xfrm>
              <a:off x="1865669" y="4406964"/>
              <a:ext cx="1068780" cy="6932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5B927F2-80DC-9E00-03A9-E4315DC4A448}"/>
                </a:ext>
              </a:extLst>
            </p:cNvPr>
            <p:cNvSpPr txBox="1"/>
            <p:nvPr/>
          </p:nvSpPr>
          <p:spPr>
            <a:xfrm>
              <a:off x="2118990" y="4530680"/>
              <a:ext cx="155036" cy="3339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sp>
        <p:nvSpPr>
          <p:cNvPr id="3" name="Title 1">
            <a:extLst>
              <a:ext uri="{FF2B5EF4-FFF2-40B4-BE49-F238E27FC236}">
                <a16:creationId xmlns:a16="http://schemas.microsoft.com/office/drawing/2014/main" id="{38DA10F9-BFBB-3ABB-622B-AA18A1FB162D}"/>
              </a:ext>
            </a:extLst>
          </p:cNvPr>
          <p:cNvSpPr txBox="1">
            <a:spLocks/>
          </p:cNvSpPr>
          <p:nvPr/>
        </p:nvSpPr>
        <p:spPr>
          <a:xfrm>
            <a:off x="299149" y="322525"/>
            <a:ext cx="10399855"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White matter in infancy is prospectively associated with language outcomes in kindergarten</a:t>
            </a:r>
            <a:br>
              <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6" name="Google Shape;770;p25">
            <a:extLst>
              <a:ext uri="{FF2B5EF4-FFF2-40B4-BE49-F238E27FC236}">
                <a16:creationId xmlns:a16="http://schemas.microsoft.com/office/drawing/2014/main" id="{C90932A6-7327-ADF4-0F01-AC610533D547}"/>
              </a:ext>
            </a:extLst>
          </p:cNvPr>
          <p:cNvSpPr txBox="1"/>
          <p:nvPr/>
        </p:nvSpPr>
        <p:spPr>
          <a:xfrm>
            <a:off x="6836536" y="1350493"/>
            <a:ext cx="695664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lang="en-US" sz="1400" dirty="0">
                <a:solidFill>
                  <a:schemeClr val="bg1">
                    <a:lumMod val="50000"/>
                  </a:schemeClr>
                </a:solidFill>
                <a:latin typeface="Avenir Next LT Pro Light"/>
              </a:rPr>
              <a:t>(Zuk</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 &amp; Gaab</a:t>
            </a:r>
            <a:r>
              <a:rPr lang="en-US" sz="1400" dirty="0">
                <a:solidFill>
                  <a:schemeClr val="bg1">
                    <a:lumMod val="50000"/>
                  </a:schemeClr>
                </a:solidFill>
                <a:latin typeface="Avenir Next LT Pro Light"/>
              </a:rPr>
              <a:t>,</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2021; Dev. Cog. Neur.)  </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pic>
        <p:nvPicPr>
          <p:cNvPr id="8" name="Picture 7" descr="A cartoon of a child waving&#10;&#10;Description automatically generated">
            <a:extLst>
              <a:ext uri="{FF2B5EF4-FFF2-40B4-BE49-F238E27FC236}">
                <a16:creationId xmlns:a16="http://schemas.microsoft.com/office/drawing/2014/main" id="{2442380A-468E-CFE7-BEA0-CC676C57222D}"/>
              </a:ext>
            </a:extLst>
          </p:cNvPr>
          <p:cNvPicPr>
            <a:picLocks noChangeAspect="1"/>
          </p:cNvPicPr>
          <p:nvPr/>
        </p:nvPicPr>
        <p:blipFill>
          <a:blip r:embed="rId7">
            <a:extLst>
              <a:ext uri="{28A0092B-C50C-407E-A947-70E740481C1C}">
                <a14:useLocalDpi xmlns:a14="http://schemas.microsoft.com/office/drawing/2010/main" val="0"/>
              </a:ext>
            </a:extLst>
          </a:blip>
          <a:srcRect t="51481" r="77617"/>
          <a:stretch/>
        </p:blipFill>
        <p:spPr>
          <a:xfrm>
            <a:off x="546592" y="2553992"/>
            <a:ext cx="833061" cy="1125121"/>
          </a:xfrm>
          <a:prstGeom prst="rect">
            <a:avLst/>
          </a:prstGeom>
        </p:spPr>
      </p:pic>
      <p:pic>
        <p:nvPicPr>
          <p:cNvPr id="9" name="Picture 8" descr="A cartoon of a child waving&#10;&#10;Description automatically generated">
            <a:extLst>
              <a:ext uri="{FF2B5EF4-FFF2-40B4-BE49-F238E27FC236}">
                <a16:creationId xmlns:a16="http://schemas.microsoft.com/office/drawing/2014/main" id="{7248CA08-1847-CB44-456F-81569C184EE0}"/>
              </a:ext>
            </a:extLst>
          </p:cNvPr>
          <p:cNvPicPr>
            <a:picLocks noChangeAspect="1"/>
          </p:cNvPicPr>
          <p:nvPr/>
        </p:nvPicPr>
        <p:blipFill>
          <a:blip r:embed="rId7">
            <a:extLst>
              <a:ext uri="{28A0092B-C50C-407E-A947-70E740481C1C}">
                <a14:useLocalDpi xmlns:a14="http://schemas.microsoft.com/office/drawing/2010/main" val="0"/>
              </a:ext>
            </a:extLst>
          </a:blip>
          <a:srcRect l="59616"/>
          <a:stretch/>
        </p:blipFill>
        <p:spPr>
          <a:xfrm>
            <a:off x="1379653" y="2075155"/>
            <a:ext cx="1008555" cy="1556041"/>
          </a:xfrm>
          <a:prstGeom prst="rect">
            <a:avLst/>
          </a:prstGeom>
        </p:spPr>
      </p:pic>
      <p:sp>
        <p:nvSpPr>
          <p:cNvPr id="10" name="TextBox 9">
            <a:extLst>
              <a:ext uri="{FF2B5EF4-FFF2-40B4-BE49-F238E27FC236}">
                <a16:creationId xmlns:a16="http://schemas.microsoft.com/office/drawing/2014/main" id="{AB00C35B-462D-A6B2-A3F4-E306907B3813}"/>
              </a:ext>
            </a:extLst>
          </p:cNvPr>
          <p:cNvSpPr txBox="1"/>
          <p:nvPr/>
        </p:nvSpPr>
        <p:spPr>
          <a:xfrm>
            <a:off x="3775787" y="5062846"/>
            <a:ext cx="1617306" cy="246221"/>
          </a:xfrm>
          <a:prstGeom prst="rect">
            <a:avLst/>
          </a:prstGeom>
          <a:solidFill>
            <a:schemeClr val="bg1"/>
          </a:solidFill>
        </p:spPr>
        <p:txBody>
          <a:bodyPr wrap="square" rtlCol="0">
            <a:spAutoFit/>
          </a:bodyPr>
          <a:lstStyle/>
          <a:p>
            <a:r>
              <a:rPr lang="en-US" sz="1000" b="1" dirty="0"/>
              <a:t>Microstructure in left arc</a:t>
            </a:r>
          </a:p>
        </p:txBody>
      </p:sp>
      <p:sp>
        <p:nvSpPr>
          <p:cNvPr id="11" name="TextBox 10">
            <a:extLst>
              <a:ext uri="{FF2B5EF4-FFF2-40B4-BE49-F238E27FC236}">
                <a16:creationId xmlns:a16="http://schemas.microsoft.com/office/drawing/2014/main" id="{C07DC0DD-8CE5-104D-5FE8-3BEA27F72DF9}"/>
              </a:ext>
            </a:extLst>
          </p:cNvPr>
          <p:cNvSpPr txBox="1"/>
          <p:nvPr/>
        </p:nvSpPr>
        <p:spPr>
          <a:xfrm>
            <a:off x="6278357" y="5062846"/>
            <a:ext cx="1617306" cy="246221"/>
          </a:xfrm>
          <a:prstGeom prst="rect">
            <a:avLst/>
          </a:prstGeom>
          <a:solidFill>
            <a:schemeClr val="bg1"/>
          </a:solidFill>
        </p:spPr>
        <p:txBody>
          <a:bodyPr wrap="square" rtlCol="0">
            <a:spAutoFit/>
          </a:bodyPr>
          <a:lstStyle/>
          <a:p>
            <a:r>
              <a:rPr lang="en-US" sz="1000" b="1" dirty="0"/>
              <a:t>Microstructure in left arc</a:t>
            </a:r>
          </a:p>
        </p:txBody>
      </p:sp>
      <p:sp>
        <p:nvSpPr>
          <p:cNvPr id="16" name="TextBox 15">
            <a:extLst>
              <a:ext uri="{FF2B5EF4-FFF2-40B4-BE49-F238E27FC236}">
                <a16:creationId xmlns:a16="http://schemas.microsoft.com/office/drawing/2014/main" id="{1F16F23B-6E37-4674-6CE8-09653F8D0D05}"/>
              </a:ext>
            </a:extLst>
          </p:cNvPr>
          <p:cNvSpPr txBox="1"/>
          <p:nvPr/>
        </p:nvSpPr>
        <p:spPr>
          <a:xfrm>
            <a:off x="8832460" y="5058404"/>
            <a:ext cx="1617306" cy="246221"/>
          </a:xfrm>
          <a:prstGeom prst="rect">
            <a:avLst/>
          </a:prstGeom>
          <a:solidFill>
            <a:schemeClr val="bg1"/>
          </a:solidFill>
        </p:spPr>
        <p:txBody>
          <a:bodyPr wrap="square" rtlCol="0">
            <a:spAutoFit/>
          </a:bodyPr>
          <a:lstStyle/>
          <a:p>
            <a:r>
              <a:rPr lang="en-US" sz="1000" b="1" dirty="0"/>
              <a:t>Microstructure in left arc</a:t>
            </a:r>
          </a:p>
        </p:txBody>
      </p:sp>
    </p:spTree>
    <p:extLst>
      <p:ext uri="{BB962C8B-B14F-4D97-AF65-F5344CB8AC3E}">
        <p14:creationId xmlns:p14="http://schemas.microsoft.com/office/powerpoint/2010/main" val="79435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00E832-A3C7-DD32-4DC6-37FEB7419370}"/>
              </a:ext>
            </a:extLst>
          </p:cNvPr>
          <p:cNvSpPr/>
          <p:nvPr/>
        </p:nvSpPr>
        <p:spPr>
          <a:xfrm>
            <a:off x="662179" y="81625"/>
            <a:ext cx="10120122"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 name="Slide Number Placeholder 1">
            <a:extLst>
              <a:ext uri="{FF2B5EF4-FFF2-40B4-BE49-F238E27FC236}">
                <a16:creationId xmlns:a16="http://schemas.microsoft.com/office/drawing/2014/main" id="{52255287-6FD2-D27A-ABF4-5F41BE8B1D88}"/>
              </a:ext>
            </a:extLst>
          </p:cNvPr>
          <p:cNvSpPr>
            <a:spLocks noGrp="1"/>
          </p:cNvSpPr>
          <p:nvPr>
            <p:ph type="sldNum" sz="quarter" idx="12"/>
          </p:nvPr>
        </p:nvSpPr>
        <p:spPr/>
        <p:txBody>
          <a:bodyPr/>
          <a:lstStyle/>
          <a:p>
            <a:fld id="{D637F8FC-4B86-4690-8888-22AB2F781BEF}" type="slidenum">
              <a:rPr lang="en-US" smtClean="0"/>
              <a:t>3</a:t>
            </a:fld>
            <a:endParaRPr lang="en-US"/>
          </a:p>
        </p:txBody>
      </p:sp>
      <p:pic>
        <p:nvPicPr>
          <p:cNvPr id="4" name="Picture 3">
            <a:extLst>
              <a:ext uri="{FF2B5EF4-FFF2-40B4-BE49-F238E27FC236}">
                <a16:creationId xmlns:a16="http://schemas.microsoft.com/office/drawing/2014/main" id="{6CDEB62E-F04F-1665-6484-C4BC0FEEC0BE}"/>
              </a:ext>
            </a:extLst>
          </p:cNvPr>
          <p:cNvPicPr>
            <a:picLocks noChangeAspect="1"/>
          </p:cNvPicPr>
          <p:nvPr/>
        </p:nvPicPr>
        <p:blipFill>
          <a:blip r:embed="rId2"/>
          <a:srcRect l="27238"/>
          <a:stretch/>
        </p:blipFill>
        <p:spPr>
          <a:xfrm>
            <a:off x="1527356" y="236995"/>
            <a:ext cx="6259190" cy="6447268"/>
          </a:xfrm>
          <a:prstGeom prst="rect">
            <a:avLst/>
          </a:prstGeom>
        </p:spPr>
      </p:pic>
      <p:pic>
        <p:nvPicPr>
          <p:cNvPr id="6" name="Picture 5" descr="A logo of a brain&#10;&#10;Description automatically generated">
            <a:extLst>
              <a:ext uri="{FF2B5EF4-FFF2-40B4-BE49-F238E27FC236}">
                <a16:creationId xmlns:a16="http://schemas.microsoft.com/office/drawing/2014/main" id="{79FD43F1-73DC-219D-1480-FB35572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862" y="81625"/>
            <a:ext cx="889544" cy="1151067"/>
          </a:xfrm>
          <a:prstGeom prst="rect">
            <a:avLst/>
          </a:prstGeom>
        </p:spPr>
      </p:pic>
      <p:sp>
        <p:nvSpPr>
          <p:cNvPr id="7" name="Google Shape;770;p25">
            <a:extLst>
              <a:ext uri="{FF2B5EF4-FFF2-40B4-BE49-F238E27FC236}">
                <a16:creationId xmlns:a16="http://schemas.microsoft.com/office/drawing/2014/main" id="{F8B84203-FBBA-A134-F8FC-815B0B6C87C6}"/>
              </a:ext>
            </a:extLst>
          </p:cNvPr>
          <p:cNvSpPr txBox="1"/>
          <p:nvPr/>
        </p:nvSpPr>
        <p:spPr>
          <a:xfrm>
            <a:off x="7836623" y="6376527"/>
            <a:ext cx="28956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a:t>
            </a:r>
            <a:r>
              <a:rPr lang="en-US" sz="1400" dirty="0">
                <a:solidFill>
                  <a:schemeClr val="bg1">
                    <a:lumMod val="50000"/>
                  </a:schemeClr>
                </a:solidFill>
                <a:latin typeface="Avenir Next LT Pro Light"/>
              </a:rPr>
              <a:t>Frederico </a:t>
            </a:r>
            <a:r>
              <a:rPr lang="en-US" sz="1400" dirty="0" err="1">
                <a:solidFill>
                  <a:schemeClr val="bg1">
                    <a:lumMod val="50000"/>
                  </a:schemeClr>
                </a:solidFill>
                <a:latin typeface="Avenir Next LT Pro Light"/>
              </a:rPr>
              <a:t>Clapis</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Tree>
    <p:extLst>
      <p:ext uri="{BB962C8B-B14F-4D97-AF65-F5344CB8AC3E}">
        <p14:creationId xmlns:p14="http://schemas.microsoft.com/office/powerpoint/2010/main" val="3945142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B7A569-0FCE-3765-7A04-9979C83E06A8}"/>
              </a:ext>
            </a:extLst>
          </p:cNvPr>
          <p:cNvSpPr/>
          <p:nvPr/>
        </p:nvSpPr>
        <p:spPr>
          <a:xfrm>
            <a:off x="217254" y="100535"/>
            <a:ext cx="10940602" cy="665693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grpSp>
        <p:nvGrpSpPr>
          <p:cNvPr id="18" name="Group 17">
            <a:extLst>
              <a:ext uri="{FF2B5EF4-FFF2-40B4-BE49-F238E27FC236}">
                <a16:creationId xmlns:a16="http://schemas.microsoft.com/office/drawing/2014/main" id="{9256AE50-9114-8E3D-5B8C-C95188C6EDDB}"/>
              </a:ext>
            </a:extLst>
          </p:cNvPr>
          <p:cNvGrpSpPr/>
          <p:nvPr/>
        </p:nvGrpSpPr>
        <p:grpSpPr>
          <a:xfrm>
            <a:off x="830059" y="3693597"/>
            <a:ext cx="3909105" cy="2454269"/>
            <a:chOff x="3750549" y="3750755"/>
            <a:chExt cx="3909105" cy="2454269"/>
          </a:xfrm>
        </p:grpSpPr>
        <p:pic>
          <p:nvPicPr>
            <p:cNvPr id="6" name="Google Shape;752;p24">
              <a:extLst>
                <a:ext uri="{FF2B5EF4-FFF2-40B4-BE49-F238E27FC236}">
                  <a16:creationId xmlns:a16="http://schemas.microsoft.com/office/drawing/2014/main" id="{CC287E3E-F450-416B-77CC-26FFB6C5CC61}"/>
                </a:ext>
              </a:extLst>
            </p:cNvPr>
            <p:cNvPicPr preferRelativeResize="0"/>
            <p:nvPr/>
          </p:nvPicPr>
          <p:blipFill rotWithShape="1">
            <a:blip r:embed="rId3">
              <a:alphaModFix/>
            </a:blip>
            <a:srcRect/>
            <a:stretch/>
          </p:blipFill>
          <p:spPr>
            <a:xfrm>
              <a:off x="3750549" y="3750756"/>
              <a:ext cx="858590" cy="693173"/>
            </a:xfrm>
            <a:prstGeom prst="rect">
              <a:avLst/>
            </a:prstGeom>
            <a:noFill/>
            <a:ln>
              <a:noFill/>
            </a:ln>
            <a:effectLst/>
          </p:spPr>
        </p:pic>
        <p:pic>
          <p:nvPicPr>
            <p:cNvPr id="8" name="Google Shape;752;p24">
              <a:extLst>
                <a:ext uri="{FF2B5EF4-FFF2-40B4-BE49-F238E27FC236}">
                  <a16:creationId xmlns:a16="http://schemas.microsoft.com/office/drawing/2014/main" id="{15E20B1D-8297-E685-85C6-6EAD9F92E40D}"/>
                </a:ext>
              </a:extLst>
            </p:cNvPr>
            <p:cNvPicPr preferRelativeResize="0"/>
            <p:nvPr/>
          </p:nvPicPr>
          <p:blipFill rotWithShape="1">
            <a:blip r:embed="rId3">
              <a:alphaModFix/>
            </a:blip>
            <a:srcRect/>
            <a:stretch/>
          </p:blipFill>
          <p:spPr>
            <a:xfrm>
              <a:off x="5158777" y="3750756"/>
              <a:ext cx="858590" cy="693173"/>
            </a:xfrm>
            <a:prstGeom prst="rect">
              <a:avLst/>
            </a:prstGeom>
            <a:noFill/>
            <a:ln>
              <a:noFill/>
            </a:ln>
            <a:effectLst/>
          </p:spPr>
        </p:pic>
        <p:pic>
          <p:nvPicPr>
            <p:cNvPr id="9" name="Google Shape;752;p24">
              <a:extLst>
                <a:ext uri="{FF2B5EF4-FFF2-40B4-BE49-F238E27FC236}">
                  <a16:creationId xmlns:a16="http://schemas.microsoft.com/office/drawing/2014/main" id="{90F25D7F-E5A1-E5B3-E649-18BE3EE82951}"/>
                </a:ext>
              </a:extLst>
            </p:cNvPr>
            <p:cNvPicPr preferRelativeResize="0"/>
            <p:nvPr/>
          </p:nvPicPr>
          <p:blipFill rotWithShape="1">
            <a:blip r:embed="rId3">
              <a:alphaModFix/>
            </a:blip>
            <a:srcRect/>
            <a:stretch/>
          </p:blipFill>
          <p:spPr>
            <a:xfrm>
              <a:off x="6703362" y="3750755"/>
              <a:ext cx="858590" cy="693173"/>
            </a:xfrm>
            <a:prstGeom prst="rect">
              <a:avLst/>
            </a:prstGeom>
            <a:noFill/>
            <a:ln>
              <a:noFill/>
            </a:ln>
            <a:effectLst/>
          </p:spPr>
        </p:pic>
        <p:grpSp>
          <p:nvGrpSpPr>
            <p:cNvPr id="12" name="Group 11">
              <a:extLst>
                <a:ext uri="{FF2B5EF4-FFF2-40B4-BE49-F238E27FC236}">
                  <a16:creationId xmlns:a16="http://schemas.microsoft.com/office/drawing/2014/main" id="{CA3124AF-1C36-B8A6-2D5B-AA91FC8F27C7}"/>
                </a:ext>
              </a:extLst>
            </p:cNvPr>
            <p:cNvGrpSpPr/>
            <p:nvPr/>
          </p:nvGrpSpPr>
          <p:grpSpPr>
            <a:xfrm>
              <a:off x="6590874" y="4557346"/>
              <a:ext cx="1068780" cy="693288"/>
              <a:chOff x="1865669" y="4406964"/>
              <a:chExt cx="1068780" cy="693288"/>
            </a:xfrm>
          </p:grpSpPr>
          <p:pic>
            <p:nvPicPr>
              <p:cNvPr id="13" name="Picture 2" descr="Blank speech bubble cartoon doodle Royalty Free Vector Image">
                <a:extLst>
                  <a:ext uri="{FF2B5EF4-FFF2-40B4-BE49-F238E27FC236}">
                    <a16:creationId xmlns:a16="http://schemas.microsoft.com/office/drawing/2014/main" id="{E2075582-62E4-39CD-0D6D-3BEC09B053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844"/>
              <a:stretch/>
            </p:blipFill>
            <p:spPr bwMode="auto">
              <a:xfrm>
                <a:off x="1865669" y="4406964"/>
                <a:ext cx="1068780" cy="6932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F01A2D-F016-14E1-0BF8-8591FE994671}"/>
                  </a:ext>
                </a:extLst>
              </p:cNvPr>
              <p:cNvSpPr txBox="1"/>
              <p:nvPr/>
            </p:nvSpPr>
            <p:spPr>
              <a:xfrm>
                <a:off x="2118990" y="45306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pic>
          <p:nvPicPr>
            <p:cNvPr id="15" name="Picture 2" descr="Premium Vector | Vector Single Cartoon Spiral Notebook Isolated on White  Background, Vector Illustration.">
              <a:extLst>
                <a:ext uri="{FF2B5EF4-FFF2-40B4-BE49-F238E27FC236}">
                  <a16:creationId xmlns:a16="http://schemas.microsoft.com/office/drawing/2014/main" id="{24C4C73D-FBC6-F82B-7C5F-5A72CB255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0874" y="5448800"/>
              <a:ext cx="926411" cy="75622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logo of a brain&#10;&#10;Description automatically generated">
            <a:extLst>
              <a:ext uri="{FF2B5EF4-FFF2-40B4-BE49-F238E27FC236}">
                <a16:creationId xmlns:a16="http://schemas.microsoft.com/office/drawing/2014/main" id="{1CFD40F5-CCA6-C89F-8D03-48311729A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8877" y="100535"/>
            <a:ext cx="889544" cy="1151067"/>
          </a:xfrm>
          <a:prstGeom prst="rect">
            <a:avLst/>
          </a:prstGeom>
        </p:spPr>
      </p:pic>
      <p:sp>
        <p:nvSpPr>
          <p:cNvPr id="3" name="Slide Number Placeholder 2">
            <a:extLst>
              <a:ext uri="{FF2B5EF4-FFF2-40B4-BE49-F238E27FC236}">
                <a16:creationId xmlns:a16="http://schemas.microsoft.com/office/drawing/2014/main" id="{6BA62762-459F-9133-12A9-53D71966EC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16" name="TextBox 15">
            <a:extLst>
              <a:ext uri="{FF2B5EF4-FFF2-40B4-BE49-F238E27FC236}">
                <a16:creationId xmlns:a16="http://schemas.microsoft.com/office/drawing/2014/main" id="{B307D79A-AAB1-AEE2-60DB-762CB54059F4}"/>
              </a:ext>
            </a:extLst>
          </p:cNvPr>
          <p:cNvSpPr txBox="1"/>
          <p:nvPr/>
        </p:nvSpPr>
        <p:spPr>
          <a:xfrm>
            <a:off x="244033" y="4831909"/>
            <a:ext cx="311602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Next LT Pro Light"/>
                <a:ea typeface="+mn-ea"/>
                <a:cs typeface="+mn-cs"/>
              </a:rPr>
              <a:t>n ≈ 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LT Pro Light"/>
                <a:ea typeface="+mn-ea"/>
                <a:cs typeface="+mn-cs"/>
              </a:rPr>
              <a:t>with 441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LT Pro Light"/>
                <a:ea typeface="+mn-ea"/>
                <a:cs typeface="+mn-cs"/>
              </a:rPr>
              <a:t>controlled for biological sex,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LT Pro Light"/>
                <a:ea typeface="+mn-ea"/>
                <a:cs typeface="+mn-cs"/>
              </a:rPr>
              <a:t>maternal education and cohort.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LT Pro Light"/>
                <a:ea typeface="+mn-ea"/>
                <a:cs typeface="+mn-cs"/>
                <a:sym typeface="Wingdings" panose="05000000000000000000" pitchFamily="2" charset="2"/>
              </a:rPr>
              <a:t> Further assessed whether familial risk or home literacy environment show influences </a:t>
            </a:r>
            <a:endParaRPr kumimoji="0" lang="en-US" sz="1400" b="1"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Next LT Pro Light"/>
                <a:ea typeface="+mn-ea"/>
                <a:cs typeface="+mn-cs"/>
              </a:rPr>
              <a:t> </a:t>
            </a:r>
          </a:p>
        </p:txBody>
      </p:sp>
      <p:sp>
        <p:nvSpPr>
          <p:cNvPr id="17" name="Rectangle 16">
            <a:extLst>
              <a:ext uri="{FF2B5EF4-FFF2-40B4-BE49-F238E27FC236}">
                <a16:creationId xmlns:a16="http://schemas.microsoft.com/office/drawing/2014/main" id="{162D5320-5D17-E2F6-CB44-8F58AACCDF5C}"/>
              </a:ext>
            </a:extLst>
          </p:cNvPr>
          <p:cNvSpPr/>
          <p:nvPr/>
        </p:nvSpPr>
        <p:spPr>
          <a:xfrm>
            <a:off x="289258" y="1386393"/>
            <a:ext cx="3838421" cy="2210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4" name="Title 1">
            <a:extLst>
              <a:ext uri="{FF2B5EF4-FFF2-40B4-BE49-F238E27FC236}">
                <a16:creationId xmlns:a16="http://schemas.microsoft.com/office/drawing/2014/main" id="{DAA442E5-594B-D59D-3F9C-1C937557998D}"/>
              </a:ext>
            </a:extLst>
          </p:cNvPr>
          <p:cNvSpPr txBox="1">
            <a:spLocks/>
          </p:cNvSpPr>
          <p:nvPr/>
        </p:nvSpPr>
        <p:spPr>
          <a:xfrm>
            <a:off x="289258" y="-129229"/>
            <a:ext cx="11128169"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32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Longitudinal trajectories of brain development from infancy to school age and their relationship to literacy development</a:t>
            </a:r>
          </a:p>
        </p:txBody>
      </p:sp>
      <p:pic>
        <p:nvPicPr>
          <p:cNvPr id="20" name="Picture 19" descr="A cartoon of a child waving&#10;&#10;Description automatically generated">
            <a:extLst>
              <a:ext uri="{FF2B5EF4-FFF2-40B4-BE49-F238E27FC236}">
                <a16:creationId xmlns:a16="http://schemas.microsoft.com/office/drawing/2014/main" id="{07A0E104-1C23-3B80-5795-ADBD933E2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702" y="1251602"/>
            <a:ext cx="3721821" cy="2318928"/>
          </a:xfrm>
          <a:prstGeom prst="rect">
            <a:avLst/>
          </a:prstGeom>
        </p:spPr>
      </p:pic>
      <p:pic>
        <p:nvPicPr>
          <p:cNvPr id="5" name="Picture 2" descr="Blank speech bubble cartoon doodle Royalty Free Vector Image">
            <a:extLst>
              <a:ext uri="{FF2B5EF4-FFF2-40B4-BE49-F238E27FC236}">
                <a16:creationId xmlns:a16="http://schemas.microsoft.com/office/drawing/2014/main" id="{5D207952-9C0D-B580-D898-6711B05E6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844"/>
          <a:stretch/>
        </p:blipFill>
        <p:spPr bwMode="auto">
          <a:xfrm>
            <a:off x="2232001" y="4484897"/>
            <a:ext cx="1068780" cy="693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72242C5-E72C-A301-BCE9-54921F00E90B}"/>
              </a:ext>
            </a:extLst>
          </p:cNvPr>
          <p:cNvPicPr>
            <a:picLocks noChangeAspect="1"/>
          </p:cNvPicPr>
          <p:nvPr/>
        </p:nvPicPr>
        <p:blipFill>
          <a:blip r:embed="rId8"/>
          <a:stretch>
            <a:fillRect/>
          </a:stretch>
        </p:blipFill>
        <p:spPr>
          <a:xfrm>
            <a:off x="5675830" y="1738925"/>
            <a:ext cx="5257903" cy="5014686"/>
          </a:xfrm>
          <a:prstGeom prst="rect">
            <a:avLst/>
          </a:prstGeom>
        </p:spPr>
      </p:pic>
      <p:sp>
        <p:nvSpPr>
          <p:cNvPr id="11" name="TextBox 10">
            <a:extLst>
              <a:ext uri="{FF2B5EF4-FFF2-40B4-BE49-F238E27FC236}">
                <a16:creationId xmlns:a16="http://schemas.microsoft.com/office/drawing/2014/main" id="{8C836028-7BC0-AB6D-2557-67DE9314D4D9}"/>
              </a:ext>
            </a:extLst>
          </p:cNvPr>
          <p:cNvSpPr txBox="1"/>
          <p:nvPr/>
        </p:nvSpPr>
        <p:spPr>
          <a:xfrm>
            <a:off x="8048848" y="1201384"/>
            <a:ext cx="5234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rPr>
              <a:t>Turesky et al., in press; PNAS)</a:t>
            </a:r>
          </a:p>
        </p:txBody>
      </p:sp>
    </p:spTree>
    <p:extLst>
      <p:ext uri="{BB962C8B-B14F-4D97-AF65-F5344CB8AC3E}">
        <p14:creationId xmlns:p14="http://schemas.microsoft.com/office/powerpoint/2010/main" val="44558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98C77FD-0828-5AE9-6655-FBA67F0CFD0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51F90C7-3A08-C5E1-C819-25FC969AE172}"/>
              </a:ext>
            </a:extLst>
          </p:cNvPr>
          <p:cNvSpPr/>
          <p:nvPr/>
        </p:nvSpPr>
        <p:spPr>
          <a:xfrm>
            <a:off x="402497" y="247908"/>
            <a:ext cx="10557424" cy="6124084"/>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C1749AEF-3B2D-1566-F486-004F4539C94F}"/>
              </a:ext>
            </a:extLst>
          </p:cNvPr>
          <p:cNvSpPr>
            <a:spLocks noGrp="1"/>
          </p:cNvSpPr>
          <p:nvPr>
            <p:ph type="title" idx="4294967295"/>
          </p:nvPr>
        </p:nvSpPr>
        <p:spPr>
          <a:xfrm>
            <a:off x="578265" y="127082"/>
            <a:ext cx="10205888" cy="1116012"/>
          </a:xfrm>
        </p:spPr>
        <p:txBody>
          <a:bodyPr>
            <a:normAutofit/>
          </a:bodyPr>
          <a:lstStyle/>
          <a:p>
            <a:pPr algn="ctr"/>
            <a:r>
              <a:rPr lang="en-US" sz="2800" dirty="0"/>
              <a:t>Growth curves differ depending on pre-literacy outcomes  </a:t>
            </a:r>
          </a:p>
        </p:txBody>
      </p:sp>
      <p:pic>
        <p:nvPicPr>
          <p:cNvPr id="3" name="Picture 2" descr="A logo of a brain&#10;&#10;Description automatically generated">
            <a:extLst>
              <a:ext uri="{FF2B5EF4-FFF2-40B4-BE49-F238E27FC236}">
                <a16:creationId xmlns:a16="http://schemas.microsoft.com/office/drawing/2014/main" id="{A2C93832-6DF9-0D6B-FAFC-28AAD1EBD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428" y="247907"/>
            <a:ext cx="889544" cy="1151067"/>
          </a:xfrm>
          <a:prstGeom prst="rect">
            <a:avLst/>
          </a:prstGeom>
        </p:spPr>
      </p:pic>
      <p:sp>
        <p:nvSpPr>
          <p:cNvPr id="10" name="Rectangle 9">
            <a:extLst>
              <a:ext uri="{FF2B5EF4-FFF2-40B4-BE49-F238E27FC236}">
                <a16:creationId xmlns:a16="http://schemas.microsoft.com/office/drawing/2014/main" id="{9027F139-DA8B-1803-D76E-877FE9D05DF4}"/>
              </a:ext>
            </a:extLst>
          </p:cNvPr>
          <p:cNvSpPr/>
          <p:nvPr/>
        </p:nvSpPr>
        <p:spPr>
          <a:xfrm>
            <a:off x="3189936" y="1434029"/>
            <a:ext cx="401255" cy="382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 name="Slide Number Placeholder 4">
            <a:extLst>
              <a:ext uri="{FF2B5EF4-FFF2-40B4-BE49-F238E27FC236}">
                <a16:creationId xmlns:a16="http://schemas.microsoft.com/office/drawing/2014/main" id="{AAD9B1C6-6CF0-E95B-0EC9-254B1DEA5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grpSp>
        <p:nvGrpSpPr>
          <p:cNvPr id="7" name="Group 6">
            <a:extLst>
              <a:ext uri="{FF2B5EF4-FFF2-40B4-BE49-F238E27FC236}">
                <a16:creationId xmlns:a16="http://schemas.microsoft.com/office/drawing/2014/main" id="{23266665-565E-5495-0C5F-CD548AC4B14A}"/>
              </a:ext>
            </a:extLst>
          </p:cNvPr>
          <p:cNvGrpSpPr/>
          <p:nvPr/>
        </p:nvGrpSpPr>
        <p:grpSpPr>
          <a:xfrm>
            <a:off x="2658534" y="5509375"/>
            <a:ext cx="5422472" cy="757767"/>
            <a:chOff x="507681" y="5443930"/>
            <a:chExt cx="5422472" cy="757767"/>
          </a:xfrm>
        </p:grpSpPr>
        <p:sp>
          <p:nvSpPr>
            <p:cNvPr id="19" name="TextBox 18">
              <a:extLst>
                <a:ext uri="{FF2B5EF4-FFF2-40B4-BE49-F238E27FC236}">
                  <a16:creationId xmlns:a16="http://schemas.microsoft.com/office/drawing/2014/main" id="{CE6FFA47-278C-4D31-7F77-137A6E7C3EA6}"/>
                </a:ext>
              </a:extLst>
            </p:cNvPr>
            <p:cNvSpPr txBox="1"/>
            <p:nvPr/>
          </p:nvSpPr>
          <p:spPr>
            <a:xfrm>
              <a:off x="507681" y="5443930"/>
              <a:ext cx="542247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LT Pro"/>
                  <a:ea typeface="+mn-ea"/>
                  <a:cs typeface="+mn-cs"/>
                </a:rPr>
                <a:t>Phonological Processing at 60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mn-ea"/>
                  <a:cs typeface="+mn-cs"/>
                </a:rPr>
                <a:t> </a:t>
              </a:r>
            </a:p>
          </p:txBody>
        </p:sp>
        <p:pic>
          <p:nvPicPr>
            <p:cNvPr id="11" name="Picture 10">
              <a:extLst>
                <a:ext uri="{FF2B5EF4-FFF2-40B4-BE49-F238E27FC236}">
                  <a16:creationId xmlns:a16="http://schemas.microsoft.com/office/drawing/2014/main" id="{171A21FA-017D-6BF6-A3BE-EB0EAA0DF82A}"/>
                </a:ext>
              </a:extLst>
            </p:cNvPr>
            <p:cNvPicPr>
              <a:picLocks noChangeAspect="1"/>
            </p:cNvPicPr>
            <p:nvPr/>
          </p:nvPicPr>
          <p:blipFill>
            <a:blip r:embed="rId4"/>
            <a:srcRect l="65905" t="10674" r="22960"/>
            <a:stretch/>
          </p:blipFill>
          <p:spPr>
            <a:xfrm>
              <a:off x="1867640" y="5793631"/>
              <a:ext cx="1007627" cy="408066"/>
            </a:xfrm>
            <a:prstGeom prst="rect">
              <a:avLst/>
            </a:prstGeom>
          </p:spPr>
        </p:pic>
        <p:pic>
          <p:nvPicPr>
            <p:cNvPr id="12" name="Picture 11">
              <a:extLst>
                <a:ext uri="{FF2B5EF4-FFF2-40B4-BE49-F238E27FC236}">
                  <a16:creationId xmlns:a16="http://schemas.microsoft.com/office/drawing/2014/main" id="{01FA0807-8018-6F95-BE4E-C71311DC3902}"/>
                </a:ext>
              </a:extLst>
            </p:cNvPr>
            <p:cNvPicPr>
              <a:picLocks noChangeAspect="1"/>
            </p:cNvPicPr>
            <p:nvPr/>
          </p:nvPicPr>
          <p:blipFill>
            <a:blip r:embed="rId4"/>
            <a:srcRect l="87743" t="8000" r="1383" b="15532"/>
            <a:stretch/>
          </p:blipFill>
          <p:spPr>
            <a:xfrm>
              <a:off x="3006428" y="5751706"/>
              <a:ext cx="1007627" cy="357730"/>
            </a:xfrm>
            <a:prstGeom prst="rect">
              <a:avLst/>
            </a:prstGeom>
          </p:spPr>
        </p:pic>
        <p:pic>
          <p:nvPicPr>
            <p:cNvPr id="13" name="Picture 12">
              <a:extLst>
                <a:ext uri="{FF2B5EF4-FFF2-40B4-BE49-F238E27FC236}">
                  <a16:creationId xmlns:a16="http://schemas.microsoft.com/office/drawing/2014/main" id="{A9943308-A52B-BFD2-084C-7CFBD1037DAD}"/>
                </a:ext>
              </a:extLst>
            </p:cNvPr>
            <p:cNvPicPr>
              <a:picLocks noChangeAspect="1"/>
            </p:cNvPicPr>
            <p:nvPr/>
          </p:nvPicPr>
          <p:blipFill>
            <a:blip r:embed="rId4"/>
            <a:srcRect l="45268" t="8525" r="43978" b="13895"/>
            <a:stretch/>
          </p:blipFill>
          <p:spPr>
            <a:xfrm>
              <a:off x="653085" y="5793631"/>
              <a:ext cx="937990" cy="341614"/>
            </a:xfrm>
            <a:prstGeom prst="rect">
              <a:avLst/>
            </a:prstGeom>
          </p:spPr>
        </p:pic>
      </p:grpSp>
      <p:sp>
        <p:nvSpPr>
          <p:cNvPr id="16" name="Rectangle 15">
            <a:extLst>
              <a:ext uri="{FF2B5EF4-FFF2-40B4-BE49-F238E27FC236}">
                <a16:creationId xmlns:a16="http://schemas.microsoft.com/office/drawing/2014/main" id="{143D105F-E64C-6708-6BFE-7571EC5C3EDF}"/>
              </a:ext>
            </a:extLst>
          </p:cNvPr>
          <p:cNvSpPr/>
          <p:nvPr/>
        </p:nvSpPr>
        <p:spPr>
          <a:xfrm>
            <a:off x="4974566" y="1483743"/>
            <a:ext cx="948906" cy="2649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8" name="Rectangle 7">
            <a:extLst>
              <a:ext uri="{FF2B5EF4-FFF2-40B4-BE49-F238E27FC236}">
                <a16:creationId xmlns:a16="http://schemas.microsoft.com/office/drawing/2014/main" id="{84DBCDB7-33D3-E7B9-CCCC-5424FE17A3E7}"/>
              </a:ext>
            </a:extLst>
          </p:cNvPr>
          <p:cNvSpPr/>
          <p:nvPr/>
        </p:nvSpPr>
        <p:spPr>
          <a:xfrm>
            <a:off x="4829577" y="1532586"/>
            <a:ext cx="856446" cy="216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4" name="Rectangle 3">
            <a:extLst>
              <a:ext uri="{FF2B5EF4-FFF2-40B4-BE49-F238E27FC236}">
                <a16:creationId xmlns:a16="http://schemas.microsoft.com/office/drawing/2014/main" id="{52E99809-2840-6C06-64D6-4146E4BB7C7B}"/>
              </a:ext>
            </a:extLst>
          </p:cNvPr>
          <p:cNvSpPr/>
          <p:nvPr/>
        </p:nvSpPr>
        <p:spPr>
          <a:xfrm>
            <a:off x="4974566" y="1243094"/>
            <a:ext cx="967835" cy="239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9" name="Rectangle 8">
            <a:extLst>
              <a:ext uri="{FF2B5EF4-FFF2-40B4-BE49-F238E27FC236}">
                <a16:creationId xmlns:a16="http://schemas.microsoft.com/office/drawing/2014/main" id="{494A2082-ED29-60DA-49E9-E43C676A4A0A}"/>
              </a:ext>
            </a:extLst>
          </p:cNvPr>
          <p:cNvSpPr/>
          <p:nvPr/>
        </p:nvSpPr>
        <p:spPr>
          <a:xfrm>
            <a:off x="3026535" y="1243094"/>
            <a:ext cx="341290" cy="3497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17" name="Picture 16">
            <a:extLst>
              <a:ext uri="{FF2B5EF4-FFF2-40B4-BE49-F238E27FC236}">
                <a16:creationId xmlns:a16="http://schemas.microsoft.com/office/drawing/2014/main" id="{72601508-1DA8-A38A-6D1A-71F2D5C1BDDF}"/>
              </a:ext>
            </a:extLst>
          </p:cNvPr>
          <p:cNvPicPr>
            <a:picLocks noChangeAspect="1"/>
          </p:cNvPicPr>
          <p:nvPr/>
        </p:nvPicPr>
        <p:blipFill>
          <a:blip r:embed="rId5"/>
          <a:stretch>
            <a:fillRect/>
          </a:stretch>
        </p:blipFill>
        <p:spPr>
          <a:xfrm>
            <a:off x="1786603" y="1178159"/>
            <a:ext cx="3716397" cy="3981515"/>
          </a:xfrm>
          <a:prstGeom prst="rect">
            <a:avLst/>
          </a:prstGeom>
        </p:spPr>
      </p:pic>
      <p:pic>
        <p:nvPicPr>
          <p:cNvPr id="20" name="Picture 19">
            <a:extLst>
              <a:ext uri="{FF2B5EF4-FFF2-40B4-BE49-F238E27FC236}">
                <a16:creationId xmlns:a16="http://schemas.microsoft.com/office/drawing/2014/main" id="{0D6DA0B2-DD0C-9CE2-494F-636014A5FF4A}"/>
              </a:ext>
            </a:extLst>
          </p:cNvPr>
          <p:cNvPicPr>
            <a:picLocks noChangeAspect="1"/>
          </p:cNvPicPr>
          <p:nvPr/>
        </p:nvPicPr>
        <p:blipFill>
          <a:blip r:embed="rId6"/>
          <a:stretch>
            <a:fillRect/>
          </a:stretch>
        </p:blipFill>
        <p:spPr>
          <a:xfrm>
            <a:off x="5831011" y="1398974"/>
            <a:ext cx="4026239" cy="3801519"/>
          </a:xfrm>
          <a:prstGeom prst="rect">
            <a:avLst/>
          </a:prstGeom>
        </p:spPr>
      </p:pic>
      <p:sp>
        <p:nvSpPr>
          <p:cNvPr id="6" name="TextBox 5">
            <a:extLst>
              <a:ext uri="{FF2B5EF4-FFF2-40B4-BE49-F238E27FC236}">
                <a16:creationId xmlns:a16="http://schemas.microsoft.com/office/drawing/2014/main" id="{EF156813-5E86-401D-1055-619C3E4CF3AE}"/>
              </a:ext>
            </a:extLst>
          </p:cNvPr>
          <p:cNvSpPr txBox="1"/>
          <p:nvPr/>
        </p:nvSpPr>
        <p:spPr>
          <a:xfrm>
            <a:off x="8058338" y="948983"/>
            <a:ext cx="5234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rPr>
              <a:t>Turesky et al., in press; PNAS)</a:t>
            </a:r>
          </a:p>
        </p:txBody>
      </p:sp>
    </p:spTree>
    <p:extLst>
      <p:ext uri="{BB962C8B-B14F-4D97-AF65-F5344CB8AC3E}">
        <p14:creationId xmlns:p14="http://schemas.microsoft.com/office/powerpoint/2010/main" val="23146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6B967A-D9B1-54D8-5430-5C7F911CE90B}"/>
              </a:ext>
            </a:extLst>
          </p:cNvPr>
          <p:cNvSpPr/>
          <p:nvPr/>
        </p:nvSpPr>
        <p:spPr>
          <a:xfrm>
            <a:off x="1602828" y="89681"/>
            <a:ext cx="8854965"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 name="Slide Number Placeholder 3"/>
          <p:cNvSpPr>
            <a:spLocks noGrp="1"/>
          </p:cNvSpPr>
          <p:nvPr>
            <p:ph type="sldNum" sz="quarter" idx="12"/>
          </p:nvPr>
        </p:nvSpPr>
        <p:spPr>
          <a:xfrm>
            <a:off x="10167332" y="6277097"/>
            <a:ext cx="71064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800" b="0" i="0" u="none" strike="noStrike" kern="1200" cap="all" spc="100" normalizeH="0" baseline="0" noProof="0" smtClean="0">
                <a:ln>
                  <a:noFill/>
                </a:ln>
                <a:solidFill>
                  <a:prstClr val="white"/>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all" spc="100" normalizeH="0" baseline="0" noProof="0">
              <a:ln>
                <a:noFill/>
              </a:ln>
              <a:solidFill>
                <a:prstClr val="white"/>
              </a:solidFill>
              <a:effectLst/>
              <a:uLnTx/>
              <a:uFillTx/>
              <a:latin typeface="Avenir Next LT Pro Light"/>
              <a:ea typeface="+mn-ea"/>
              <a:cs typeface="+mn-cs"/>
            </a:endParaRPr>
          </a:p>
        </p:txBody>
      </p:sp>
      <p:sp>
        <p:nvSpPr>
          <p:cNvPr id="2" name="Title 1"/>
          <p:cNvSpPr>
            <a:spLocks noGrp="1"/>
          </p:cNvSpPr>
          <p:nvPr>
            <p:ph type="title" idx="4294967295"/>
          </p:nvPr>
        </p:nvSpPr>
        <p:spPr>
          <a:xfrm>
            <a:off x="1571296" y="326533"/>
            <a:ext cx="11128704" cy="1116012"/>
          </a:xfrm>
        </p:spPr>
        <p:txBody>
          <a:bodyPr/>
          <a:lstStyle/>
          <a:p>
            <a:r>
              <a:rPr lang="en-US" dirty="0"/>
              <a:t>Home Language and Literacy </a:t>
            </a:r>
            <a:br>
              <a:rPr lang="en-US" dirty="0"/>
            </a:br>
            <a:r>
              <a:rPr lang="en-US" dirty="0"/>
              <a:t>Environment (HLLE) </a:t>
            </a:r>
          </a:p>
        </p:txBody>
      </p:sp>
      <p:sp>
        <p:nvSpPr>
          <p:cNvPr id="3" name="Content Placeholder 2"/>
          <p:cNvSpPr>
            <a:spLocks noGrp="1"/>
          </p:cNvSpPr>
          <p:nvPr>
            <p:ph idx="4294967295"/>
          </p:nvPr>
        </p:nvSpPr>
        <p:spPr>
          <a:xfrm>
            <a:off x="1612295" y="1659059"/>
            <a:ext cx="8555037" cy="4800600"/>
          </a:xfrm>
        </p:spPr>
        <p:txBody>
          <a:bodyPr>
            <a:normAutofit/>
          </a:bodyPr>
          <a:lstStyle/>
          <a:p>
            <a:pPr marL="0" indent="0">
              <a:buNone/>
            </a:pPr>
            <a:r>
              <a:rPr lang="en-US" dirty="0"/>
              <a:t>Aspects of HLLE that are most predictive of future language and literacy skills include (e.g., Hamilton, 2013; Payne, Whitehurst, &amp; Angell, 1994; Bus et al., 1995; Rodriguez et al., 2011): </a:t>
            </a:r>
          </a:p>
          <a:p>
            <a:pPr marL="0" indent="0">
              <a:buNone/>
            </a:pPr>
            <a:endParaRPr lang="en-US" dirty="0"/>
          </a:p>
          <a:p>
            <a:pPr lvl="1"/>
            <a:r>
              <a:rPr lang="en-US" dirty="0"/>
              <a:t>Age of onset of shared reading </a:t>
            </a:r>
          </a:p>
          <a:p>
            <a:pPr lvl="1"/>
            <a:r>
              <a:rPr lang="en-US" dirty="0"/>
              <a:t>Frequency and quality of book reading </a:t>
            </a:r>
          </a:p>
          <a:p>
            <a:pPr lvl="1"/>
            <a:r>
              <a:rPr lang="en-US" dirty="0"/>
              <a:t>Frequency of  library visits</a:t>
            </a:r>
          </a:p>
          <a:p>
            <a:pPr lvl="1"/>
            <a:r>
              <a:rPr lang="en-US" dirty="0"/>
              <a:t>Parental knowledge of storybook titles</a:t>
            </a:r>
          </a:p>
          <a:p>
            <a:pPr lvl="1"/>
            <a:r>
              <a:rPr lang="en-US" dirty="0"/>
              <a:t>Parental mediating style during shared reading </a:t>
            </a:r>
          </a:p>
          <a:p>
            <a:pPr lvl="1"/>
            <a:r>
              <a:rPr lang="en-US" dirty="0"/>
              <a:t>Parental language during shared reading </a:t>
            </a:r>
          </a:p>
          <a:p>
            <a:pPr lvl="1"/>
            <a:r>
              <a:rPr lang="en-US" dirty="0"/>
              <a:t>…</a:t>
            </a:r>
          </a:p>
          <a:p>
            <a:pPr marL="228600" lvl="1" indent="0">
              <a:buNone/>
            </a:pPr>
            <a:r>
              <a:rPr lang="en-US" dirty="0">
                <a:sym typeface="Wingdings" panose="05000000000000000000" pitchFamily="2" charset="2"/>
              </a:rPr>
              <a:t> …but there are large cultural differences….</a:t>
            </a:r>
            <a:endParaRPr lang="en-US" dirty="0"/>
          </a:p>
          <a:p>
            <a:pPr marL="0" indent="0">
              <a:buNone/>
            </a:pPr>
            <a:endParaRPr lang="en-US" dirty="0"/>
          </a:p>
        </p:txBody>
      </p:sp>
      <p:pic>
        <p:nvPicPr>
          <p:cNvPr id="6" name="Picture 5" descr="A logo of a brain&#10;&#10;Description automatically generated">
            <a:extLst>
              <a:ext uri="{FF2B5EF4-FFF2-40B4-BE49-F238E27FC236}">
                <a16:creationId xmlns:a16="http://schemas.microsoft.com/office/drawing/2014/main" id="{A9859443-A059-37B1-B34D-6198F1BAD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144" y="89681"/>
            <a:ext cx="889544" cy="1151067"/>
          </a:xfrm>
          <a:prstGeom prst="rect">
            <a:avLst/>
          </a:prstGeom>
        </p:spPr>
      </p:pic>
      <p:pic>
        <p:nvPicPr>
          <p:cNvPr id="7" name="Google Shape;1109;p53">
            <a:extLst>
              <a:ext uri="{FF2B5EF4-FFF2-40B4-BE49-F238E27FC236}">
                <a16:creationId xmlns:a16="http://schemas.microsoft.com/office/drawing/2014/main" id="{15163F61-9D17-9F61-7512-79EA5D21B293}"/>
              </a:ext>
            </a:extLst>
          </p:cNvPr>
          <p:cNvPicPr preferRelativeResize="0"/>
          <p:nvPr/>
        </p:nvPicPr>
        <p:blipFill rotWithShape="1">
          <a:blip r:embed="rId4">
            <a:alphaModFix/>
          </a:blip>
          <a:srcRect/>
          <a:stretch/>
        </p:blipFill>
        <p:spPr>
          <a:xfrm>
            <a:off x="7136141" y="3293857"/>
            <a:ext cx="2740730" cy="2983240"/>
          </a:xfrm>
          <a:prstGeom prst="rect">
            <a:avLst/>
          </a:prstGeom>
          <a:noFill/>
          <a:ln>
            <a:noFill/>
          </a:ln>
        </p:spPr>
      </p:pic>
    </p:spTree>
    <p:extLst>
      <p:ext uri="{BB962C8B-B14F-4D97-AF65-F5344CB8AC3E}">
        <p14:creationId xmlns:p14="http://schemas.microsoft.com/office/powerpoint/2010/main" val="99900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61F3C2-4499-5877-8E1E-55459B28A824}"/>
              </a:ext>
            </a:extLst>
          </p:cNvPr>
          <p:cNvSpPr/>
          <p:nvPr/>
        </p:nvSpPr>
        <p:spPr>
          <a:xfrm>
            <a:off x="1602828" y="89681"/>
            <a:ext cx="8854965"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3" name="Slide Number Placeholder 2">
            <a:extLst>
              <a:ext uri="{FF2B5EF4-FFF2-40B4-BE49-F238E27FC236}">
                <a16:creationId xmlns:a16="http://schemas.microsoft.com/office/drawing/2014/main" id="{DDE400C0-AF16-8D32-A10A-A6FBEA18B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5" name="Picture 4">
            <a:extLst>
              <a:ext uri="{FF2B5EF4-FFF2-40B4-BE49-F238E27FC236}">
                <a16:creationId xmlns:a16="http://schemas.microsoft.com/office/drawing/2014/main" id="{3C7FAF1A-9310-C514-8AD9-8150615A7063}"/>
              </a:ext>
            </a:extLst>
          </p:cNvPr>
          <p:cNvPicPr>
            <a:picLocks noChangeAspect="1"/>
          </p:cNvPicPr>
          <p:nvPr/>
        </p:nvPicPr>
        <p:blipFill>
          <a:blip r:embed="rId3"/>
          <a:stretch>
            <a:fillRect/>
          </a:stretch>
        </p:blipFill>
        <p:spPr>
          <a:xfrm>
            <a:off x="1676400" y="252162"/>
            <a:ext cx="7508310" cy="1776877"/>
          </a:xfrm>
          <a:prstGeom prst="rect">
            <a:avLst/>
          </a:prstGeom>
          <a:ln>
            <a:solidFill>
              <a:schemeClr val="tx1"/>
            </a:solidFill>
          </a:ln>
        </p:spPr>
      </p:pic>
      <p:pic>
        <p:nvPicPr>
          <p:cNvPr id="7" name="Picture 6">
            <a:extLst>
              <a:ext uri="{FF2B5EF4-FFF2-40B4-BE49-F238E27FC236}">
                <a16:creationId xmlns:a16="http://schemas.microsoft.com/office/drawing/2014/main" id="{78BCD6BA-6150-3E71-AB97-D78314766D7D}"/>
              </a:ext>
            </a:extLst>
          </p:cNvPr>
          <p:cNvPicPr>
            <a:picLocks noChangeAspect="1"/>
          </p:cNvPicPr>
          <p:nvPr/>
        </p:nvPicPr>
        <p:blipFill>
          <a:blip r:embed="rId4"/>
          <a:stretch>
            <a:fillRect/>
          </a:stretch>
        </p:blipFill>
        <p:spPr>
          <a:xfrm>
            <a:off x="2008039" y="2499499"/>
            <a:ext cx="7733495" cy="3602448"/>
          </a:xfrm>
          <a:prstGeom prst="rect">
            <a:avLst/>
          </a:prstGeom>
        </p:spPr>
      </p:pic>
      <p:pic>
        <p:nvPicPr>
          <p:cNvPr id="6" name="Picture 5" descr="A logo of a brain&#10;&#10;Description automatically generated">
            <a:extLst>
              <a:ext uri="{FF2B5EF4-FFF2-40B4-BE49-F238E27FC236}">
                <a16:creationId xmlns:a16="http://schemas.microsoft.com/office/drawing/2014/main" id="{C901A9FD-D2BD-01B9-F6D7-835D1EBD1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3034005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30CCBC1-9DE3-5BFB-F60E-3FF973AEBE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8D6A0DF-E370-1052-69F1-1AFE355637ED}"/>
              </a:ext>
            </a:extLst>
          </p:cNvPr>
          <p:cNvSpPr/>
          <p:nvPr/>
        </p:nvSpPr>
        <p:spPr>
          <a:xfrm>
            <a:off x="147383" y="130236"/>
            <a:ext cx="10911573"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 name="Picture 2">
            <a:extLst>
              <a:ext uri="{FF2B5EF4-FFF2-40B4-BE49-F238E27FC236}">
                <a16:creationId xmlns:a16="http://schemas.microsoft.com/office/drawing/2014/main" id="{FA83643C-A397-2D2E-34E2-9B571905FB59}"/>
              </a:ext>
            </a:extLst>
          </p:cNvPr>
          <p:cNvPicPr>
            <a:picLocks noChangeAspect="1"/>
          </p:cNvPicPr>
          <p:nvPr/>
        </p:nvPicPr>
        <p:blipFill>
          <a:blip r:embed="rId2"/>
          <a:srcRect t="15099"/>
          <a:stretch/>
        </p:blipFill>
        <p:spPr>
          <a:xfrm>
            <a:off x="296128" y="533713"/>
            <a:ext cx="10762828" cy="4799346"/>
          </a:xfrm>
          <a:prstGeom prst="rect">
            <a:avLst/>
          </a:prstGeom>
        </p:spPr>
      </p:pic>
      <p:pic>
        <p:nvPicPr>
          <p:cNvPr id="4" name="Picture 3" descr="A logo of a brain&#10;&#10;Description automatically generated">
            <a:extLst>
              <a:ext uri="{FF2B5EF4-FFF2-40B4-BE49-F238E27FC236}">
                <a16:creationId xmlns:a16="http://schemas.microsoft.com/office/drawing/2014/main" id="{77EECC04-65C1-F2A4-4442-F817221C3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146" y="130236"/>
            <a:ext cx="840471" cy="1087567"/>
          </a:xfrm>
          <a:prstGeom prst="rect">
            <a:avLst/>
          </a:prstGeom>
        </p:spPr>
      </p:pic>
      <p:sp>
        <p:nvSpPr>
          <p:cNvPr id="2" name="Slide Number Placeholder 1">
            <a:extLst>
              <a:ext uri="{FF2B5EF4-FFF2-40B4-BE49-F238E27FC236}">
                <a16:creationId xmlns:a16="http://schemas.microsoft.com/office/drawing/2014/main" id="{F13996E6-4232-737B-8D25-2BE1D54FC0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662925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ECBF39-BC6D-805E-BF36-6AC78DBD6BDC}"/>
              </a:ext>
            </a:extLst>
          </p:cNvPr>
          <p:cNvSpPr/>
          <p:nvPr/>
        </p:nvSpPr>
        <p:spPr>
          <a:xfrm>
            <a:off x="161365" y="1712465"/>
            <a:ext cx="11860306" cy="4029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C4FCF801-ABA3-77C2-3587-095CCAAD1A2C}"/>
              </a:ext>
            </a:extLst>
          </p:cNvPr>
          <p:cNvSpPr>
            <a:spLocks noGrp="1"/>
          </p:cNvSpPr>
          <p:nvPr>
            <p:ph type="title"/>
          </p:nvPr>
        </p:nvSpPr>
        <p:spPr>
          <a:xfrm>
            <a:off x="141914" y="174807"/>
            <a:ext cx="11860305" cy="1371600"/>
          </a:xfrm>
        </p:spPr>
        <p:txBody>
          <a:bodyPr>
            <a:normAutofit/>
          </a:bodyPr>
          <a:lstStyle/>
          <a:p>
            <a:pPr algn="ctr"/>
            <a:r>
              <a:rPr lang="en-US" sz="2800" dirty="0">
                <a:effectLst/>
              </a:rPr>
              <a:t>For </a:t>
            </a:r>
            <a:r>
              <a:rPr lang="en-US" sz="2800" dirty="0"/>
              <a:t>at least</a:t>
            </a:r>
            <a:r>
              <a:rPr lang="en-US" sz="2800" dirty="0">
                <a:effectLst/>
              </a:rPr>
              <a:t> </a:t>
            </a:r>
            <a:r>
              <a:rPr lang="en-US" sz="2800" dirty="0"/>
              <a:t>25</a:t>
            </a:r>
            <a:r>
              <a:rPr lang="en-US" sz="2800" dirty="0">
                <a:effectLst/>
              </a:rPr>
              <a:t> years, our society has invested millions of dollars to improve educational opportunities and outcomes </a:t>
            </a:r>
            <a:br>
              <a:rPr lang="en-US" sz="2800" dirty="0">
                <a:effectLst/>
              </a:rPr>
            </a:br>
            <a:r>
              <a:rPr lang="en-US" sz="2800" dirty="0">
                <a:effectLst/>
              </a:rPr>
              <a:t>for struggling readers</a:t>
            </a:r>
            <a:endParaRPr lang="en-US" sz="2800" dirty="0"/>
          </a:p>
        </p:txBody>
      </p:sp>
      <p:graphicFrame>
        <p:nvGraphicFramePr>
          <p:cNvPr id="3084" name="Content Placeholder 2">
            <a:extLst>
              <a:ext uri="{FF2B5EF4-FFF2-40B4-BE49-F238E27FC236}">
                <a16:creationId xmlns:a16="http://schemas.microsoft.com/office/drawing/2014/main" id="{EE9A92C3-1D1D-C549-6561-207A7126751E}"/>
              </a:ext>
            </a:extLst>
          </p:cNvPr>
          <p:cNvGraphicFramePr>
            <a:graphicFrameLocks noGrp="1"/>
          </p:cNvGraphicFramePr>
          <p:nvPr>
            <p:ph idx="1"/>
          </p:nvPr>
        </p:nvGraphicFramePr>
        <p:xfrm>
          <a:off x="333932" y="1712465"/>
          <a:ext cx="10532979" cy="4137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Report of the National Reading Panel: Teaching Children to Read, An  Evidenced Based Assessment of the Scientific Research LIiterature on  Reading and Its Implications for Reading Instruction (NIH 00-4769) Dec  2000: National">
            <a:extLst>
              <a:ext uri="{FF2B5EF4-FFF2-40B4-BE49-F238E27FC236}">
                <a16:creationId xmlns:a16="http://schemas.microsoft.com/office/drawing/2014/main" id="{FCBCA944-19C5-A310-47BD-F331A7854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136" y="2144810"/>
            <a:ext cx="556129" cy="7251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ease of Student Information Under The No Child Left Behind Act | News  Post">
            <a:extLst>
              <a:ext uri="{FF2B5EF4-FFF2-40B4-BE49-F238E27FC236}">
                <a16:creationId xmlns:a16="http://schemas.microsoft.com/office/drawing/2014/main" id="{AD600DD1-2C34-5BE5-6CA9-430B7FCD1D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0343" y="4584290"/>
            <a:ext cx="780155" cy="7450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istory of Special Education and Inclusive Education timeline | Timeto">
            <a:extLst>
              <a:ext uri="{FF2B5EF4-FFF2-40B4-BE49-F238E27FC236}">
                <a16:creationId xmlns:a16="http://schemas.microsoft.com/office/drawing/2014/main" id="{37EBF3F7-C543-323C-332A-A04065E957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7929" y="2371697"/>
            <a:ext cx="817278" cy="5894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chematic of the RTI framework depicting 3 tiers of support ">
            <a:extLst>
              <a:ext uri="{FF2B5EF4-FFF2-40B4-BE49-F238E27FC236}">
                <a16:creationId xmlns:a16="http://schemas.microsoft.com/office/drawing/2014/main" id="{5A73DC55-AAB0-0E3D-18CA-6D832D85A5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33390">
            <a:off x="9202216" y="2015793"/>
            <a:ext cx="26942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w States Are Ensuring That Every Student Succeeds (ESSA) | Committee for  Children">
            <a:extLst>
              <a:ext uri="{FF2B5EF4-FFF2-40B4-BE49-F238E27FC236}">
                <a16:creationId xmlns:a16="http://schemas.microsoft.com/office/drawing/2014/main" id="{CFCF9072-560F-3D73-9B38-4925FB71C1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3056" y="4623056"/>
            <a:ext cx="1327490" cy="6675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2DBCD0F-6B32-92B8-7DB6-40F5B44C2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4" name="Picture 3" descr="A logo of a brain&#10;&#10;Description automatically generated">
            <a:extLst>
              <a:ext uri="{FF2B5EF4-FFF2-40B4-BE49-F238E27FC236}">
                <a16:creationId xmlns:a16="http://schemas.microsoft.com/office/drawing/2014/main" id="{37C724D4-EA41-1F24-328C-905FB27445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365" y="6015782"/>
            <a:ext cx="558341" cy="722491"/>
          </a:xfrm>
          <a:prstGeom prst="rect">
            <a:avLst/>
          </a:prstGeom>
        </p:spPr>
      </p:pic>
    </p:spTree>
    <p:extLst>
      <p:ext uri="{BB962C8B-B14F-4D97-AF65-F5344CB8AC3E}">
        <p14:creationId xmlns:p14="http://schemas.microsoft.com/office/powerpoint/2010/main" val="1106258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B6A47F-55E3-83E1-577D-DAA71890BA64}"/>
            </a:ext>
          </a:extLst>
        </p:cNvPr>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2CFB7124-993E-4CF3-A0CA-A32DF6CC4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133" name="Rectangle 5132">
            <a:extLst>
              <a:ext uri="{FF2B5EF4-FFF2-40B4-BE49-F238E27FC236}">
                <a16:creationId xmlns:a16="http://schemas.microsoft.com/office/drawing/2014/main" id="{0694F4EA-6586-4537-8435-1C89CECA2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79400" cy="6857999"/>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7AEE539F-6CDB-14B0-241C-882F24A9E2EC}"/>
              </a:ext>
            </a:extLst>
          </p:cNvPr>
          <p:cNvSpPr>
            <a:spLocks noGrp="1"/>
          </p:cNvSpPr>
          <p:nvPr>
            <p:ph type="title"/>
          </p:nvPr>
        </p:nvSpPr>
        <p:spPr>
          <a:xfrm>
            <a:off x="145446" y="2192837"/>
            <a:ext cx="5303820" cy="2016553"/>
          </a:xfrm>
        </p:spPr>
        <p:txBody>
          <a:bodyPr vert="horz" lIns="91440" tIns="45720" rIns="91440" bIns="45720" rtlCol="0" anchor="b">
            <a:noAutofit/>
          </a:bodyPr>
          <a:lstStyle/>
          <a:p>
            <a:pPr>
              <a:lnSpc>
                <a:spcPct val="90000"/>
              </a:lnSpc>
            </a:pPr>
            <a:r>
              <a:rPr lang="en-US" sz="2800" dirty="0"/>
              <a:t>As a society, we embrace preventative medicine, but we have not prioritized preventative education strategies to the same extent.</a:t>
            </a:r>
          </a:p>
        </p:txBody>
      </p:sp>
      <p:pic>
        <p:nvPicPr>
          <p:cNvPr id="5124" name="Picture 4" descr="Vitamin Bottles - Free vector clipart ...">
            <a:extLst>
              <a:ext uri="{FF2B5EF4-FFF2-40B4-BE49-F238E27FC236}">
                <a16:creationId xmlns:a16="http://schemas.microsoft.com/office/drawing/2014/main" id="{D7EE2759-728C-0156-37B1-8B2E4E00D8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2602" y="314207"/>
            <a:ext cx="1347244" cy="140235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260+ Mammogram Cartoons Stock Illustrations, Royalty-Free Vector Graphics &amp;  Clip Art - iStock">
            <a:extLst>
              <a:ext uri="{FF2B5EF4-FFF2-40B4-BE49-F238E27FC236}">
                <a16:creationId xmlns:a16="http://schemas.microsoft.com/office/drawing/2014/main" id="{D3F629D5-D53D-1569-145D-110A533256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44154" y="1760824"/>
            <a:ext cx="3784955" cy="252645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177,800+ Exercise Cartoon Stock Photos, Pictures &amp; Royalty-Free Images -  iStock | Heart exercise cartoon, People exercise cartoon, Woman exercise  cartoon">
            <a:extLst>
              <a:ext uri="{FF2B5EF4-FFF2-40B4-BE49-F238E27FC236}">
                <a16:creationId xmlns:a16="http://schemas.microsoft.com/office/drawing/2014/main" id="{D851565D-34FA-CE50-2EF0-BC679F3440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52" t="9248" r="6928" b="5066"/>
          <a:stretch/>
        </p:blipFill>
        <p:spPr bwMode="auto">
          <a:xfrm>
            <a:off x="9282914" y="3962967"/>
            <a:ext cx="2827021" cy="24688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remium Vector | Eat healthy food cartoon hand drawn doodle Self care  awareness drawing clip art icon illustration">
            <a:extLst>
              <a:ext uri="{FF2B5EF4-FFF2-40B4-BE49-F238E27FC236}">
                <a16:creationId xmlns:a16="http://schemas.microsoft.com/office/drawing/2014/main" id="{872C10CE-B7F4-6D96-51B8-89B28F17C0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07" t="23802" r="16262" b="22140"/>
          <a:stretch/>
        </p:blipFill>
        <p:spPr bwMode="auto">
          <a:xfrm>
            <a:off x="5763502" y="4417819"/>
            <a:ext cx="2929636" cy="24203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lu Shot Cartoon Vector Images (over 1,600)">
            <a:extLst>
              <a:ext uri="{FF2B5EF4-FFF2-40B4-BE49-F238E27FC236}">
                <a16:creationId xmlns:a16="http://schemas.microsoft.com/office/drawing/2014/main" id="{06C801CA-9675-CB57-2CB9-8BCE2B222FC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913" b="16615"/>
          <a:stretch/>
        </p:blipFill>
        <p:spPr bwMode="auto">
          <a:xfrm>
            <a:off x="9356873" y="221445"/>
            <a:ext cx="2644627" cy="23689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50CF4E1-8127-3CBE-A4A0-154567957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4" name="Picture 3" descr="A logo of a brain&#10;&#10;Description automatically generated">
            <a:extLst>
              <a:ext uri="{FF2B5EF4-FFF2-40B4-BE49-F238E27FC236}">
                <a16:creationId xmlns:a16="http://schemas.microsoft.com/office/drawing/2014/main" id="{D3DB1567-6B1A-DFE4-C48E-F965AC4448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7319" y="58575"/>
            <a:ext cx="599388" cy="775606"/>
          </a:xfrm>
          <a:prstGeom prst="rect">
            <a:avLst/>
          </a:prstGeom>
        </p:spPr>
      </p:pic>
    </p:spTree>
    <p:extLst>
      <p:ext uri="{BB962C8B-B14F-4D97-AF65-F5344CB8AC3E}">
        <p14:creationId xmlns:p14="http://schemas.microsoft.com/office/powerpoint/2010/main" val="256297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0808161-3307-B4B0-B77D-DE66A70F9D2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657103-68FD-C0F2-2E60-10701CAED852}"/>
              </a:ext>
            </a:extLst>
          </p:cNvPr>
          <p:cNvSpPr/>
          <p:nvPr/>
        </p:nvSpPr>
        <p:spPr>
          <a:xfrm>
            <a:off x="510139" y="119989"/>
            <a:ext cx="10574339" cy="6656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Light"/>
                <a:ea typeface="+mn-ea"/>
                <a:cs typeface="+mn-cs"/>
              </a:rPr>
              <a:t>Overall, our dominant approach has been a reactive, deficit-driven, “wait-to-fail” model. </a:t>
            </a:r>
            <a:endParaRPr kumimoji="0" lang="en-US" sz="1800" b="0" i="0" u="none" strike="noStrike" kern="1200" cap="none" spc="0" normalizeH="0" baseline="0" noProof="0" dirty="0">
              <a:ln>
                <a:noFill/>
              </a:ln>
              <a:solidFill>
                <a:srgbClr val="FFFFFF"/>
              </a:solidFill>
              <a:effectLst/>
              <a:uLnTx/>
              <a:uFillTx/>
              <a:latin typeface="Avenir Next LT Pro Light"/>
              <a:ea typeface="Times New Roman"/>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36" name="Rectangle 35">
            <a:extLst>
              <a:ext uri="{FF2B5EF4-FFF2-40B4-BE49-F238E27FC236}">
                <a16:creationId xmlns:a16="http://schemas.microsoft.com/office/drawing/2014/main" id="{E4B3DD88-39EE-AFB1-04B8-99E7C8F45FC9}"/>
              </a:ext>
            </a:extLst>
          </p:cNvPr>
          <p:cNvSpPr/>
          <p:nvPr/>
        </p:nvSpPr>
        <p:spPr>
          <a:xfrm>
            <a:off x="6219428" y="2284117"/>
            <a:ext cx="2301530" cy="2337304"/>
          </a:xfrm>
          <a:prstGeom prst="rect">
            <a:avLst/>
          </a:prstGeom>
          <a:solidFill>
            <a:schemeClr val="bg2">
              <a:lumMod val="40000"/>
              <a:lumOff val="60000"/>
            </a:schemeClr>
          </a:solidFill>
          <a:ln w="222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12560"/>
                </a:solidFill>
                <a:effectLst/>
                <a:uLnTx/>
                <a:uFillTx/>
                <a:latin typeface="Avenir Next LT Pro"/>
                <a:ea typeface="+mn-ea"/>
                <a:cs typeface="Times New Roman" panose="02020603050405020304" pitchFamily="18" charset="0"/>
              </a:rPr>
              <a:t>Identification/</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12560"/>
                </a:solidFill>
                <a:effectLst/>
                <a:uLnTx/>
                <a:uFillTx/>
                <a:latin typeface="Avenir Next LT Pro"/>
                <a:ea typeface="+mn-ea"/>
                <a:cs typeface="Times New Roman" panose="02020603050405020304" pitchFamily="18" charset="0"/>
              </a:rPr>
              <a:t>Diagnosis/Start of intensive Intervention</a:t>
            </a: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7853D5B-9489-28E6-31EC-7BAC53E4DAAC}"/>
              </a:ext>
            </a:extLst>
          </p:cNvPr>
          <p:cNvCxnSpPr/>
          <p:nvPr/>
        </p:nvCxnSpPr>
        <p:spPr>
          <a:xfrm>
            <a:off x="2213608" y="4608650"/>
            <a:ext cx="7768592" cy="12773"/>
          </a:xfrm>
          <a:prstGeom prst="straightConnector1">
            <a:avLst/>
          </a:prstGeom>
          <a:ln w="25400">
            <a:solidFill>
              <a:srgbClr val="C1256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4AC2A66-9387-6210-D75E-CF87B5896DB3}"/>
              </a:ext>
            </a:extLst>
          </p:cNvPr>
          <p:cNvSpPr/>
          <p:nvPr/>
        </p:nvSpPr>
        <p:spPr>
          <a:xfrm>
            <a:off x="2183967"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Oval 24">
            <a:extLst>
              <a:ext uri="{FF2B5EF4-FFF2-40B4-BE49-F238E27FC236}">
                <a16:creationId xmlns:a16="http://schemas.microsoft.com/office/drawing/2014/main" id="{CAC29E95-CC38-F9FB-5FCA-B9D91E7FE7E0}"/>
              </a:ext>
            </a:extLst>
          </p:cNvPr>
          <p:cNvSpPr/>
          <p:nvPr/>
        </p:nvSpPr>
        <p:spPr>
          <a:xfrm>
            <a:off x="7865919"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1" name="TextBox 25">
            <a:extLst>
              <a:ext uri="{FF2B5EF4-FFF2-40B4-BE49-F238E27FC236}">
                <a16:creationId xmlns:a16="http://schemas.microsoft.com/office/drawing/2014/main" id="{70D2C000-BAFF-7679-8113-E052B097E5BF}"/>
              </a:ext>
            </a:extLst>
          </p:cNvPr>
          <p:cNvSpPr txBox="1">
            <a:spLocks noChangeArrowheads="1"/>
          </p:cNvSpPr>
          <p:nvPr/>
        </p:nvSpPr>
        <p:spPr bwMode="auto">
          <a:xfrm>
            <a:off x="1885950" y="4645141"/>
            <a:ext cx="7811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Pre-K</a:t>
            </a:r>
          </a:p>
        </p:txBody>
      </p:sp>
      <p:sp>
        <p:nvSpPr>
          <p:cNvPr id="27" name="Oval 26">
            <a:extLst>
              <a:ext uri="{FF2B5EF4-FFF2-40B4-BE49-F238E27FC236}">
                <a16:creationId xmlns:a16="http://schemas.microsoft.com/office/drawing/2014/main" id="{76F16770-029D-64DD-2941-749D8A1BDCBD}"/>
              </a:ext>
            </a:extLst>
          </p:cNvPr>
          <p:cNvSpPr/>
          <p:nvPr/>
        </p:nvSpPr>
        <p:spPr>
          <a:xfrm>
            <a:off x="3145779"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Oval 27">
            <a:extLst>
              <a:ext uri="{FF2B5EF4-FFF2-40B4-BE49-F238E27FC236}">
                <a16:creationId xmlns:a16="http://schemas.microsoft.com/office/drawing/2014/main" id="{9D750766-8CE3-DFBB-5641-7B59042B2441}"/>
              </a:ext>
            </a:extLst>
          </p:cNvPr>
          <p:cNvSpPr/>
          <p:nvPr/>
        </p:nvSpPr>
        <p:spPr>
          <a:xfrm>
            <a:off x="4297286" y="447180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Oval 28">
            <a:extLst>
              <a:ext uri="{FF2B5EF4-FFF2-40B4-BE49-F238E27FC236}">
                <a16:creationId xmlns:a16="http://schemas.microsoft.com/office/drawing/2014/main" id="{EB476081-6C89-9567-F4B0-21EF6661AC70}"/>
              </a:ext>
            </a:extLst>
          </p:cNvPr>
          <p:cNvSpPr/>
          <p:nvPr/>
        </p:nvSpPr>
        <p:spPr>
          <a:xfrm>
            <a:off x="5499181" y="4497349"/>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Oval 29">
            <a:extLst>
              <a:ext uri="{FF2B5EF4-FFF2-40B4-BE49-F238E27FC236}">
                <a16:creationId xmlns:a16="http://schemas.microsoft.com/office/drawing/2014/main" id="{D226D6BB-D7D5-2E60-0248-88DDFC30C030}"/>
              </a:ext>
            </a:extLst>
          </p:cNvPr>
          <p:cNvSpPr/>
          <p:nvPr/>
        </p:nvSpPr>
        <p:spPr>
          <a:xfrm>
            <a:off x="6699592" y="4473630"/>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6" name="TextBox 30">
            <a:extLst>
              <a:ext uri="{FF2B5EF4-FFF2-40B4-BE49-F238E27FC236}">
                <a16:creationId xmlns:a16="http://schemas.microsoft.com/office/drawing/2014/main" id="{28C40757-282C-F615-C416-CED45B76D439}"/>
              </a:ext>
            </a:extLst>
          </p:cNvPr>
          <p:cNvSpPr txBox="1">
            <a:spLocks noChangeArrowheads="1"/>
          </p:cNvSpPr>
          <p:nvPr/>
        </p:nvSpPr>
        <p:spPr bwMode="auto">
          <a:xfrm>
            <a:off x="3073012" y="4659736"/>
            <a:ext cx="333744"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K</a:t>
            </a:r>
          </a:p>
        </p:txBody>
      </p:sp>
      <p:sp>
        <p:nvSpPr>
          <p:cNvPr id="28687" name="TextBox 31">
            <a:extLst>
              <a:ext uri="{FF2B5EF4-FFF2-40B4-BE49-F238E27FC236}">
                <a16:creationId xmlns:a16="http://schemas.microsoft.com/office/drawing/2014/main" id="{ACB6EA3E-F893-D882-84BB-7F238EFC6E83}"/>
              </a:ext>
            </a:extLst>
          </p:cNvPr>
          <p:cNvSpPr txBox="1">
            <a:spLocks noChangeArrowheads="1"/>
          </p:cNvSpPr>
          <p:nvPr/>
        </p:nvSpPr>
        <p:spPr bwMode="auto">
          <a:xfrm>
            <a:off x="4247262" y="4692580"/>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1</a:t>
            </a:r>
          </a:p>
        </p:txBody>
      </p:sp>
      <p:sp>
        <p:nvSpPr>
          <p:cNvPr id="28688" name="TextBox 32">
            <a:extLst>
              <a:ext uri="{FF2B5EF4-FFF2-40B4-BE49-F238E27FC236}">
                <a16:creationId xmlns:a16="http://schemas.microsoft.com/office/drawing/2014/main" id="{2E91FAF2-8B47-735E-D6D5-A2ECF0CB2863}"/>
              </a:ext>
            </a:extLst>
          </p:cNvPr>
          <p:cNvSpPr txBox="1">
            <a:spLocks noChangeArrowheads="1"/>
          </p:cNvSpPr>
          <p:nvPr/>
        </p:nvSpPr>
        <p:spPr bwMode="auto">
          <a:xfrm>
            <a:off x="5443231" y="4681632"/>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2</a:t>
            </a:r>
          </a:p>
        </p:txBody>
      </p:sp>
      <p:sp>
        <p:nvSpPr>
          <p:cNvPr id="28689" name="TextBox 33">
            <a:extLst>
              <a:ext uri="{FF2B5EF4-FFF2-40B4-BE49-F238E27FC236}">
                <a16:creationId xmlns:a16="http://schemas.microsoft.com/office/drawing/2014/main" id="{90902A60-42FE-8CBE-15C4-CDC24CCF334E}"/>
              </a:ext>
            </a:extLst>
          </p:cNvPr>
          <p:cNvSpPr txBox="1">
            <a:spLocks noChangeArrowheads="1"/>
          </p:cNvSpPr>
          <p:nvPr/>
        </p:nvSpPr>
        <p:spPr bwMode="auto">
          <a:xfrm>
            <a:off x="6671799" y="4672509"/>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3</a:t>
            </a:r>
          </a:p>
        </p:txBody>
      </p:sp>
      <p:sp>
        <p:nvSpPr>
          <p:cNvPr id="28690" name="TextBox 34">
            <a:extLst>
              <a:ext uri="{FF2B5EF4-FFF2-40B4-BE49-F238E27FC236}">
                <a16:creationId xmlns:a16="http://schemas.microsoft.com/office/drawing/2014/main" id="{62F95C85-5651-D82F-7274-C44F36B043A5}"/>
              </a:ext>
            </a:extLst>
          </p:cNvPr>
          <p:cNvSpPr txBox="1">
            <a:spLocks noChangeArrowheads="1"/>
          </p:cNvSpPr>
          <p:nvPr/>
        </p:nvSpPr>
        <p:spPr bwMode="auto">
          <a:xfrm>
            <a:off x="7815896" y="4672509"/>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4</a:t>
            </a:r>
          </a:p>
        </p:txBody>
      </p:sp>
      <p:cxnSp>
        <p:nvCxnSpPr>
          <p:cNvPr id="8" name="Straight Connector 7">
            <a:extLst>
              <a:ext uri="{FF2B5EF4-FFF2-40B4-BE49-F238E27FC236}">
                <a16:creationId xmlns:a16="http://schemas.microsoft.com/office/drawing/2014/main" id="{D8ADFEA0-E1C2-ABF3-D27D-78A2283F8B39}"/>
              </a:ext>
            </a:extLst>
          </p:cNvPr>
          <p:cNvCxnSpPr>
            <a:cxnSpLocks/>
          </p:cNvCxnSpPr>
          <p:nvPr/>
        </p:nvCxnSpPr>
        <p:spPr>
          <a:xfrm>
            <a:off x="1268506" y="1428574"/>
            <a:ext cx="8096250" cy="8845"/>
          </a:xfrm>
          <a:prstGeom prst="line">
            <a:avLst/>
          </a:prstGeom>
          <a:ln w="5715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3926C43F-8980-5142-9524-16DF2E45B284}"/>
              </a:ext>
            </a:extLst>
          </p:cNvPr>
          <p:cNvSpPr/>
          <p:nvPr/>
        </p:nvSpPr>
        <p:spPr>
          <a:xfrm rot="5400000">
            <a:off x="7936453" y="2859209"/>
            <a:ext cx="2316056" cy="1147458"/>
          </a:xfrm>
          <a:prstGeom prst="triangl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EC9D471-6CBE-E337-D8E8-1E711BDB04CD}"/>
              </a:ext>
            </a:extLst>
          </p:cNvPr>
          <p:cNvSpPr txBox="1"/>
          <p:nvPr/>
        </p:nvSpPr>
        <p:spPr>
          <a:xfrm>
            <a:off x="5685777" y="5961460"/>
            <a:ext cx="69235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As outlined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 &amp; Gaab, 2016; Curr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Opin</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Behav</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Sci)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&amp; Gaab , 2016; Wiley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Interdiscip</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Rev </a:t>
            </a:r>
            <a:r>
              <a:rPr kumimoji="0" lang="en-US" sz="1400" b="0" i="0" u="none" strike="noStrike" kern="1200" cap="none" spc="0" normalizeH="0" baseline="0" noProof="0" dirty="0" err="1">
                <a:ln>
                  <a:noFill/>
                </a:ln>
                <a:solidFill>
                  <a:schemeClr val="bg1">
                    <a:lumMod val="50000"/>
                  </a:schemeClr>
                </a:solidFill>
                <a:effectLst/>
                <a:uLnTx/>
                <a:uFillTx/>
                <a:latin typeface="Avenir Next LT Pro"/>
                <a:ea typeface="+mn-ea"/>
                <a:cs typeface="Times New Roman" panose="02020603050405020304" pitchFamily="18" charset="0"/>
              </a:rPr>
              <a:t>Cogn</a:t>
            </a:r>
            <a:r>
              <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rPr>
              <a:t> Sci)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50000"/>
                </a:schemeClr>
              </a:solidFill>
              <a:effectLst/>
              <a:uLnTx/>
              <a:uFillTx/>
              <a:latin typeface="Avenir Next LT Pro"/>
              <a:ea typeface="+mn-ea"/>
              <a:cs typeface="Times New Roman" panose="02020603050405020304" pitchFamily="18" charset="0"/>
            </a:endParaRPr>
          </a:p>
        </p:txBody>
      </p:sp>
      <p:pic>
        <p:nvPicPr>
          <p:cNvPr id="6" name="Picture 5" descr="A logo of a brain&#10;&#10;Description automatically generated">
            <a:extLst>
              <a:ext uri="{FF2B5EF4-FFF2-40B4-BE49-F238E27FC236}">
                <a16:creationId xmlns:a16="http://schemas.microsoft.com/office/drawing/2014/main" id="{DA72C81B-AEB5-5262-50D1-55E84B09F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pic>
        <p:nvPicPr>
          <p:cNvPr id="4098" name="Picture 2" descr="1,700+ Cartoon Of The Sad Teenage Boy Stock Illustrations, Royalty-Free  Vector Graphics &amp; Clip Art - iStock">
            <a:extLst>
              <a:ext uri="{FF2B5EF4-FFF2-40B4-BE49-F238E27FC236}">
                <a16:creationId xmlns:a16="http://schemas.microsoft.com/office/drawing/2014/main" id="{2B99213C-549E-229B-1278-5D493485D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514" y="2215344"/>
            <a:ext cx="2822941" cy="226019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4A92F4C-65B7-A4F9-FBBB-BB06A93610AE}"/>
              </a:ext>
            </a:extLst>
          </p:cNvPr>
          <p:cNvSpPr txBox="1">
            <a:spLocks/>
          </p:cNvSpPr>
          <p:nvPr/>
        </p:nvSpPr>
        <p:spPr>
          <a:xfrm>
            <a:off x="916915" y="100553"/>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1" name="Title 1">
            <a:extLst>
              <a:ext uri="{FF2B5EF4-FFF2-40B4-BE49-F238E27FC236}">
                <a16:creationId xmlns:a16="http://schemas.microsoft.com/office/drawing/2014/main" id="{9ECDAE98-F5F4-770B-96C5-BB3FF9EB97F4}"/>
              </a:ext>
            </a:extLst>
          </p:cNvPr>
          <p:cNvSpPr txBox="1">
            <a:spLocks/>
          </p:cNvSpPr>
          <p:nvPr/>
        </p:nvSpPr>
        <p:spPr>
          <a:xfrm>
            <a:off x="1069315" y="252953"/>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Avenir Next LT Pro (Headings)"/>
                <a:cs typeface="Times New Roman" panose="02020603050405020304" pitchFamily="18" charset="0"/>
              </a:rPr>
            </a:br>
            <a:r>
              <a:rPr kumimoji="0" lang="en-US" sz="2400" i="0" u="none" strike="noStrike" kern="1200" cap="none" spc="0" normalizeH="0" baseline="0" noProof="0" dirty="0">
                <a:ln>
                  <a:noFill/>
                </a:ln>
                <a:solidFill>
                  <a:srgbClr val="000000"/>
                </a:solidFill>
                <a:effectLst/>
                <a:uLnTx/>
                <a:uFillTx/>
                <a:latin typeface="Avenir Next LT Pro (Headings)"/>
                <a:cs typeface="Times New Roman" panose="02020603050405020304" pitchFamily="18" charset="0"/>
              </a:rPr>
              <a:t>The dominant approach has been 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venir Next LT Pro (Headings)"/>
                <a:cs typeface="Times New Roman" panose="02020603050405020304" pitchFamily="18" charset="0"/>
              </a:rPr>
              <a:t>reactive, deficit-driven, “wait-to-fail” model </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Headings)"/>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Headings)"/>
              <a:cs typeface="Times New Roman" panose="02020603050405020304" pitchFamily="18" charset="0"/>
            </a:endParaRPr>
          </a:p>
        </p:txBody>
      </p:sp>
      <p:sp>
        <p:nvSpPr>
          <p:cNvPr id="12" name="Slide Number Placeholder 3">
            <a:extLst>
              <a:ext uri="{FF2B5EF4-FFF2-40B4-BE49-F238E27FC236}">
                <a16:creationId xmlns:a16="http://schemas.microsoft.com/office/drawing/2014/main" id="{B1469EC4-2110-9212-A06C-E7F4A3C6700D}"/>
              </a:ext>
            </a:extLst>
          </p:cNvPr>
          <p:cNvSpPr txBox="1">
            <a:spLocks/>
          </p:cNvSpPr>
          <p:nvPr/>
        </p:nvSpPr>
        <p:spPr>
          <a:xfrm>
            <a:off x="11228877" y="6319138"/>
            <a:ext cx="710647"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418918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55D9AD9-F1A6-7CD9-78FB-1B44FA450DB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3E4E1-A115-C973-C4E9-9A64CF17DC2C}"/>
              </a:ext>
            </a:extLst>
          </p:cNvPr>
          <p:cNvSpPr/>
          <p:nvPr/>
        </p:nvSpPr>
        <p:spPr>
          <a:xfrm>
            <a:off x="331369" y="129780"/>
            <a:ext cx="10883392" cy="6490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Light"/>
                <a:ea typeface="+mn-ea"/>
                <a:cs typeface="+mn-cs"/>
              </a:rPr>
              <a:t>Overall, our dominant approach has been a reactive, deficit-driven, “wait-to-fail” model. </a:t>
            </a:r>
            <a:endParaRPr kumimoji="0" lang="en-US" sz="1800" b="0" i="0" u="none" strike="noStrike" kern="1200" cap="none" spc="0" normalizeH="0" baseline="0" noProof="0" dirty="0">
              <a:ln>
                <a:noFill/>
              </a:ln>
              <a:solidFill>
                <a:srgbClr val="FFFFFF"/>
              </a:solidFill>
              <a:effectLst/>
              <a:uLnTx/>
              <a:uFillTx/>
              <a:latin typeface="Avenir Next LT Pro Light"/>
              <a:ea typeface="Times New Roman"/>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8675" name="Title 1">
            <a:extLst>
              <a:ext uri="{FF2B5EF4-FFF2-40B4-BE49-F238E27FC236}">
                <a16:creationId xmlns:a16="http://schemas.microsoft.com/office/drawing/2014/main" id="{AE53FBA0-4365-5CA3-F732-58F0C2FA895F}"/>
              </a:ext>
            </a:extLst>
          </p:cNvPr>
          <p:cNvSpPr>
            <a:spLocks noGrp="1"/>
          </p:cNvSpPr>
          <p:nvPr>
            <p:ph type="title"/>
          </p:nvPr>
        </p:nvSpPr>
        <p:spPr>
          <a:xfrm>
            <a:off x="1107521" y="-573354"/>
            <a:ext cx="11034184" cy="831850"/>
          </a:xfrm>
        </p:spPr>
        <p:txBody>
          <a:bodyPr>
            <a:normAutofit/>
          </a:bodyPr>
          <a:lstStyle/>
          <a:p>
            <a:br>
              <a:rPr lang="en-US" sz="2400" dirty="0">
                <a:effectLst/>
                <a:latin typeface="Arial" panose="020B0604020202020204" pitchFamily="34" charset="0"/>
              </a:rPr>
            </a:br>
            <a:endParaRPr lang="en-US" altLang="x-none" dirty="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11B14C22-1BCF-D61C-73D0-18B2542BADE5}"/>
              </a:ext>
            </a:extLst>
          </p:cNvPr>
          <p:cNvSpPr/>
          <p:nvPr/>
        </p:nvSpPr>
        <p:spPr>
          <a:xfrm>
            <a:off x="7865919" y="3288462"/>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Oval 27">
            <a:extLst>
              <a:ext uri="{FF2B5EF4-FFF2-40B4-BE49-F238E27FC236}">
                <a16:creationId xmlns:a16="http://schemas.microsoft.com/office/drawing/2014/main" id="{358F46E1-C951-97AB-F726-89304B74DDF6}"/>
              </a:ext>
            </a:extLst>
          </p:cNvPr>
          <p:cNvSpPr/>
          <p:nvPr/>
        </p:nvSpPr>
        <p:spPr>
          <a:xfrm>
            <a:off x="4297286" y="3288462"/>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Oval 29">
            <a:extLst>
              <a:ext uri="{FF2B5EF4-FFF2-40B4-BE49-F238E27FC236}">
                <a16:creationId xmlns:a16="http://schemas.microsoft.com/office/drawing/2014/main" id="{8EB05EC4-6C4D-8EAA-F334-0986ACD21E94}"/>
              </a:ext>
            </a:extLst>
          </p:cNvPr>
          <p:cNvSpPr/>
          <p:nvPr/>
        </p:nvSpPr>
        <p:spPr>
          <a:xfrm>
            <a:off x="6699592" y="329028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7" name="TextBox 31">
            <a:extLst>
              <a:ext uri="{FF2B5EF4-FFF2-40B4-BE49-F238E27FC236}">
                <a16:creationId xmlns:a16="http://schemas.microsoft.com/office/drawing/2014/main" id="{2CF00023-4D67-71D5-A81C-393D77B14DA6}"/>
              </a:ext>
            </a:extLst>
          </p:cNvPr>
          <p:cNvSpPr txBox="1">
            <a:spLocks noChangeArrowheads="1"/>
          </p:cNvSpPr>
          <p:nvPr/>
        </p:nvSpPr>
        <p:spPr bwMode="auto">
          <a:xfrm>
            <a:off x="4247262" y="3509236"/>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1</a:t>
            </a:r>
          </a:p>
        </p:txBody>
      </p:sp>
      <p:sp>
        <p:nvSpPr>
          <p:cNvPr id="28689" name="TextBox 33">
            <a:extLst>
              <a:ext uri="{FF2B5EF4-FFF2-40B4-BE49-F238E27FC236}">
                <a16:creationId xmlns:a16="http://schemas.microsoft.com/office/drawing/2014/main" id="{51C9A664-97D2-C257-06FA-0E3A6C97D3FC}"/>
              </a:ext>
            </a:extLst>
          </p:cNvPr>
          <p:cNvSpPr txBox="1">
            <a:spLocks noChangeArrowheads="1"/>
          </p:cNvSpPr>
          <p:nvPr/>
        </p:nvSpPr>
        <p:spPr bwMode="auto">
          <a:xfrm>
            <a:off x="6671799" y="3489165"/>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3</a:t>
            </a:r>
          </a:p>
        </p:txBody>
      </p:sp>
      <p:sp>
        <p:nvSpPr>
          <p:cNvPr id="28690" name="TextBox 34">
            <a:extLst>
              <a:ext uri="{FF2B5EF4-FFF2-40B4-BE49-F238E27FC236}">
                <a16:creationId xmlns:a16="http://schemas.microsoft.com/office/drawing/2014/main" id="{6BCE7DC5-AA9F-37EB-B1AF-33C09DE5660B}"/>
              </a:ext>
            </a:extLst>
          </p:cNvPr>
          <p:cNvSpPr txBox="1">
            <a:spLocks noChangeArrowheads="1"/>
          </p:cNvSpPr>
          <p:nvPr/>
        </p:nvSpPr>
        <p:spPr bwMode="auto">
          <a:xfrm>
            <a:off x="7815896" y="3489165"/>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4</a:t>
            </a:r>
          </a:p>
        </p:txBody>
      </p:sp>
      <p:cxnSp>
        <p:nvCxnSpPr>
          <p:cNvPr id="8" name="Straight Connector 7">
            <a:extLst>
              <a:ext uri="{FF2B5EF4-FFF2-40B4-BE49-F238E27FC236}">
                <a16:creationId xmlns:a16="http://schemas.microsoft.com/office/drawing/2014/main" id="{C414F01D-ACC3-9BBB-718C-41DD1D29C92B}"/>
              </a:ext>
            </a:extLst>
          </p:cNvPr>
          <p:cNvCxnSpPr>
            <a:cxnSpLocks/>
          </p:cNvCxnSpPr>
          <p:nvPr/>
        </p:nvCxnSpPr>
        <p:spPr>
          <a:xfrm>
            <a:off x="1640468" y="1152130"/>
            <a:ext cx="8096250" cy="8845"/>
          </a:xfrm>
          <a:prstGeom prst="line">
            <a:avLst/>
          </a:prstGeom>
          <a:ln w="5715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B48906-938A-4BDD-ABD5-0FC507E7C37D}"/>
              </a:ext>
            </a:extLst>
          </p:cNvPr>
          <p:cNvSpPr txBox="1"/>
          <p:nvPr/>
        </p:nvSpPr>
        <p:spPr>
          <a:xfrm>
            <a:off x="5822195" y="5637185"/>
            <a:ext cx="69235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As outlined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 &amp; Gaab, 2016; Curr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Opin</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Behav</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Sci)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&amp; Gaab , 2016; Wiley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Interdiscip</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Rev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Cogn</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Sci)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venir Next LT Pro"/>
              <a:ea typeface="+mn-ea"/>
              <a:cs typeface="Times New Roman" panose="02020603050405020304" pitchFamily="18" charset="0"/>
            </a:endParaRPr>
          </a:p>
        </p:txBody>
      </p:sp>
      <p:pic>
        <p:nvPicPr>
          <p:cNvPr id="6" name="Picture 5" descr="A logo of a brain&#10;&#10;Description automatically generated">
            <a:extLst>
              <a:ext uri="{FF2B5EF4-FFF2-40B4-BE49-F238E27FC236}">
                <a16:creationId xmlns:a16="http://schemas.microsoft.com/office/drawing/2014/main" id="{6747A2AF-3574-F566-A54E-AB0BD7FBF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8479" y="129780"/>
            <a:ext cx="889544" cy="1151067"/>
          </a:xfrm>
          <a:prstGeom prst="rect">
            <a:avLst/>
          </a:prstGeom>
        </p:spPr>
      </p:pic>
      <p:sp>
        <p:nvSpPr>
          <p:cNvPr id="10" name="Title 1">
            <a:extLst>
              <a:ext uri="{FF2B5EF4-FFF2-40B4-BE49-F238E27FC236}">
                <a16:creationId xmlns:a16="http://schemas.microsoft.com/office/drawing/2014/main" id="{DFDE3F0F-78CB-C1E3-B9FA-D87AEE9704A8}"/>
              </a:ext>
            </a:extLst>
          </p:cNvPr>
          <p:cNvSpPr txBox="1">
            <a:spLocks/>
          </p:cNvSpPr>
          <p:nvPr/>
        </p:nvSpPr>
        <p:spPr>
          <a:xfrm>
            <a:off x="916915" y="-1082791"/>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1" name="Title 1">
            <a:extLst>
              <a:ext uri="{FF2B5EF4-FFF2-40B4-BE49-F238E27FC236}">
                <a16:creationId xmlns:a16="http://schemas.microsoft.com/office/drawing/2014/main" id="{A9E3F19B-B4CB-1DB8-B95C-6AFC67D67663}"/>
              </a:ext>
            </a:extLst>
          </p:cNvPr>
          <p:cNvSpPr txBox="1">
            <a:spLocks/>
          </p:cNvSpPr>
          <p:nvPr/>
        </p:nvSpPr>
        <p:spPr>
          <a:xfrm>
            <a:off x="1049891" y="116414"/>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The “Dyslexia Paradox”</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ea typeface="+mj-ea"/>
                <a:cs typeface="Times New Roman" panose="02020603050405020304" pitchFamily="18" charset="0"/>
              </a:rPr>
              <a:t>A reading disability is generally identified after the most effective intervention window</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2" name="Slide Number Placeholder 3">
            <a:extLst>
              <a:ext uri="{FF2B5EF4-FFF2-40B4-BE49-F238E27FC236}">
                <a16:creationId xmlns:a16="http://schemas.microsoft.com/office/drawing/2014/main" id="{932481A8-5753-3089-3525-D388F748B0CF}"/>
              </a:ext>
            </a:extLst>
          </p:cNvPr>
          <p:cNvSpPr txBox="1">
            <a:spLocks/>
          </p:cNvSpPr>
          <p:nvPr/>
        </p:nvSpPr>
        <p:spPr>
          <a:xfrm>
            <a:off x="11143896" y="6258054"/>
            <a:ext cx="710647"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38</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nvGrpSpPr>
          <p:cNvPr id="37" name="Group 36">
            <a:extLst>
              <a:ext uri="{FF2B5EF4-FFF2-40B4-BE49-F238E27FC236}">
                <a16:creationId xmlns:a16="http://schemas.microsoft.com/office/drawing/2014/main" id="{F9D35730-2963-AF6B-EE9D-5B1A6441916F}"/>
              </a:ext>
            </a:extLst>
          </p:cNvPr>
          <p:cNvGrpSpPr/>
          <p:nvPr/>
        </p:nvGrpSpPr>
        <p:grpSpPr>
          <a:xfrm>
            <a:off x="1400793" y="2309089"/>
            <a:ext cx="8770819" cy="2826705"/>
            <a:chOff x="447355" y="2336006"/>
            <a:chExt cx="7046440" cy="1844544"/>
          </a:xfrm>
        </p:grpSpPr>
        <p:sp>
          <p:nvSpPr>
            <p:cNvPr id="38" name="Rectangle 37">
              <a:extLst>
                <a:ext uri="{FF2B5EF4-FFF2-40B4-BE49-F238E27FC236}">
                  <a16:creationId xmlns:a16="http://schemas.microsoft.com/office/drawing/2014/main" id="{FD2A9250-4334-4A2D-C4EF-2C569D76BA03}"/>
                </a:ext>
              </a:extLst>
            </p:cNvPr>
            <p:cNvSpPr/>
            <p:nvPr/>
          </p:nvSpPr>
          <p:spPr>
            <a:xfrm>
              <a:off x="447355" y="2336006"/>
              <a:ext cx="3001885" cy="1547813"/>
            </a:xfrm>
            <a:prstGeom prst="rect">
              <a:avLst/>
            </a:prstGeom>
            <a:gradFill flip="none" rotWithShape="1">
              <a:gsLst>
                <a:gs pos="13000">
                  <a:srgbClr val="F1B5CC"/>
                </a:gs>
                <a:gs pos="74000">
                  <a:srgbClr val="C12560"/>
                </a:gs>
                <a:gs pos="83000">
                  <a:srgbClr val="C12560"/>
                </a:gs>
                <a:gs pos="100000">
                  <a:srgbClr val="C12560"/>
                </a:gs>
              </a:gsLst>
              <a:lin ang="0" scaled="1"/>
              <a:tileRect/>
            </a:gradFill>
            <a:ln w="222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rPr>
                <a:t>Window for most effective Intervention</a:t>
              </a:r>
              <a:endParaRPr kumimoji="0" lang="en-US" sz="20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39" name="Rectangle 38">
              <a:extLst>
                <a:ext uri="{FF2B5EF4-FFF2-40B4-BE49-F238E27FC236}">
                  <a16:creationId xmlns:a16="http://schemas.microsoft.com/office/drawing/2014/main" id="{307C391E-8047-65EC-7CAE-96A505274F42}"/>
                </a:ext>
              </a:extLst>
            </p:cNvPr>
            <p:cNvSpPr/>
            <p:nvPr/>
          </p:nvSpPr>
          <p:spPr>
            <a:xfrm>
              <a:off x="4470799" y="2369345"/>
              <a:ext cx="1849040" cy="1525189"/>
            </a:xfrm>
            <a:prstGeom prst="rect">
              <a:avLst/>
            </a:prstGeom>
            <a:solidFill>
              <a:schemeClr val="bg1">
                <a:lumMod val="85000"/>
              </a:schemeClr>
            </a:solidFill>
            <a:ln w="222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12560"/>
                  </a:solidFill>
                  <a:effectLst/>
                  <a:uLnTx/>
                  <a:uFillTx/>
                  <a:latin typeface="Avenir Next LT Pro"/>
                  <a:ea typeface="+mn-ea"/>
                  <a:cs typeface="Times New Roman" panose="02020603050405020304" pitchFamily="18" charset="0"/>
                </a:rPr>
                <a:t>Identification/</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12560"/>
                  </a:solidFill>
                  <a:effectLst/>
                  <a:uLnTx/>
                  <a:uFillTx/>
                  <a:latin typeface="Avenir Next LT Pro"/>
                  <a:ea typeface="+mn-ea"/>
                  <a:cs typeface="Times New Roman" panose="02020603050405020304" pitchFamily="18" charset="0"/>
                </a:rPr>
                <a:t>Diagnosis/Start of intensive Intervention</a:t>
              </a: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0E42066D-4BB4-6D8F-5649-29786F0303A2}"/>
                </a:ext>
              </a:extLst>
            </p:cNvPr>
            <p:cNvCxnSpPr/>
            <p:nvPr/>
          </p:nvCxnSpPr>
          <p:spPr>
            <a:xfrm>
              <a:off x="1252539" y="3886201"/>
              <a:ext cx="6241256" cy="8335"/>
            </a:xfrm>
            <a:prstGeom prst="straightConnector1">
              <a:avLst/>
            </a:prstGeom>
            <a:ln w="25400">
              <a:solidFill>
                <a:srgbClr val="C1256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28700B6-0649-5DC8-B24C-C4B8B878EBC6}"/>
                </a:ext>
              </a:extLst>
            </p:cNvPr>
            <p:cNvSpPr/>
            <p:nvPr/>
          </p:nvSpPr>
          <p:spPr>
            <a:xfrm>
              <a:off x="1228726"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2" name="Oval 41">
              <a:extLst>
                <a:ext uri="{FF2B5EF4-FFF2-40B4-BE49-F238E27FC236}">
                  <a16:creationId xmlns:a16="http://schemas.microsoft.com/office/drawing/2014/main" id="{00D5E5DF-F876-91F1-CAC7-2F51E52B5064}"/>
                </a:ext>
              </a:extLst>
            </p:cNvPr>
            <p:cNvSpPr/>
            <p:nvPr/>
          </p:nvSpPr>
          <p:spPr>
            <a:xfrm>
              <a:off x="5793583"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3" name="TextBox 25">
              <a:extLst>
                <a:ext uri="{FF2B5EF4-FFF2-40B4-BE49-F238E27FC236}">
                  <a16:creationId xmlns:a16="http://schemas.microsoft.com/office/drawing/2014/main" id="{8B1073AF-7923-56AE-4782-C81FD61B459D}"/>
                </a:ext>
              </a:extLst>
            </p:cNvPr>
            <p:cNvSpPr txBox="1">
              <a:spLocks noChangeArrowheads="1"/>
            </p:cNvSpPr>
            <p:nvPr/>
          </p:nvSpPr>
          <p:spPr bwMode="auto">
            <a:xfrm>
              <a:off x="989300" y="3910013"/>
              <a:ext cx="627570"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Avenir Next LT Pro"/>
                  <a:ea typeface="Geneva" charset="0"/>
                  <a:cs typeface="Times New Roman" panose="02020603050405020304" pitchFamily="18" charset="0"/>
                </a:rPr>
                <a:t>Pre-K</a:t>
              </a:r>
            </a:p>
          </p:txBody>
        </p:sp>
        <p:sp>
          <p:nvSpPr>
            <p:cNvPr id="44" name="Oval 43">
              <a:extLst>
                <a:ext uri="{FF2B5EF4-FFF2-40B4-BE49-F238E27FC236}">
                  <a16:creationId xmlns:a16="http://schemas.microsoft.com/office/drawing/2014/main" id="{7C576A45-AA21-E4A3-D731-AB72C78F1543}"/>
                </a:ext>
              </a:extLst>
            </p:cNvPr>
            <p:cNvSpPr/>
            <p:nvPr/>
          </p:nvSpPr>
          <p:spPr>
            <a:xfrm>
              <a:off x="2001442"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5" name="Oval 44">
              <a:extLst>
                <a:ext uri="{FF2B5EF4-FFF2-40B4-BE49-F238E27FC236}">
                  <a16:creationId xmlns:a16="http://schemas.microsoft.com/office/drawing/2014/main" id="{A0E2A074-0A92-6B6B-60F5-FDDEA9E4A718}"/>
                </a:ext>
              </a:extLst>
            </p:cNvPr>
            <p:cNvSpPr/>
            <p:nvPr/>
          </p:nvSpPr>
          <p:spPr>
            <a:xfrm>
              <a:off x="2926558"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6" name="Oval 45">
              <a:extLst>
                <a:ext uri="{FF2B5EF4-FFF2-40B4-BE49-F238E27FC236}">
                  <a16:creationId xmlns:a16="http://schemas.microsoft.com/office/drawing/2014/main" id="{621BE3C9-8698-7604-A23B-A2F6B8DA8EE6}"/>
                </a:ext>
              </a:extLst>
            </p:cNvPr>
            <p:cNvSpPr/>
            <p:nvPr/>
          </p:nvSpPr>
          <p:spPr>
            <a:xfrm>
              <a:off x="3892155" y="3813573"/>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7" name="Oval 46">
              <a:extLst>
                <a:ext uri="{FF2B5EF4-FFF2-40B4-BE49-F238E27FC236}">
                  <a16:creationId xmlns:a16="http://schemas.microsoft.com/office/drawing/2014/main" id="{B8C7698D-E29B-9E39-A3D5-541F14EC87BA}"/>
                </a:ext>
              </a:extLst>
            </p:cNvPr>
            <p:cNvSpPr/>
            <p:nvPr/>
          </p:nvSpPr>
          <p:spPr>
            <a:xfrm>
              <a:off x="4856561" y="379809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8" name="TextBox 30">
              <a:extLst>
                <a:ext uri="{FF2B5EF4-FFF2-40B4-BE49-F238E27FC236}">
                  <a16:creationId xmlns:a16="http://schemas.microsoft.com/office/drawing/2014/main" id="{55D1BEF5-4441-7BC3-038C-05011ABCEA3B}"/>
                </a:ext>
              </a:extLst>
            </p:cNvPr>
            <p:cNvSpPr txBox="1">
              <a:spLocks noChangeArrowheads="1"/>
            </p:cNvSpPr>
            <p:nvPr/>
          </p:nvSpPr>
          <p:spPr bwMode="auto">
            <a:xfrm>
              <a:off x="1948131" y="3919537"/>
              <a:ext cx="257827"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K</a:t>
              </a:r>
            </a:p>
          </p:txBody>
        </p:sp>
        <p:sp>
          <p:nvSpPr>
            <p:cNvPr id="49" name="TextBox 31">
              <a:extLst>
                <a:ext uri="{FF2B5EF4-FFF2-40B4-BE49-F238E27FC236}">
                  <a16:creationId xmlns:a16="http://schemas.microsoft.com/office/drawing/2014/main" id="{CF81CD76-09DD-24BE-67BE-C1546BA6B9B3}"/>
                </a:ext>
              </a:extLst>
            </p:cNvPr>
            <p:cNvSpPr txBox="1">
              <a:spLocks noChangeArrowheads="1"/>
            </p:cNvSpPr>
            <p:nvPr/>
          </p:nvSpPr>
          <p:spPr bwMode="auto">
            <a:xfrm>
              <a:off x="2874779" y="3940969"/>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1</a:t>
              </a:r>
            </a:p>
          </p:txBody>
        </p:sp>
        <p:sp>
          <p:nvSpPr>
            <p:cNvPr id="50" name="TextBox 32">
              <a:extLst>
                <a:ext uri="{FF2B5EF4-FFF2-40B4-BE49-F238E27FC236}">
                  <a16:creationId xmlns:a16="http://schemas.microsoft.com/office/drawing/2014/main" id="{07C1A17E-2196-09ED-6D38-679484962888}"/>
                </a:ext>
              </a:extLst>
            </p:cNvPr>
            <p:cNvSpPr txBox="1">
              <a:spLocks noChangeArrowheads="1"/>
            </p:cNvSpPr>
            <p:nvPr/>
          </p:nvSpPr>
          <p:spPr bwMode="auto">
            <a:xfrm>
              <a:off x="3835616" y="3933825"/>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2</a:t>
              </a:r>
            </a:p>
          </p:txBody>
        </p:sp>
        <p:sp>
          <p:nvSpPr>
            <p:cNvPr id="51" name="TextBox 33">
              <a:extLst>
                <a:ext uri="{FF2B5EF4-FFF2-40B4-BE49-F238E27FC236}">
                  <a16:creationId xmlns:a16="http://schemas.microsoft.com/office/drawing/2014/main" id="{63CCB2F5-31EC-93D2-42D6-93D8EC78A4E8}"/>
                </a:ext>
              </a:extLst>
            </p:cNvPr>
            <p:cNvSpPr txBox="1">
              <a:spLocks noChangeArrowheads="1"/>
            </p:cNvSpPr>
            <p:nvPr/>
          </p:nvSpPr>
          <p:spPr bwMode="auto">
            <a:xfrm>
              <a:off x="4822642" y="3927872"/>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3</a:t>
              </a:r>
            </a:p>
          </p:txBody>
        </p:sp>
        <p:sp>
          <p:nvSpPr>
            <p:cNvPr id="52" name="TextBox 34">
              <a:extLst>
                <a:ext uri="{FF2B5EF4-FFF2-40B4-BE49-F238E27FC236}">
                  <a16:creationId xmlns:a16="http://schemas.microsoft.com/office/drawing/2014/main" id="{9DBD4C43-DCF1-241F-E625-518FECC587B9}"/>
                </a:ext>
              </a:extLst>
            </p:cNvPr>
            <p:cNvSpPr txBox="1">
              <a:spLocks noChangeArrowheads="1"/>
            </p:cNvSpPr>
            <p:nvPr/>
          </p:nvSpPr>
          <p:spPr bwMode="auto">
            <a:xfrm>
              <a:off x="5741805" y="3927872"/>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4</a:t>
              </a:r>
            </a:p>
          </p:txBody>
        </p:sp>
      </p:grpSp>
      <p:sp>
        <p:nvSpPr>
          <p:cNvPr id="2" name="Isosceles Triangle 1">
            <a:extLst>
              <a:ext uri="{FF2B5EF4-FFF2-40B4-BE49-F238E27FC236}">
                <a16:creationId xmlns:a16="http://schemas.microsoft.com/office/drawing/2014/main" id="{6C66065F-8FEE-BA46-60AC-914A5E5C3173}"/>
              </a:ext>
            </a:extLst>
          </p:cNvPr>
          <p:cNvSpPr/>
          <p:nvPr/>
        </p:nvSpPr>
        <p:spPr>
          <a:xfrm rot="5400000">
            <a:off x="8120142" y="2954901"/>
            <a:ext cx="2316056" cy="1147458"/>
          </a:xfrm>
          <a:prstGeom prs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 name="Oval 4">
            <a:extLst>
              <a:ext uri="{FF2B5EF4-FFF2-40B4-BE49-F238E27FC236}">
                <a16:creationId xmlns:a16="http://schemas.microsoft.com/office/drawing/2014/main" id="{399D4A2C-28CD-173A-6A01-1D5A38EBD6DE}"/>
              </a:ext>
            </a:extLst>
          </p:cNvPr>
          <p:cNvSpPr/>
          <p:nvPr/>
        </p:nvSpPr>
        <p:spPr>
          <a:xfrm>
            <a:off x="1259250" y="1557991"/>
            <a:ext cx="4202232" cy="37054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454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F6C1679-DC90-3F48-C797-781E4FE7AB7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52F2EA3-C7DE-821B-633A-55C7EB0EBC5F}"/>
              </a:ext>
            </a:extLst>
          </p:cNvPr>
          <p:cNvSpPr/>
          <p:nvPr/>
        </p:nvSpPr>
        <p:spPr>
          <a:xfrm>
            <a:off x="510140" y="119989"/>
            <a:ext cx="10031736" cy="6656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 name="TextBox 3">
            <a:extLst>
              <a:ext uri="{FF2B5EF4-FFF2-40B4-BE49-F238E27FC236}">
                <a16:creationId xmlns:a16="http://schemas.microsoft.com/office/drawing/2014/main" id="{15B11B13-2AF8-90BA-198A-99986EDF0E82}"/>
              </a:ext>
            </a:extLst>
          </p:cNvPr>
          <p:cNvSpPr txBox="1"/>
          <p:nvPr/>
        </p:nvSpPr>
        <p:spPr>
          <a:xfrm>
            <a:off x="2743201" y="2895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Light"/>
              <a:ea typeface="+mn-ea"/>
              <a:cs typeface="+mn-cs"/>
            </a:endParaRPr>
          </a:p>
        </p:txBody>
      </p:sp>
      <p:sp>
        <p:nvSpPr>
          <p:cNvPr id="5" name="Content Placeholder 2">
            <a:extLst>
              <a:ext uri="{FF2B5EF4-FFF2-40B4-BE49-F238E27FC236}">
                <a16:creationId xmlns:a16="http://schemas.microsoft.com/office/drawing/2014/main" id="{83F7F1B9-C1B8-5E74-64A8-E2EFAADBA130}"/>
              </a:ext>
            </a:extLst>
          </p:cNvPr>
          <p:cNvSpPr txBox="1">
            <a:spLocks/>
          </p:cNvSpPr>
          <p:nvPr/>
        </p:nvSpPr>
        <p:spPr>
          <a:xfrm>
            <a:off x="1581808" y="1594073"/>
            <a:ext cx="8140261" cy="5026571"/>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3">
                  <a:lumMod val="75000"/>
                </a:schemeClr>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3">
                  <a:lumMod val="75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3">
                  <a:lumMod val="75000"/>
                </a:schemeClr>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3">
                  <a:lumMod val="75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3">
                  <a:lumMod val="75000"/>
                </a:schemeClr>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just" defTabSz="914400" rtl="0" eaLnBrk="1" fontAlgn="auto" latinLnBrk="0" hangingPunct="1">
              <a:lnSpc>
                <a:spcPct val="100000"/>
              </a:lnSpc>
              <a:spcBef>
                <a:spcPts val="2000"/>
              </a:spcBef>
              <a:spcAft>
                <a:spcPts val="0"/>
              </a:spcAft>
              <a:buClr>
                <a:srgbClr val="FF6700">
                  <a:lumMod val="75000"/>
                </a:srgbClr>
              </a:buClr>
              <a:buSzPct val="75000"/>
              <a:buFont typeface="Wingdings" pitchFamily="2" charset="2"/>
              <a:buNone/>
              <a:tabLst/>
              <a:defRPr/>
            </a:pPr>
            <a:endParaRPr kumimoji="0" lang="en-US" sz="2000" b="1"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endParaRPr>
          </a:p>
          <a:p>
            <a:pPr marL="228600" marR="0" lvl="0" indent="-228600" algn="just" defTabSz="914400" rtl="0" eaLnBrk="1" fontAlgn="auto" latinLnBrk="0" hangingPunct="1">
              <a:lnSpc>
                <a:spcPct val="100000"/>
              </a:lnSpc>
              <a:spcBef>
                <a:spcPts val="2000"/>
              </a:spcBef>
              <a:spcAft>
                <a:spcPts val="0"/>
              </a:spcAft>
              <a:buClr>
                <a:srgbClr val="FF6700">
                  <a:lumMod val="75000"/>
                </a:srgbClr>
              </a:buClr>
              <a:buSzPct val="75000"/>
              <a:buFont typeface="Wingdings" pitchFamily="2" charset="2"/>
              <a:buChar char="n"/>
              <a:tabLst/>
              <a:defRPr/>
            </a:pPr>
            <a:r>
              <a:rPr kumimoji="0" lang="en-GB"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A meta-analysis comparing intervention studies offering at least 100 sessions, reported larger effect sizes in kindergarten/1</a:t>
            </a:r>
            <a:r>
              <a:rPr kumimoji="0" lang="en-GB" sz="2000" b="0" i="0" u="none" strike="noStrike" kern="1200" cap="none" spc="0" normalizeH="0" baseline="30000" noProof="0" dirty="0">
                <a:ln>
                  <a:noFill/>
                </a:ln>
                <a:solidFill>
                  <a:srgbClr val="000000"/>
                </a:solidFill>
                <a:effectLst/>
                <a:uLnTx/>
                <a:uFillTx/>
                <a:latin typeface="Avenir Next LT Pro Light"/>
                <a:ea typeface="+mn-ea"/>
                <a:cs typeface="Times New Roman" panose="02020603050405020304" pitchFamily="18" charset="0"/>
              </a:rPr>
              <a:t>st</a:t>
            </a:r>
            <a:r>
              <a:rPr kumimoji="0" lang="en-GB"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grade than in 2</a:t>
            </a:r>
            <a:r>
              <a:rPr kumimoji="0" lang="en-GB" sz="2000" b="0" i="0" u="none" strike="noStrike" kern="1200" cap="none" spc="0" normalizeH="0" baseline="30000" noProof="0" dirty="0">
                <a:ln>
                  <a:noFill/>
                </a:ln>
                <a:solidFill>
                  <a:srgbClr val="000000"/>
                </a:solidFill>
                <a:effectLst/>
                <a:uLnTx/>
                <a:uFillTx/>
                <a:latin typeface="Avenir Next LT Pro Light"/>
                <a:ea typeface="+mn-ea"/>
                <a:cs typeface="Times New Roman" panose="02020603050405020304" pitchFamily="18" charset="0"/>
              </a:rPr>
              <a:t>nd</a:t>
            </a:r>
            <a:r>
              <a:rPr kumimoji="0" lang="en-GB"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and 3</a:t>
            </a:r>
            <a:r>
              <a:rPr kumimoji="0" lang="en-GB" sz="2000" b="0" i="0" u="none" strike="noStrike" kern="1200" cap="none" spc="0" normalizeH="0" baseline="30000" noProof="0" dirty="0">
                <a:ln>
                  <a:noFill/>
                </a:ln>
                <a:solidFill>
                  <a:srgbClr val="000000"/>
                </a:solidFill>
                <a:effectLst/>
                <a:uLnTx/>
                <a:uFillTx/>
                <a:latin typeface="Avenir Next LT Pro Light"/>
                <a:ea typeface="+mn-ea"/>
                <a:cs typeface="Times New Roman" panose="02020603050405020304" pitchFamily="18" charset="0"/>
              </a:rPr>
              <a:t>rd</a:t>
            </a:r>
            <a:r>
              <a:rPr kumimoji="0" lang="en-GB"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grades </a:t>
            </a:r>
            <a:r>
              <a:rPr kumimoji="0" lang="en-GB"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a:t>
            </a:r>
            <a:r>
              <a:rPr kumimoji="0" lang="en-GB"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Wanzek</a:t>
            </a:r>
            <a:r>
              <a:rPr kumimoji="0" lang="en-GB"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&amp; Vaughn, 2007; </a:t>
            </a:r>
            <a:r>
              <a:rPr kumimoji="0" lang="en-GB"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Wanzek</a:t>
            </a:r>
            <a:r>
              <a:rPr kumimoji="0" lang="en-GB"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et al., 2013; </a:t>
            </a:r>
            <a:r>
              <a:rPr kumimoji="0" lang="en-GB"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Wanzek</a:t>
            </a:r>
            <a:r>
              <a:rPr kumimoji="0" lang="en-GB"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et al., 2016) . </a:t>
            </a:r>
            <a:endPar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endParaRPr>
          </a:p>
          <a:p>
            <a:pPr marL="228600" marR="0" lvl="0" indent="-228600" algn="just" defTabSz="914400" rtl="0" eaLnBrk="1" fontAlgn="auto" latinLnBrk="0" hangingPunct="1">
              <a:lnSpc>
                <a:spcPct val="100000"/>
              </a:lnSpc>
              <a:spcBef>
                <a:spcPts val="2000"/>
              </a:spcBef>
              <a:spcAft>
                <a:spcPts val="0"/>
              </a:spcAft>
              <a:buClr>
                <a:srgbClr val="FF6700">
                  <a:lumMod val="75000"/>
                </a:srgbClr>
              </a:buClr>
              <a:buSzPct val="75000"/>
              <a:buFont typeface="Wingdings" pitchFamily="2" charset="2"/>
              <a:buChar char="n"/>
              <a:tabLst/>
              <a:defRPr/>
            </a:pPr>
            <a:r>
              <a:rPr kumimoji="0" lang="en-US"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When “at risk” beginning readers receive intensive instruction, 56% to 92% of at-risk children across six studies reached the range of average reading ability </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a:t>
            </a:r>
            <a:r>
              <a:rPr kumimoji="0" lang="en-US"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Torgesen</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2004).</a:t>
            </a:r>
          </a:p>
          <a:p>
            <a:pPr marL="228600" marR="0" lvl="0" indent="-228600" algn="just" defTabSz="914400" rtl="0" eaLnBrk="1" fontAlgn="auto" latinLnBrk="0" hangingPunct="1">
              <a:lnSpc>
                <a:spcPct val="100000"/>
              </a:lnSpc>
              <a:spcBef>
                <a:spcPts val="2000"/>
              </a:spcBef>
              <a:spcAft>
                <a:spcPts val="0"/>
              </a:spcAft>
              <a:buClr>
                <a:srgbClr val="FF6700">
                  <a:lumMod val="75000"/>
                </a:srgbClr>
              </a:buClr>
              <a:buSzPct val="75000"/>
              <a:buFont typeface="Wingdings" pitchFamily="2" charset="2"/>
              <a:buChar char="n"/>
              <a:tabLst/>
              <a:defRPr/>
            </a:pPr>
            <a:r>
              <a:rPr kumimoji="0" lang="en-US"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Overall, converging research points to the importance of </a:t>
            </a:r>
            <a:r>
              <a:rPr kumimoji="0" lang="en-US" sz="2000" b="0" i="0" u="sng"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early interventions </a:t>
            </a:r>
            <a:r>
              <a:rPr kumimoji="0" lang="en-US"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for at-risk students for improving the effectiveness of remediation </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(Connor et al., 2013; Catts, et al., 2015; Denton &amp; Vaughn, 2008; Connor et al., 2009; </a:t>
            </a:r>
            <a:r>
              <a:rPr kumimoji="0" lang="en-US"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Shaywitz</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Morris, &amp; </a:t>
            </a:r>
            <a:r>
              <a:rPr kumimoji="0" lang="en-US"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Shaywitz</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2008, Torgesen, et al., 1999; Flynn, Zheng, &amp; Swanson, 2012; </a:t>
            </a:r>
            <a:r>
              <a:rPr kumimoji="0" lang="en-US" sz="1700" b="0" i="0" u="none" strike="noStrike" kern="1200" cap="none" spc="0" normalizeH="0" baseline="0" noProof="0" dirty="0" err="1">
                <a:ln>
                  <a:noFill/>
                </a:ln>
                <a:solidFill>
                  <a:srgbClr val="000000"/>
                </a:solidFill>
                <a:effectLst/>
                <a:uLnTx/>
                <a:uFillTx/>
                <a:latin typeface="Avenir Next LT Pro Light"/>
                <a:ea typeface="+mn-ea"/>
                <a:cs typeface="Times New Roman" panose="02020603050405020304" pitchFamily="18" charset="0"/>
              </a:rPr>
              <a:t>Vellutino</a:t>
            </a:r>
            <a:r>
              <a:rPr kumimoji="0" lang="en-US" sz="17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rPr>
              <a:t> et al., 1996; Morris, Lovett, Wolf et al., 2012; Morris et al., 1997). </a:t>
            </a:r>
          </a:p>
          <a:p>
            <a:pPr marL="0" marR="0" lvl="0" indent="0" algn="just" defTabSz="914400" rtl="0" eaLnBrk="1" fontAlgn="auto" latinLnBrk="0" hangingPunct="1">
              <a:lnSpc>
                <a:spcPct val="100000"/>
              </a:lnSpc>
              <a:spcBef>
                <a:spcPts val="2000"/>
              </a:spcBef>
              <a:spcAft>
                <a:spcPts val="0"/>
              </a:spcAft>
              <a:buClr>
                <a:srgbClr val="FF6700">
                  <a:lumMod val="75000"/>
                </a:srgbClr>
              </a:buClr>
              <a:buSzPct val="75000"/>
              <a:buFont typeface="Wingdings" pitchFamily="2" charset="2"/>
              <a:buNone/>
              <a:tabLst/>
              <a:defRPr/>
            </a:pPr>
            <a:endParaRPr kumimoji="0" lang="en-US" sz="2000" b="0" i="0" u="none" strike="noStrike" kern="1200" cap="none" spc="0" normalizeH="0" baseline="0" noProof="0" dirty="0">
              <a:ln>
                <a:noFill/>
              </a:ln>
              <a:solidFill>
                <a:srgbClr val="000000"/>
              </a:solidFill>
              <a:effectLst/>
              <a:uLnTx/>
              <a:uFillTx/>
              <a:latin typeface="Avenir Next LT Pro Light"/>
              <a:ea typeface="+mn-ea"/>
              <a:cs typeface="Times New Roman" panose="02020603050405020304" pitchFamily="18" charset="0"/>
            </a:endParaRPr>
          </a:p>
        </p:txBody>
      </p:sp>
      <p:sp>
        <p:nvSpPr>
          <p:cNvPr id="6" name="Title 1">
            <a:extLst>
              <a:ext uri="{FF2B5EF4-FFF2-40B4-BE49-F238E27FC236}">
                <a16:creationId xmlns:a16="http://schemas.microsoft.com/office/drawing/2014/main" id="{3B486A89-B173-9BE3-9EF2-9B4DC3379942}"/>
              </a:ext>
            </a:extLst>
          </p:cNvPr>
          <p:cNvSpPr>
            <a:spLocks noGrp="1"/>
          </p:cNvSpPr>
          <p:nvPr>
            <p:ph type="title"/>
          </p:nvPr>
        </p:nvSpPr>
        <p:spPr>
          <a:xfrm>
            <a:off x="1981200" y="381000"/>
            <a:ext cx="8229600" cy="1143000"/>
          </a:xfrm>
        </p:spPr>
        <p:txBody>
          <a:bodyPr/>
          <a:lstStyle/>
          <a:p>
            <a:r>
              <a:rPr lang="en-US" b="1" dirty="0">
                <a:cs typeface="Times New Roman" panose="02020603050405020304" pitchFamily="18" charset="0"/>
              </a:rPr>
              <a:t>Early versus late intervention</a:t>
            </a:r>
          </a:p>
        </p:txBody>
      </p:sp>
      <p:pic>
        <p:nvPicPr>
          <p:cNvPr id="12" name="Picture 11">
            <a:extLst>
              <a:ext uri="{FF2B5EF4-FFF2-40B4-BE49-F238E27FC236}">
                <a16:creationId xmlns:a16="http://schemas.microsoft.com/office/drawing/2014/main" id="{212CC195-37B9-2CCB-BD73-875F653A004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08883" y="582452"/>
            <a:ext cx="2105025" cy="1402271"/>
          </a:xfrm>
          <a:prstGeom prst="rect">
            <a:avLst/>
          </a:prstGeom>
        </p:spPr>
      </p:pic>
      <p:pic>
        <p:nvPicPr>
          <p:cNvPr id="3" name="Picture 2" descr="A logo of a brain&#10;&#10;Description automatically generated">
            <a:extLst>
              <a:ext uri="{FF2B5EF4-FFF2-40B4-BE49-F238E27FC236}">
                <a16:creationId xmlns:a16="http://schemas.microsoft.com/office/drawing/2014/main" id="{A6664C98-CDB1-3204-C00A-D29C813D3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341050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02"/>
        <p:cNvGrpSpPr/>
        <p:nvPr/>
      </p:nvGrpSpPr>
      <p:grpSpPr>
        <a:xfrm>
          <a:off x="0" y="0"/>
          <a:ext cx="0" cy="0"/>
          <a:chOff x="0" y="0"/>
          <a:chExt cx="0" cy="0"/>
        </a:xfrm>
      </p:grpSpPr>
      <p:sp>
        <p:nvSpPr>
          <p:cNvPr id="2" name="Rectangle 1">
            <a:extLst>
              <a:ext uri="{FF2B5EF4-FFF2-40B4-BE49-F238E27FC236}">
                <a16:creationId xmlns:a16="http://schemas.microsoft.com/office/drawing/2014/main" id="{D4E9CF42-5D44-7FB2-1864-3BA6BF535E6A}"/>
              </a:ext>
            </a:extLst>
          </p:cNvPr>
          <p:cNvSpPr/>
          <p:nvPr/>
        </p:nvSpPr>
        <p:spPr>
          <a:xfrm>
            <a:off x="945931" y="104034"/>
            <a:ext cx="10114476" cy="6622586"/>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03" name="Google Shape;503;p8"/>
          <p:cNvSpPr txBox="1">
            <a:spLocks noGrp="1"/>
          </p:cNvSpPr>
          <p:nvPr>
            <p:ph type="title"/>
          </p:nvPr>
        </p:nvSpPr>
        <p:spPr>
          <a:xfrm>
            <a:off x="2022475" y="484094"/>
            <a:ext cx="7556313" cy="111610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endParaRPr/>
          </a:p>
        </p:txBody>
      </p:sp>
      <p:sp>
        <p:nvSpPr>
          <p:cNvPr id="504" name="Google Shape;504;p8"/>
          <p:cNvSpPr txBox="1">
            <a:spLocks noGrp="1"/>
          </p:cNvSpPr>
          <p:nvPr>
            <p:ph type="body" idx="1"/>
          </p:nvPr>
        </p:nvSpPr>
        <p:spPr>
          <a:xfrm>
            <a:off x="1676400" y="4038600"/>
            <a:ext cx="8991600" cy="2182906"/>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1500"/>
              <a:buNone/>
            </a:pPr>
            <a:r>
              <a:rPr lang="en-US">
                <a:solidFill>
                  <a:schemeClr val="dk1"/>
                </a:solidFill>
                <a:latin typeface="Times New Roman"/>
                <a:ea typeface="Times New Roman"/>
                <a:cs typeface="Times New Roman"/>
                <a:sym typeface="Times New Roman"/>
              </a:rPr>
              <a:t>Learning to read is a process that requires the mastering of a series of developmental stages in response to environmental input, starting with language processing in utero and ending with proficient reading years later </a:t>
            </a:r>
            <a:r>
              <a:rPr lang="en-US" sz="1600">
                <a:solidFill>
                  <a:schemeClr val="dk1"/>
                </a:solidFill>
                <a:latin typeface="Times New Roman"/>
                <a:ea typeface="Times New Roman"/>
                <a:cs typeface="Times New Roman"/>
                <a:sym typeface="Times New Roman"/>
              </a:rPr>
              <a:t>(e.g., Chall, 1983). </a:t>
            </a:r>
            <a:endParaRPr/>
          </a:p>
          <a:p>
            <a:pPr marL="0" indent="0">
              <a:spcBef>
                <a:spcPts val="2000"/>
              </a:spcBef>
              <a:buSzPts val="1200"/>
              <a:buNone/>
            </a:pPr>
            <a:endParaRPr sz="1600">
              <a:solidFill>
                <a:schemeClr val="dk1"/>
              </a:solidFill>
              <a:latin typeface="Times New Roman"/>
              <a:ea typeface="Times New Roman"/>
              <a:cs typeface="Times New Roman"/>
              <a:sym typeface="Times New Roman"/>
            </a:endParaRPr>
          </a:p>
          <a:p>
            <a:pPr indent="-133350">
              <a:spcBef>
                <a:spcPts val="2000"/>
              </a:spcBef>
              <a:buSzPts val="1500"/>
              <a:buNone/>
            </a:pPr>
            <a:endParaRPr>
              <a:solidFill>
                <a:schemeClr val="dk1"/>
              </a:solidFill>
              <a:latin typeface="Times New Roman"/>
              <a:ea typeface="Times New Roman"/>
              <a:cs typeface="Times New Roman"/>
              <a:sym typeface="Times New Roman"/>
            </a:endParaRPr>
          </a:p>
        </p:txBody>
      </p:sp>
      <p:sp>
        <p:nvSpPr>
          <p:cNvPr id="505" name="Google Shape;505;p8"/>
          <p:cNvSpPr txBox="1">
            <a:spLocks noGrp="1"/>
          </p:cNvSpPr>
          <p:nvPr>
            <p:ph type="sldNum" idx="12"/>
          </p:nvPr>
        </p:nvSpPr>
        <p:spPr>
          <a:xfrm>
            <a:off x="9829800" y="242235"/>
            <a:ext cx="554038"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506" name="Google Shape;506;p8"/>
          <p:cNvPicPr preferRelativeResize="0"/>
          <p:nvPr/>
        </p:nvPicPr>
        <p:blipFill rotWithShape="1">
          <a:blip r:embed="rId3">
            <a:alphaModFix/>
          </a:blip>
          <a:srcRect/>
          <a:stretch/>
        </p:blipFill>
        <p:spPr>
          <a:xfrm>
            <a:off x="1809838" y="242234"/>
            <a:ext cx="8628911" cy="3085504"/>
          </a:xfrm>
          <a:prstGeom prst="rect">
            <a:avLst/>
          </a:prstGeom>
          <a:noFill/>
          <a:ln>
            <a:noFill/>
          </a:ln>
        </p:spPr>
      </p:pic>
      <p:sp>
        <p:nvSpPr>
          <p:cNvPr id="507" name="Google Shape;507;p8"/>
          <p:cNvSpPr txBox="1"/>
          <p:nvPr/>
        </p:nvSpPr>
        <p:spPr>
          <a:xfrm>
            <a:off x="1981200" y="5294550"/>
            <a:ext cx="8839200" cy="13234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Learning to read is    </a:t>
            </a:r>
            <a:r>
              <a:rPr kumimoji="0" lang="en-US" sz="8000" b="0" i="0" u="none" strike="noStrike" kern="1200" cap="none" spc="0" normalizeH="0" baseline="0" noProof="0">
                <a:ln>
                  <a:noFill/>
                </a:ln>
                <a:solidFill>
                  <a:srgbClr val="FF0000"/>
                </a:solidFill>
                <a:effectLst/>
                <a:uLnTx/>
                <a:uFillTx/>
                <a:latin typeface="Arial"/>
                <a:ea typeface="Arial"/>
                <a:cs typeface="Arial"/>
                <a:sym typeface="Arial"/>
              </a:rPr>
              <a:t>NOT</a:t>
            </a:r>
            <a:r>
              <a:rPr kumimoji="0" lang="en-US" sz="28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a natural process </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3" name="Picture 2" descr="A logo of a brain&#10;&#10;Description automatically generated">
            <a:extLst>
              <a:ext uri="{FF2B5EF4-FFF2-40B4-BE49-F238E27FC236}">
                <a16:creationId xmlns:a16="http://schemas.microsoft.com/office/drawing/2014/main" id="{AEA3AA3B-99ED-69F6-D17D-AAB90A0ED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259FB1E-32E3-57A1-AC42-352D45E1A7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CB6DAF1-93C7-8EA9-8599-35187F13EEA7}"/>
              </a:ext>
            </a:extLst>
          </p:cNvPr>
          <p:cNvSpPr/>
          <p:nvPr/>
        </p:nvSpPr>
        <p:spPr>
          <a:xfrm>
            <a:off x="92015" y="135424"/>
            <a:ext cx="11128834" cy="6490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Light"/>
                <a:ea typeface="+mn-ea"/>
                <a:cs typeface="+mn-cs"/>
              </a:rPr>
              <a:t>Overall, our dominant approach has been a reactive, deficit-driven, “wait-to-fail” model. </a:t>
            </a:r>
            <a:endParaRPr kumimoji="0" lang="en-US" sz="1800" b="0" i="0" u="none" strike="noStrike" kern="1200" cap="none" spc="0" normalizeH="0" baseline="0" noProof="0" dirty="0">
              <a:ln>
                <a:noFill/>
              </a:ln>
              <a:solidFill>
                <a:srgbClr val="FFFFFF"/>
              </a:solidFill>
              <a:effectLst/>
              <a:uLnTx/>
              <a:uFillTx/>
              <a:latin typeface="Avenir Next LT Pro Light"/>
              <a:ea typeface="Times New Roman"/>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8675" name="Title 1">
            <a:extLst>
              <a:ext uri="{FF2B5EF4-FFF2-40B4-BE49-F238E27FC236}">
                <a16:creationId xmlns:a16="http://schemas.microsoft.com/office/drawing/2014/main" id="{6C1AAB11-399E-D4BC-2D9F-B6F3B075C8AF}"/>
              </a:ext>
            </a:extLst>
          </p:cNvPr>
          <p:cNvSpPr>
            <a:spLocks noGrp="1"/>
          </p:cNvSpPr>
          <p:nvPr>
            <p:ph type="title"/>
          </p:nvPr>
        </p:nvSpPr>
        <p:spPr>
          <a:xfrm>
            <a:off x="1107521" y="-573354"/>
            <a:ext cx="11034184" cy="831850"/>
          </a:xfrm>
        </p:spPr>
        <p:txBody>
          <a:bodyPr>
            <a:normAutofit/>
          </a:bodyPr>
          <a:lstStyle/>
          <a:p>
            <a:br>
              <a:rPr lang="en-US" sz="2400" dirty="0">
                <a:effectLst/>
                <a:latin typeface="Arial" panose="020B0604020202020204" pitchFamily="34" charset="0"/>
              </a:rPr>
            </a:br>
            <a:endParaRPr lang="en-US" altLang="x-none" dirty="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60246524-7101-B3F6-6E1A-AB6FC84D2747}"/>
              </a:ext>
            </a:extLst>
          </p:cNvPr>
          <p:cNvSpPr/>
          <p:nvPr/>
        </p:nvSpPr>
        <p:spPr>
          <a:xfrm>
            <a:off x="7865919" y="3288462"/>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Oval 27">
            <a:extLst>
              <a:ext uri="{FF2B5EF4-FFF2-40B4-BE49-F238E27FC236}">
                <a16:creationId xmlns:a16="http://schemas.microsoft.com/office/drawing/2014/main" id="{FA41B2C5-E0CF-BA30-C0C9-65C888391C2C}"/>
              </a:ext>
            </a:extLst>
          </p:cNvPr>
          <p:cNvSpPr/>
          <p:nvPr/>
        </p:nvSpPr>
        <p:spPr>
          <a:xfrm>
            <a:off x="4297286" y="3288462"/>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Oval 29">
            <a:extLst>
              <a:ext uri="{FF2B5EF4-FFF2-40B4-BE49-F238E27FC236}">
                <a16:creationId xmlns:a16="http://schemas.microsoft.com/office/drawing/2014/main" id="{9B43A6D7-73AB-4674-E7ED-51EAF7EBBECD}"/>
              </a:ext>
            </a:extLst>
          </p:cNvPr>
          <p:cNvSpPr/>
          <p:nvPr/>
        </p:nvSpPr>
        <p:spPr>
          <a:xfrm>
            <a:off x="6699592" y="3290286"/>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87" name="TextBox 31">
            <a:extLst>
              <a:ext uri="{FF2B5EF4-FFF2-40B4-BE49-F238E27FC236}">
                <a16:creationId xmlns:a16="http://schemas.microsoft.com/office/drawing/2014/main" id="{56311E6C-1DAC-D529-8F6A-EE5B84007B97}"/>
              </a:ext>
            </a:extLst>
          </p:cNvPr>
          <p:cNvSpPr txBox="1">
            <a:spLocks noChangeArrowheads="1"/>
          </p:cNvSpPr>
          <p:nvPr/>
        </p:nvSpPr>
        <p:spPr bwMode="auto">
          <a:xfrm>
            <a:off x="4247262" y="3509236"/>
            <a:ext cx="2808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1</a:t>
            </a:r>
          </a:p>
        </p:txBody>
      </p:sp>
      <p:sp>
        <p:nvSpPr>
          <p:cNvPr id="28689" name="TextBox 33">
            <a:extLst>
              <a:ext uri="{FF2B5EF4-FFF2-40B4-BE49-F238E27FC236}">
                <a16:creationId xmlns:a16="http://schemas.microsoft.com/office/drawing/2014/main" id="{575B7A88-922F-88CE-E356-E819BB10D9A2}"/>
              </a:ext>
            </a:extLst>
          </p:cNvPr>
          <p:cNvSpPr txBox="1">
            <a:spLocks noChangeArrowheads="1"/>
          </p:cNvSpPr>
          <p:nvPr/>
        </p:nvSpPr>
        <p:spPr bwMode="auto">
          <a:xfrm>
            <a:off x="6671799" y="3489165"/>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3</a:t>
            </a:r>
          </a:p>
        </p:txBody>
      </p:sp>
      <p:sp>
        <p:nvSpPr>
          <p:cNvPr id="28690" name="TextBox 34">
            <a:extLst>
              <a:ext uri="{FF2B5EF4-FFF2-40B4-BE49-F238E27FC236}">
                <a16:creationId xmlns:a16="http://schemas.microsoft.com/office/drawing/2014/main" id="{6EB46712-8709-C4C9-AFEB-6E81480024A1}"/>
              </a:ext>
            </a:extLst>
          </p:cNvPr>
          <p:cNvSpPr txBox="1">
            <a:spLocks noChangeArrowheads="1"/>
          </p:cNvSpPr>
          <p:nvPr/>
        </p:nvSpPr>
        <p:spPr bwMode="auto">
          <a:xfrm>
            <a:off x="7815896" y="3489165"/>
            <a:ext cx="28084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Times New Roman" panose="02020603050405020304" pitchFamily="18" charset="0"/>
                <a:ea typeface="Geneva" charset="0"/>
                <a:cs typeface="Times New Roman" panose="02020603050405020304" pitchFamily="18" charset="0"/>
              </a:rPr>
              <a:t>4</a:t>
            </a:r>
          </a:p>
        </p:txBody>
      </p:sp>
      <p:cxnSp>
        <p:nvCxnSpPr>
          <p:cNvPr id="8" name="Straight Connector 7">
            <a:extLst>
              <a:ext uri="{FF2B5EF4-FFF2-40B4-BE49-F238E27FC236}">
                <a16:creationId xmlns:a16="http://schemas.microsoft.com/office/drawing/2014/main" id="{3834DBC4-B94D-A614-4459-BEC8F5E9EDCC}"/>
              </a:ext>
            </a:extLst>
          </p:cNvPr>
          <p:cNvCxnSpPr>
            <a:cxnSpLocks/>
          </p:cNvCxnSpPr>
          <p:nvPr/>
        </p:nvCxnSpPr>
        <p:spPr>
          <a:xfrm flipV="1">
            <a:off x="279827" y="1237335"/>
            <a:ext cx="10596381" cy="66250"/>
          </a:xfrm>
          <a:prstGeom prst="line">
            <a:avLst/>
          </a:prstGeom>
          <a:ln w="57150" cmpd="sng">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logo of a brain&#10;&#10;Description automatically generated">
            <a:extLst>
              <a:ext uri="{FF2B5EF4-FFF2-40B4-BE49-F238E27FC236}">
                <a16:creationId xmlns:a16="http://schemas.microsoft.com/office/drawing/2014/main" id="{DF9FDB41-C84B-B10D-6073-8AEC5D02D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8479" y="129780"/>
            <a:ext cx="889544" cy="1151067"/>
          </a:xfrm>
          <a:prstGeom prst="rect">
            <a:avLst/>
          </a:prstGeom>
        </p:spPr>
      </p:pic>
      <p:sp>
        <p:nvSpPr>
          <p:cNvPr id="10" name="Title 1">
            <a:extLst>
              <a:ext uri="{FF2B5EF4-FFF2-40B4-BE49-F238E27FC236}">
                <a16:creationId xmlns:a16="http://schemas.microsoft.com/office/drawing/2014/main" id="{DEC0E15E-6CEB-6E8B-C489-1E7AD76E00AA}"/>
              </a:ext>
            </a:extLst>
          </p:cNvPr>
          <p:cNvSpPr txBox="1">
            <a:spLocks/>
          </p:cNvSpPr>
          <p:nvPr/>
        </p:nvSpPr>
        <p:spPr>
          <a:xfrm>
            <a:off x="916915" y="-1082791"/>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1" name="Title 1">
            <a:extLst>
              <a:ext uri="{FF2B5EF4-FFF2-40B4-BE49-F238E27FC236}">
                <a16:creationId xmlns:a16="http://schemas.microsoft.com/office/drawing/2014/main" id="{7791A514-EA22-9C5E-2DA3-7E4EA221515B}"/>
              </a:ext>
            </a:extLst>
          </p:cNvPr>
          <p:cNvSpPr txBox="1">
            <a:spLocks/>
          </p:cNvSpPr>
          <p:nvPr/>
        </p:nvSpPr>
        <p:spPr>
          <a:xfrm>
            <a:off x="1049891" y="116414"/>
            <a:ext cx="9067526"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r>
              <a:rPr kumimoji="0" lang="en-US" sz="28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t>Replacing the wait-to-fail model with a preventative support model </a:t>
            </a:r>
            <a:br>
              <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rPr>
            </a:br>
            <a:endParaRPr kumimoji="0" lang="en-US" sz="1600" b="1" i="0" u="none" strike="noStrike" kern="1200" cap="none" spc="0" normalizeH="0" baseline="0" noProof="0" dirty="0">
              <a:ln>
                <a:noFill/>
              </a:ln>
              <a:solidFill>
                <a:srgbClr val="000000"/>
              </a:solidFill>
              <a:effectLst/>
              <a:uLnTx/>
              <a:uFillTx/>
              <a:latin typeface="Avenir Next LT Pro"/>
              <a:ea typeface="+mj-ea"/>
              <a:cs typeface="Times New Roman" panose="02020603050405020304" pitchFamily="18" charset="0"/>
            </a:endParaRPr>
          </a:p>
        </p:txBody>
      </p:sp>
      <p:sp>
        <p:nvSpPr>
          <p:cNvPr id="12" name="Slide Number Placeholder 3">
            <a:extLst>
              <a:ext uri="{FF2B5EF4-FFF2-40B4-BE49-F238E27FC236}">
                <a16:creationId xmlns:a16="http://schemas.microsoft.com/office/drawing/2014/main" id="{5F03BEEF-DDF1-D8B2-AEF2-C573074A6948}"/>
              </a:ext>
            </a:extLst>
          </p:cNvPr>
          <p:cNvSpPr txBox="1">
            <a:spLocks/>
          </p:cNvSpPr>
          <p:nvPr/>
        </p:nvSpPr>
        <p:spPr>
          <a:xfrm>
            <a:off x="11220849" y="6408005"/>
            <a:ext cx="710647"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nvGrpSpPr>
          <p:cNvPr id="37" name="Group 36">
            <a:extLst>
              <a:ext uri="{FF2B5EF4-FFF2-40B4-BE49-F238E27FC236}">
                <a16:creationId xmlns:a16="http://schemas.microsoft.com/office/drawing/2014/main" id="{517A3FB7-D73B-C54B-4CFD-0900EA60E30C}"/>
              </a:ext>
            </a:extLst>
          </p:cNvPr>
          <p:cNvGrpSpPr/>
          <p:nvPr/>
        </p:nvGrpSpPr>
        <p:grpSpPr>
          <a:xfrm>
            <a:off x="279827" y="2272043"/>
            <a:ext cx="9885528" cy="2863756"/>
            <a:chOff x="-448197" y="2311829"/>
            <a:chExt cx="7941992" cy="1868721"/>
          </a:xfrm>
        </p:grpSpPr>
        <p:sp>
          <p:nvSpPr>
            <p:cNvPr id="38" name="Rectangle 37">
              <a:extLst>
                <a:ext uri="{FF2B5EF4-FFF2-40B4-BE49-F238E27FC236}">
                  <a16:creationId xmlns:a16="http://schemas.microsoft.com/office/drawing/2014/main" id="{3D56D146-0F8B-6D39-BC96-0DF17BE2E139}"/>
                </a:ext>
              </a:extLst>
            </p:cNvPr>
            <p:cNvSpPr/>
            <p:nvPr/>
          </p:nvSpPr>
          <p:spPr>
            <a:xfrm>
              <a:off x="1978121" y="2311829"/>
              <a:ext cx="1313959" cy="1569061"/>
            </a:xfrm>
            <a:prstGeom prst="rect">
              <a:avLst/>
            </a:prstGeom>
            <a:gradFill flip="none" rotWithShape="1">
              <a:gsLst>
                <a:gs pos="13000">
                  <a:srgbClr val="F1B5CC"/>
                </a:gs>
                <a:gs pos="74000">
                  <a:srgbClr val="C12560"/>
                </a:gs>
                <a:gs pos="83000">
                  <a:srgbClr val="C12560"/>
                </a:gs>
                <a:gs pos="100000">
                  <a:srgbClr val="C12560"/>
                </a:gs>
              </a:gsLst>
              <a:lin ang="0" scaled="1"/>
              <a:tileRect/>
            </a:gradFill>
            <a:ln w="222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39" name="Rectangle 38">
              <a:extLst>
                <a:ext uri="{FF2B5EF4-FFF2-40B4-BE49-F238E27FC236}">
                  <a16:creationId xmlns:a16="http://schemas.microsoft.com/office/drawing/2014/main" id="{D4B69F96-2725-F711-359C-8B65E4AA6C9C}"/>
                </a:ext>
              </a:extLst>
            </p:cNvPr>
            <p:cNvSpPr/>
            <p:nvPr/>
          </p:nvSpPr>
          <p:spPr>
            <a:xfrm>
              <a:off x="4470799" y="2369345"/>
              <a:ext cx="1849040" cy="1525189"/>
            </a:xfrm>
            <a:prstGeom prst="rect">
              <a:avLst/>
            </a:prstGeom>
            <a:solidFill>
              <a:schemeClr val="bg1">
                <a:lumMod val="85000"/>
              </a:schemeClr>
            </a:solidFill>
            <a:ln w="222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12560"/>
                  </a:solidFill>
                  <a:effectLst/>
                  <a:uLnTx/>
                  <a:uFillTx/>
                  <a:latin typeface="Avenir Next LT Pro"/>
                  <a:ea typeface="+mn-ea"/>
                  <a:cs typeface="Times New Roman" panose="02020603050405020304" pitchFamily="18" charset="0"/>
                </a:rPr>
                <a:t>Lower rates of dyslexia and improved reading outcomes in children with a diagnosis / better mental health</a:t>
              </a: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144EC100-1D96-8BC1-F106-C44980914C5E}"/>
                </a:ext>
              </a:extLst>
            </p:cNvPr>
            <p:cNvCxnSpPr>
              <a:cxnSpLocks/>
            </p:cNvCxnSpPr>
            <p:nvPr/>
          </p:nvCxnSpPr>
          <p:spPr>
            <a:xfrm>
              <a:off x="-448197" y="3889177"/>
              <a:ext cx="7941992" cy="5359"/>
            </a:xfrm>
            <a:prstGeom prst="straightConnector1">
              <a:avLst/>
            </a:prstGeom>
            <a:ln w="25400">
              <a:solidFill>
                <a:srgbClr val="C1256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487E585C-4B08-5567-E2E1-E9A9FE18BA32}"/>
                </a:ext>
              </a:extLst>
            </p:cNvPr>
            <p:cNvSpPr/>
            <p:nvPr/>
          </p:nvSpPr>
          <p:spPr>
            <a:xfrm>
              <a:off x="1228726"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2" name="Oval 41">
              <a:extLst>
                <a:ext uri="{FF2B5EF4-FFF2-40B4-BE49-F238E27FC236}">
                  <a16:creationId xmlns:a16="http://schemas.microsoft.com/office/drawing/2014/main" id="{1488CDE0-B3A0-455D-4F19-7F37DF8C9CFE}"/>
                </a:ext>
              </a:extLst>
            </p:cNvPr>
            <p:cNvSpPr/>
            <p:nvPr/>
          </p:nvSpPr>
          <p:spPr>
            <a:xfrm>
              <a:off x="5793583"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3" name="TextBox 25">
              <a:extLst>
                <a:ext uri="{FF2B5EF4-FFF2-40B4-BE49-F238E27FC236}">
                  <a16:creationId xmlns:a16="http://schemas.microsoft.com/office/drawing/2014/main" id="{A3A2C0B9-5180-5DB6-7CE8-C63E4C849F3F}"/>
                </a:ext>
              </a:extLst>
            </p:cNvPr>
            <p:cNvSpPr txBox="1">
              <a:spLocks noChangeArrowheads="1"/>
            </p:cNvSpPr>
            <p:nvPr/>
          </p:nvSpPr>
          <p:spPr bwMode="auto">
            <a:xfrm>
              <a:off x="989300" y="3910013"/>
              <a:ext cx="627570"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Avenir Next LT Pro"/>
                  <a:ea typeface="Geneva" charset="0"/>
                  <a:cs typeface="Times New Roman" panose="02020603050405020304" pitchFamily="18" charset="0"/>
                </a:rPr>
                <a:t>Pre-K</a:t>
              </a:r>
            </a:p>
          </p:txBody>
        </p:sp>
        <p:sp>
          <p:nvSpPr>
            <p:cNvPr id="44" name="Oval 43">
              <a:extLst>
                <a:ext uri="{FF2B5EF4-FFF2-40B4-BE49-F238E27FC236}">
                  <a16:creationId xmlns:a16="http://schemas.microsoft.com/office/drawing/2014/main" id="{C75912DA-70F0-C4DF-37F6-289A30D9A38B}"/>
                </a:ext>
              </a:extLst>
            </p:cNvPr>
            <p:cNvSpPr/>
            <p:nvPr/>
          </p:nvSpPr>
          <p:spPr>
            <a:xfrm>
              <a:off x="2001442"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5" name="Oval 44">
              <a:extLst>
                <a:ext uri="{FF2B5EF4-FFF2-40B4-BE49-F238E27FC236}">
                  <a16:creationId xmlns:a16="http://schemas.microsoft.com/office/drawing/2014/main" id="{F5BB61B6-67FA-F985-0A22-49E3E82CEB08}"/>
                </a:ext>
              </a:extLst>
            </p:cNvPr>
            <p:cNvSpPr/>
            <p:nvPr/>
          </p:nvSpPr>
          <p:spPr>
            <a:xfrm>
              <a:off x="2926558" y="379690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6" name="Oval 45">
              <a:extLst>
                <a:ext uri="{FF2B5EF4-FFF2-40B4-BE49-F238E27FC236}">
                  <a16:creationId xmlns:a16="http://schemas.microsoft.com/office/drawing/2014/main" id="{8566169B-B740-D7BD-84E2-78F0FF371FC2}"/>
                </a:ext>
              </a:extLst>
            </p:cNvPr>
            <p:cNvSpPr/>
            <p:nvPr/>
          </p:nvSpPr>
          <p:spPr>
            <a:xfrm>
              <a:off x="3892155" y="3813573"/>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7" name="Oval 46">
              <a:extLst>
                <a:ext uri="{FF2B5EF4-FFF2-40B4-BE49-F238E27FC236}">
                  <a16:creationId xmlns:a16="http://schemas.microsoft.com/office/drawing/2014/main" id="{A501C2FC-75A6-91B0-A66A-81C61D1D543F}"/>
                </a:ext>
              </a:extLst>
            </p:cNvPr>
            <p:cNvSpPr/>
            <p:nvPr/>
          </p:nvSpPr>
          <p:spPr>
            <a:xfrm>
              <a:off x="4856561" y="3798095"/>
              <a:ext cx="135731" cy="159544"/>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48" name="TextBox 30">
              <a:extLst>
                <a:ext uri="{FF2B5EF4-FFF2-40B4-BE49-F238E27FC236}">
                  <a16:creationId xmlns:a16="http://schemas.microsoft.com/office/drawing/2014/main" id="{3F5CDA7C-CD89-B243-F6B2-595DB84C363F}"/>
                </a:ext>
              </a:extLst>
            </p:cNvPr>
            <p:cNvSpPr txBox="1">
              <a:spLocks noChangeArrowheads="1"/>
            </p:cNvSpPr>
            <p:nvPr/>
          </p:nvSpPr>
          <p:spPr bwMode="auto">
            <a:xfrm>
              <a:off x="1948131" y="3919537"/>
              <a:ext cx="257827"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K</a:t>
              </a:r>
            </a:p>
          </p:txBody>
        </p:sp>
        <p:sp>
          <p:nvSpPr>
            <p:cNvPr id="49" name="TextBox 31">
              <a:extLst>
                <a:ext uri="{FF2B5EF4-FFF2-40B4-BE49-F238E27FC236}">
                  <a16:creationId xmlns:a16="http://schemas.microsoft.com/office/drawing/2014/main" id="{C0B08EA7-65DE-10A3-3EAC-1159463F5634}"/>
                </a:ext>
              </a:extLst>
            </p:cNvPr>
            <p:cNvSpPr txBox="1">
              <a:spLocks noChangeArrowheads="1"/>
            </p:cNvSpPr>
            <p:nvPr/>
          </p:nvSpPr>
          <p:spPr bwMode="auto">
            <a:xfrm>
              <a:off x="2874779" y="3940969"/>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1</a:t>
              </a:r>
            </a:p>
          </p:txBody>
        </p:sp>
        <p:sp>
          <p:nvSpPr>
            <p:cNvPr id="50" name="TextBox 32">
              <a:extLst>
                <a:ext uri="{FF2B5EF4-FFF2-40B4-BE49-F238E27FC236}">
                  <a16:creationId xmlns:a16="http://schemas.microsoft.com/office/drawing/2014/main" id="{0ABB8AD4-360E-2B34-1D1F-AAF45C53F5CA}"/>
                </a:ext>
              </a:extLst>
            </p:cNvPr>
            <p:cNvSpPr txBox="1">
              <a:spLocks noChangeArrowheads="1"/>
            </p:cNvSpPr>
            <p:nvPr/>
          </p:nvSpPr>
          <p:spPr bwMode="auto">
            <a:xfrm>
              <a:off x="3835616" y="3933825"/>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Avenir Next LT Pro"/>
                  <a:ea typeface="Geneva" charset="0"/>
                  <a:cs typeface="Times New Roman" panose="02020603050405020304" pitchFamily="18" charset="0"/>
                </a:rPr>
                <a:t>2</a:t>
              </a:r>
            </a:p>
          </p:txBody>
        </p:sp>
        <p:sp>
          <p:nvSpPr>
            <p:cNvPr id="51" name="TextBox 33">
              <a:extLst>
                <a:ext uri="{FF2B5EF4-FFF2-40B4-BE49-F238E27FC236}">
                  <a16:creationId xmlns:a16="http://schemas.microsoft.com/office/drawing/2014/main" id="{79A2D8FB-EE1C-1DCA-1848-5D7010524338}"/>
                </a:ext>
              </a:extLst>
            </p:cNvPr>
            <p:cNvSpPr txBox="1">
              <a:spLocks noChangeArrowheads="1"/>
            </p:cNvSpPr>
            <p:nvPr/>
          </p:nvSpPr>
          <p:spPr bwMode="auto">
            <a:xfrm>
              <a:off x="4822642" y="3927872"/>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3</a:t>
              </a:r>
            </a:p>
          </p:txBody>
        </p:sp>
        <p:sp>
          <p:nvSpPr>
            <p:cNvPr id="52" name="TextBox 34">
              <a:extLst>
                <a:ext uri="{FF2B5EF4-FFF2-40B4-BE49-F238E27FC236}">
                  <a16:creationId xmlns:a16="http://schemas.microsoft.com/office/drawing/2014/main" id="{AC007CCA-B0EE-556F-AFAB-11F4D8E35A78}"/>
                </a:ext>
              </a:extLst>
            </p:cNvPr>
            <p:cNvSpPr txBox="1">
              <a:spLocks noChangeArrowheads="1"/>
            </p:cNvSpPr>
            <p:nvPr/>
          </p:nvSpPr>
          <p:spPr bwMode="auto">
            <a:xfrm>
              <a:off x="5741805" y="3927872"/>
              <a:ext cx="248812" cy="23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a:ln>
                    <a:noFill/>
                  </a:ln>
                  <a:solidFill>
                    <a:srgbClr val="C6579A"/>
                  </a:solidFill>
                  <a:effectLst/>
                  <a:uLnTx/>
                  <a:uFillTx/>
                  <a:latin typeface="Avenir Next LT Pro"/>
                  <a:ea typeface="Geneva" charset="0"/>
                  <a:cs typeface="Times New Roman" panose="02020603050405020304" pitchFamily="18" charset="0"/>
                </a:rPr>
                <a:t>4</a:t>
              </a:r>
            </a:p>
          </p:txBody>
        </p:sp>
      </p:grpSp>
      <p:sp>
        <p:nvSpPr>
          <p:cNvPr id="53" name="Isosceles Triangle 52">
            <a:extLst>
              <a:ext uri="{FF2B5EF4-FFF2-40B4-BE49-F238E27FC236}">
                <a16:creationId xmlns:a16="http://schemas.microsoft.com/office/drawing/2014/main" id="{D5567472-A197-5D52-B3BE-CE8C4F0952D3}"/>
              </a:ext>
            </a:extLst>
          </p:cNvPr>
          <p:cNvSpPr/>
          <p:nvPr/>
        </p:nvSpPr>
        <p:spPr>
          <a:xfrm rot="16200000">
            <a:off x="683840" y="2064998"/>
            <a:ext cx="2417512" cy="2814617"/>
          </a:xfrm>
          <a:prstGeom prst="triangle">
            <a:avLst>
              <a:gd name="adj" fmla="val 48756"/>
            </a:avLst>
          </a:prstGeom>
          <a:solidFill>
            <a:srgbClr val="EFB0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endParaRPr>
          </a:p>
        </p:txBody>
      </p:sp>
      <p:sp>
        <p:nvSpPr>
          <p:cNvPr id="5" name="TextBox 4">
            <a:extLst>
              <a:ext uri="{FF2B5EF4-FFF2-40B4-BE49-F238E27FC236}">
                <a16:creationId xmlns:a16="http://schemas.microsoft.com/office/drawing/2014/main" id="{34217C3C-9359-D53A-B5E7-06255B9737CB}"/>
              </a:ext>
            </a:extLst>
          </p:cNvPr>
          <p:cNvSpPr txBox="1"/>
          <p:nvPr/>
        </p:nvSpPr>
        <p:spPr>
          <a:xfrm>
            <a:off x="965347" y="2954147"/>
            <a:ext cx="4395353" cy="1477328"/>
          </a:xfrm>
          <a:prstGeom prst="rect">
            <a:avLst/>
          </a:prstGeom>
          <a:noFill/>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rPr>
              <a:t>Comprehensive early risk </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rPr>
              <a:t>screening and evidence-based </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rPr>
              <a:t>response to screening</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Next LT Pro"/>
                <a:ea typeface="+mn-ea"/>
                <a:cs typeface="Times New Roman" panose="02020603050405020304" pitchFamily="18" charset="0"/>
              </a:rPr>
              <a:t> </a:t>
            </a: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14" name="Oval 13">
            <a:extLst>
              <a:ext uri="{FF2B5EF4-FFF2-40B4-BE49-F238E27FC236}">
                <a16:creationId xmlns:a16="http://schemas.microsoft.com/office/drawing/2014/main" id="{85180C32-E42A-17F4-87A6-C3322B1A5856}"/>
              </a:ext>
            </a:extLst>
          </p:cNvPr>
          <p:cNvSpPr/>
          <p:nvPr/>
        </p:nvSpPr>
        <p:spPr>
          <a:xfrm>
            <a:off x="271799" y="4573415"/>
            <a:ext cx="168947" cy="244496"/>
          </a:xfrm>
          <a:prstGeom prst="ellipse">
            <a:avLst/>
          </a:prstGeom>
          <a:solidFill>
            <a:schemeClr val="bg1"/>
          </a:solidFill>
          <a:ln w="9525">
            <a:solidFill>
              <a:srgbClr val="C6579A"/>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Times New Roman" panose="02020603050405020304" pitchFamily="18" charset="0"/>
            </a:endParaRPr>
          </a:p>
        </p:txBody>
      </p:sp>
      <p:sp>
        <p:nvSpPr>
          <p:cNvPr id="15" name="TextBox 25">
            <a:extLst>
              <a:ext uri="{FF2B5EF4-FFF2-40B4-BE49-F238E27FC236}">
                <a16:creationId xmlns:a16="http://schemas.microsoft.com/office/drawing/2014/main" id="{4686BEB9-3ED8-35F6-3F07-03399B1C6976}"/>
              </a:ext>
            </a:extLst>
          </p:cNvPr>
          <p:cNvSpPr txBox="1">
            <a:spLocks noChangeArrowheads="1"/>
          </p:cNvSpPr>
          <p:nvPr/>
        </p:nvSpPr>
        <p:spPr bwMode="auto">
          <a:xfrm>
            <a:off x="0" y="4748361"/>
            <a:ext cx="781147" cy="3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7500" bIns="67500">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cs typeface="Geneva" charset="0"/>
              </a:defRPr>
            </a:lvl2pPr>
            <a:lvl3pPr marL="1143000" indent="-228600">
              <a:defRPr>
                <a:solidFill>
                  <a:schemeClr val="tx1"/>
                </a:solidFill>
                <a:latin typeface="Calibri" charset="0"/>
                <a:ea typeface="Geneva" charset="0"/>
                <a:cs typeface="Geneva" charset="0"/>
              </a:defRPr>
            </a:lvl3pPr>
            <a:lvl4pPr marL="1600200" indent="-228600">
              <a:defRPr>
                <a:solidFill>
                  <a:schemeClr val="tx1"/>
                </a:solidFill>
                <a:latin typeface="Calibri" charset="0"/>
                <a:ea typeface="Geneva" charset="0"/>
                <a:cs typeface="Geneva" charset="0"/>
              </a:defRPr>
            </a:lvl4pPr>
            <a:lvl5pPr marL="2057400" indent="-228600">
              <a:defRPr>
                <a:solidFill>
                  <a:schemeClr val="tx1"/>
                </a:solidFill>
                <a:latin typeface="Calibri"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Calibri"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Calibri"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Calibri"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Calibri" charset="0"/>
                <a:ea typeface="Geneva" charset="0"/>
                <a:cs typeface="Geneva"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altLang="x-none" sz="1500" b="1" i="0" u="none" strike="noStrike" kern="1200" cap="none" spc="0" normalizeH="0" baseline="0" noProof="0" dirty="0">
                <a:ln>
                  <a:noFill/>
                </a:ln>
                <a:solidFill>
                  <a:srgbClr val="C6579A"/>
                </a:solidFill>
                <a:effectLst/>
                <a:uLnTx/>
                <a:uFillTx/>
                <a:latin typeface="Avenir Next LT Pro"/>
                <a:ea typeface="Geneva" charset="0"/>
                <a:cs typeface="Times New Roman" panose="02020603050405020304" pitchFamily="18" charset="0"/>
              </a:rPr>
              <a:t>Birth</a:t>
            </a:r>
          </a:p>
        </p:txBody>
      </p:sp>
      <p:pic>
        <p:nvPicPr>
          <p:cNvPr id="2" name="Picture 1">
            <a:extLst>
              <a:ext uri="{FF2B5EF4-FFF2-40B4-BE49-F238E27FC236}">
                <a16:creationId xmlns:a16="http://schemas.microsoft.com/office/drawing/2014/main" id="{1AF1B973-CC5A-CD76-FC2F-87670D82D7F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949692" y="5222382"/>
            <a:ext cx="1368186" cy="1368186"/>
          </a:xfrm>
          <a:prstGeom prst="rect">
            <a:avLst/>
          </a:prstGeom>
        </p:spPr>
      </p:pic>
      <p:pic>
        <p:nvPicPr>
          <p:cNvPr id="7" name="Picture 6">
            <a:extLst>
              <a:ext uri="{FF2B5EF4-FFF2-40B4-BE49-F238E27FC236}">
                <a16:creationId xmlns:a16="http://schemas.microsoft.com/office/drawing/2014/main" id="{F23E2AC1-03F6-6924-FB26-BE40EE4AE31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887640" y="5306715"/>
            <a:ext cx="1295400" cy="1295400"/>
          </a:xfrm>
          <a:prstGeom prst="rect">
            <a:avLst/>
          </a:prstGeom>
        </p:spPr>
      </p:pic>
      <p:sp>
        <p:nvSpPr>
          <p:cNvPr id="9" name="Isosceles Triangle 8">
            <a:extLst>
              <a:ext uri="{FF2B5EF4-FFF2-40B4-BE49-F238E27FC236}">
                <a16:creationId xmlns:a16="http://schemas.microsoft.com/office/drawing/2014/main" id="{E1ABDC8A-A6BD-4189-6A51-D474C33371DC}"/>
              </a:ext>
            </a:extLst>
          </p:cNvPr>
          <p:cNvSpPr/>
          <p:nvPr/>
        </p:nvSpPr>
        <p:spPr>
          <a:xfrm rot="5400000">
            <a:off x="8113885" y="2951003"/>
            <a:ext cx="2316056" cy="1147458"/>
          </a:xfrm>
          <a:prstGeom prs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4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99">
          <a:extLst>
            <a:ext uri="{FF2B5EF4-FFF2-40B4-BE49-F238E27FC236}">
              <a16:creationId xmlns:a16="http://schemas.microsoft.com/office/drawing/2014/main" id="{ADC67D50-4BCF-DA98-BE98-E81AC71B46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C8354-9421-BC53-FAC5-8DC0016C086E}"/>
              </a:ext>
            </a:extLst>
          </p:cNvPr>
          <p:cNvSpPr/>
          <p:nvPr/>
        </p:nvSpPr>
        <p:spPr>
          <a:xfrm>
            <a:off x="344574" y="129093"/>
            <a:ext cx="10692620" cy="675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1004" name="Google Shape;1004;p47">
            <a:extLst>
              <a:ext uri="{FF2B5EF4-FFF2-40B4-BE49-F238E27FC236}">
                <a16:creationId xmlns:a16="http://schemas.microsoft.com/office/drawing/2014/main" id="{B8D51767-E1E7-9017-4BEF-307F06D088DE}"/>
              </a:ext>
            </a:extLst>
          </p:cNvPr>
          <p:cNvSpPr txBox="1"/>
          <p:nvPr/>
        </p:nvSpPr>
        <p:spPr>
          <a:xfrm>
            <a:off x="4983818" y="6539671"/>
            <a:ext cx="6443209"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Times New Roman"/>
                <a:cs typeface="Times New Roman"/>
                <a:sym typeface="Times New Roman"/>
              </a:rPr>
              <a:t>(</a:t>
            </a:r>
            <a:r>
              <a:rPr kumimoji="0" lang="en-US" sz="1400" b="0" i="0" u="none" strike="noStrike" kern="1200" cap="none" spc="0" normalizeH="0" baseline="0" noProof="0" dirty="0" err="1">
                <a:ln>
                  <a:noFill/>
                </a:ln>
                <a:solidFill>
                  <a:srgbClr val="FFFFFF">
                    <a:lumMod val="50000"/>
                  </a:srgbClr>
                </a:solidFill>
                <a:effectLst/>
                <a:uLnTx/>
                <a:uFillTx/>
                <a:latin typeface="Avenir Next LT Pro Light"/>
                <a:ea typeface="Times New Roman"/>
                <a:cs typeface="Times New Roman"/>
                <a:sym typeface="Times New Roman"/>
              </a:rPr>
              <a:t>Ozernov-Palchik</a:t>
            </a: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Times New Roman"/>
                <a:cs typeface="Times New Roman"/>
                <a:sym typeface="Times New Roman"/>
              </a:rPr>
              <a:t>, … &amp; Gaab, 2017; Developmental Science)</a:t>
            </a:r>
            <a:endParaRPr kumimoji="0"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endParaRPr>
          </a:p>
        </p:txBody>
      </p:sp>
      <p:sp>
        <p:nvSpPr>
          <p:cNvPr id="1005" name="Google Shape;1005;p47">
            <a:extLst>
              <a:ext uri="{FF2B5EF4-FFF2-40B4-BE49-F238E27FC236}">
                <a16:creationId xmlns:a16="http://schemas.microsoft.com/office/drawing/2014/main" id="{297D8222-1425-A3FE-21AD-CFD1A1B891C1}"/>
              </a:ext>
            </a:extLst>
          </p:cNvPr>
          <p:cNvSpPr txBox="1"/>
          <p:nvPr/>
        </p:nvSpPr>
        <p:spPr>
          <a:xfrm>
            <a:off x="8667482" y="1933754"/>
            <a:ext cx="1771639"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Tx/>
              <a:buNone/>
              <a:tabLst/>
              <a:defRPr/>
            </a:pPr>
            <a:r>
              <a:rPr kumimoji="0" lang="en-US" sz="1500" b="0"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t>[n = 1,215 children]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500"/>
              <a:buFontTx/>
              <a:buNone/>
              <a:tabLst/>
              <a:defRPr/>
            </a:pPr>
            <a:br>
              <a:rPr kumimoji="0" lang="en-US" sz="1500" b="0"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rPr>
            </a:br>
            <a:endParaRPr kumimoji="0" sz="1500" b="0"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endParaRPr>
          </a:p>
        </p:txBody>
      </p:sp>
      <p:pic>
        <p:nvPicPr>
          <p:cNvPr id="2" name="Picture 1" descr="A logo of a brain&#10;&#10;Description automatically generated">
            <a:extLst>
              <a:ext uri="{FF2B5EF4-FFF2-40B4-BE49-F238E27FC236}">
                <a16:creationId xmlns:a16="http://schemas.microsoft.com/office/drawing/2014/main" id="{3FE219BD-3A4C-BA93-16BC-E66597F96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3392" y="129093"/>
            <a:ext cx="889544" cy="1151067"/>
          </a:xfrm>
          <a:prstGeom prst="rect">
            <a:avLst/>
          </a:prstGeom>
        </p:spPr>
      </p:pic>
      <p:sp>
        <p:nvSpPr>
          <p:cNvPr id="10" name="Title 9">
            <a:extLst>
              <a:ext uri="{FF2B5EF4-FFF2-40B4-BE49-F238E27FC236}">
                <a16:creationId xmlns:a16="http://schemas.microsoft.com/office/drawing/2014/main" id="{FDC2988E-2595-45B7-5C13-71476D61FC9D}"/>
              </a:ext>
            </a:extLst>
          </p:cNvPr>
          <p:cNvSpPr>
            <a:spLocks noGrp="1"/>
          </p:cNvSpPr>
          <p:nvPr>
            <p:ph type="title"/>
          </p:nvPr>
        </p:nvSpPr>
        <p:spPr>
          <a:xfrm>
            <a:off x="1311282" y="129093"/>
            <a:ext cx="8915402" cy="1371600"/>
          </a:xfrm>
        </p:spPr>
        <p:txBody>
          <a:bodyPr>
            <a:normAutofit fontScale="90000"/>
          </a:bodyPr>
          <a:lstStyle/>
          <a:p>
            <a:pPr algn="ctr"/>
            <a:r>
              <a:rPr lang="en-US" dirty="0"/>
              <a:t>Latent profile analysis shows six distinct profiles of early reading and long-term stability</a:t>
            </a:r>
          </a:p>
        </p:txBody>
      </p:sp>
      <p:sp>
        <p:nvSpPr>
          <p:cNvPr id="4" name="Slide Number Placeholder 3">
            <a:extLst>
              <a:ext uri="{FF2B5EF4-FFF2-40B4-BE49-F238E27FC236}">
                <a16:creationId xmlns:a16="http://schemas.microsoft.com/office/drawing/2014/main" id="{D29CC318-3119-3331-1FBB-EBC2FADC21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all" spc="100" normalizeH="0" baseline="0" noProof="0" dirty="0">
              <a:ln>
                <a:noFill/>
              </a:ln>
              <a:solidFill>
                <a:srgbClr val="000000"/>
              </a:solidFill>
              <a:effectLst/>
              <a:uLnTx/>
              <a:uFillTx/>
              <a:latin typeface="Avenir Next LT Pro Light"/>
              <a:ea typeface="+mn-ea"/>
              <a:cs typeface="+mn-cs"/>
            </a:endParaRPr>
          </a:p>
        </p:txBody>
      </p:sp>
      <p:sp>
        <p:nvSpPr>
          <p:cNvPr id="5" name="Rectangle 4">
            <a:extLst>
              <a:ext uri="{FF2B5EF4-FFF2-40B4-BE49-F238E27FC236}">
                <a16:creationId xmlns:a16="http://schemas.microsoft.com/office/drawing/2014/main" id="{9C3F8F0D-0454-94C5-1991-A01A67BCC219}"/>
              </a:ext>
            </a:extLst>
          </p:cNvPr>
          <p:cNvSpPr/>
          <p:nvPr/>
        </p:nvSpPr>
        <p:spPr>
          <a:xfrm>
            <a:off x="3940629" y="1796603"/>
            <a:ext cx="4726853" cy="528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13" name="Picture 12">
            <a:extLst>
              <a:ext uri="{FF2B5EF4-FFF2-40B4-BE49-F238E27FC236}">
                <a16:creationId xmlns:a16="http://schemas.microsoft.com/office/drawing/2014/main" id="{3C695587-02DD-0DEE-00E1-5062DB3BCF06}"/>
              </a:ext>
            </a:extLst>
          </p:cNvPr>
          <p:cNvPicPr>
            <a:picLocks noChangeAspect="1"/>
          </p:cNvPicPr>
          <p:nvPr/>
        </p:nvPicPr>
        <p:blipFill>
          <a:blip r:embed="rId4"/>
          <a:stretch>
            <a:fillRect/>
          </a:stretch>
        </p:blipFill>
        <p:spPr>
          <a:xfrm>
            <a:off x="1366314" y="1434572"/>
            <a:ext cx="7655701" cy="5170868"/>
          </a:xfrm>
          <a:prstGeom prst="rect">
            <a:avLst/>
          </a:prstGeom>
        </p:spPr>
      </p:pic>
      <p:sp>
        <p:nvSpPr>
          <p:cNvPr id="15" name="Rectangle 14">
            <a:extLst>
              <a:ext uri="{FF2B5EF4-FFF2-40B4-BE49-F238E27FC236}">
                <a16:creationId xmlns:a16="http://schemas.microsoft.com/office/drawing/2014/main" id="{67DEA982-70E5-5649-355C-698B4DBFACF6}"/>
              </a:ext>
            </a:extLst>
          </p:cNvPr>
          <p:cNvSpPr/>
          <p:nvPr/>
        </p:nvSpPr>
        <p:spPr>
          <a:xfrm>
            <a:off x="2569335" y="5950039"/>
            <a:ext cx="6098147" cy="318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C64FC3-FA9E-5BBB-3C54-EBDCC29D4687}"/>
              </a:ext>
            </a:extLst>
          </p:cNvPr>
          <p:cNvSpPr txBox="1"/>
          <p:nvPr/>
        </p:nvSpPr>
        <p:spPr>
          <a:xfrm>
            <a:off x="2519608" y="5581896"/>
            <a:ext cx="891334" cy="646331"/>
          </a:xfrm>
          <a:prstGeom prst="rect">
            <a:avLst/>
          </a:prstGeom>
          <a:noFill/>
        </p:spPr>
        <p:txBody>
          <a:bodyPr wrap="none" rtlCol="0">
            <a:spAutoFit/>
          </a:bodyPr>
          <a:lstStyle/>
          <a:p>
            <a:pPr algn="ctr"/>
            <a:r>
              <a:rPr lang="en-US" sz="1200" b="1" dirty="0"/>
              <a:t>General </a:t>
            </a:r>
          </a:p>
          <a:p>
            <a:pPr algn="ctr"/>
            <a:r>
              <a:rPr lang="en-US" sz="1200" b="1" dirty="0"/>
              <a:t>Cognitive </a:t>
            </a:r>
          </a:p>
          <a:p>
            <a:pPr algn="ctr"/>
            <a:r>
              <a:rPr lang="en-US" sz="1200" b="1" dirty="0"/>
              <a:t>Ability</a:t>
            </a:r>
          </a:p>
        </p:txBody>
      </p:sp>
      <p:sp>
        <p:nvSpPr>
          <p:cNvPr id="16" name="TextBox 15">
            <a:extLst>
              <a:ext uri="{FF2B5EF4-FFF2-40B4-BE49-F238E27FC236}">
                <a16:creationId xmlns:a16="http://schemas.microsoft.com/office/drawing/2014/main" id="{1BEB9070-CCDC-5D1F-5F25-FF685AB7A242}"/>
              </a:ext>
            </a:extLst>
          </p:cNvPr>
          <p:cNvSpPr txBox="1"/>
          <p:nvPr/>
        </p:nvSpPr>
        <p:spPr>
          <a:xfrm>
            <a:off x="3768422" y="5644575"/>
            <a:ext cx="1135246" cy="461665"/>
          </a:xfrm>
          <a:prstGeom prst="rect">
            <a:avLst/>
          </a:prstGeom>
          <a:noFill/>
        </p:spPr>
        <p:txBody>
          <a:bodyPr wrap="none" rtlCol="0">
            <a:spAutoFit/>
          </a:bodyPr>
          <a:lstStyle/>
          <a:p>
            <a:pPr algn="ctr"/>
            <a:r>
              <a:rPr lang="en-US" sz="1200" b="1" dirty="0"/>
              <a:t>Phonological </a:t>
            </a:r>
          </a:p>
          <a:p>
            <a:pPr algn="ctr"/>
            <a:r>
              <a:rPr lang="en-US" sz="1200" b="1" dirty="0"/>
              <a:t>Processing</a:t>
            </a:r>
          </a:p>
        </p:txBody>
      </p:sp>
      <p:sp>
        <p:nvSpPr>
          <p:cNvPr id="17" name="TextBox 16">
            <a:extLst>
              <a:ext uri="{FF2B5EF4-FFF2-40B4-BE49-F238E27FC236}">
                <a16:creationId xmlns:a16="http://schemas.microsoft.com/office/drawing/2014/main" id="{BB6EA9BE-8F73-69CC-7924-CB986BE92DAF}"/>
              </a:ext>
            </a:extLst>
          </p:cNvPr>
          <p:cNvSpPr txBox="1"/>
          <p:nvPr/>
        </p:nvSpPr>
        <p:spPr>
          <a:xfrm>
            <a:off x="5281066" y="5609567"/>
            <a:ext cx="945836" cy="646331"/>
          </a:xfrm>
          <a:prstGeom prst="rect">
            <a:avLst/>
          </a:prstGeom>
          <a:noFill/>
        </p:spPr>
        <p:txBody>
          <a:bodyPr wrap="none" rtlCol="0">
            <a:spAutoFit/>
          </a:bodyPr>
          <a:lstStyle/>
          <a:p>
            <a:pPr algn="ctr"/>
            <a:r>
              <a:rPr lang="en-US" sz="1200" b="1" dirty="0"/>
              <a:t>Verbal </a:t>
            </a:r>
          </a:p>
          <a:p>
            <a:pPr algn="ctr"/>
            <a:r>
              <a:rPr lang="en-US" sz="1200" b="1" dirty="0"/>
              <a:t>short-term </a:t>
            </a:r>
          </a:p>
          <a:p>
            <a:pPr algn="ctr"/>
            <a:r>
              <a:rPr lang="en-US" sz="1200" b="1" dirty="0"/>
              <a:t>memory</a:t>
            </a:r>
          </a:p>
        </p:txBody>
      </p:sp>
      <p:sp>
        <p:nvSpPr>
          <p:cNvPr id="18" name="TextBox 17">
            <a:extLst>
              <a:ext uri="{FF2B5EF4-FFF2-40B4-BE49-F238E27FC236}">
                <a16:creationId xmlns:a16="http://schemas.microsoft.com/office/drawing/2014/main" id="{AD21C5CC-B8C9-240B-7543-700F39D6FA33}"/>
              </a:ext>
            </a:extLst>
          </p:cNvPr>
          <p:cNvSpPr txBox="1"/>
          <p:nvPr/>
        </p:nvSpPr>
        <p:spPr>
          <a:xfrm>
            <a:off x="6492661" y="5563766"/>
            <a:ext cx="1074461" cy="646331"/>
          </a:xfrm>
          <a:prstGeom prst="rect">
            <a:avLst/>
          </a:prstGeom>
          <a:noFill/>
        </p:spPr>
        <p:txBody>
          <a:bodyPr wrap="none" rtlCol="0">
            <a:spAutoFit/>
          </a:bodyPr>
          <a:lstStyle/>
          <a:p>
            <a:pPr algn="ctr"/>
            <a:r>
              <a:rPr lang="en-US" sz="1200" b="1" dirty="0"/>
              <a:t>Rapid</a:t>
            </a:r>
          </a:p>
          <a:p>
            <a:pPr algn="ctr"/>
            <a:r>
              <a:rPr lang="en-US" sz="1200" b="1" dirty="0"/>
              <a:t>Automatized</a:t>
            </a:r>
          </a:p>
          <a:p>
            <a:pPr algn="ctr"/>
            <a:r>
              <a:rPr lang="en-US" sz="1200" b="1" dirty="0"/>
              <a:t>naming</a:t>
            </a:r>
          </a:p>
        </p:txBody>
      </p:sp>
      <p:sp>
        <p:nvSpPr>
          <p:cNvPr id="19" name="TextBox 18">
            <a:extLst>
              <a:ext uri="{FF2B5EF4-FFF2-40B4-BE49-F238E27FC236}">
                <a16:creationId xmlns:a16="http://schemas.microsoft.com/office/drawing/2014/main" id="{80E0D40E-10DA-6212-E9D6-200BB7472347}"/>
              </a:ext>
            </a:extLst>
          </p:cNvPr>
          <p:cNvSpPr txBox="1"/>
          <p:nvPr/>
        </p:nvSpPr>
        <p:spPr>
          <a:xfrm>
            <a:off x="7825017" y="5656098"/>
            <a:ext cx="1064458" cy="461665"/>
          </a:xfrm>
          <a:prstGeom prst="rect">
            <a:avLst/>
          </a:prstGeom>
          <a:noFill/>
        </p:spPr>
        <p:txBody>
          <a:bodyPr wrap="none" rtlCol="0">
            <a:spAutoFit/>
          </a:bodyPr>
          <a:lstStyle/>
          <a:p>
            <a:pPr algn="ctr"/>
            <a:r>
              <a:rPr lang="en-US" sz="1200" b="1" dirty="0"/>
              <a:t>Letter-sound</a:t>
            </a:r>
          </a:p>
          <a:p>
            <a:pPr algn="ctr"/>
            <a:r>
              <a:rPr lang="en-US" sz="1200" b="1" dirty="0"/>
              <a:t>knowledge</a:t>
            </a:r>
          </a:p>
        </p:txBody>
      </p:sp>
    </p:spTree>
    <p:extLst>
      <p:ext uri="{BB962C8B-B14F-4D97-AF65-F5344CB8AC3E}">
        <p14:creationId xmlns:p14="http://schemas.microsoft.com/office/powerpoint/2010/main" val="3205393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10BCD40-1B24-86FF-0617-0F45665AF99F}"/>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D73B75FD-69CE-FB5D-B043-24FD0545326A}"/>
              </a:ext>
            </a:extLst>
          </p:cNvPr>
          <p:cNvSpPr/>
          <p:nvPr/>
        </p:nvSpPr>
        <p:spPr>
          <a:xfrm>
            <a:off x="179147" y="106155"/>
            <a:ext cx="10536144" cy="675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3B9FD0A-9ADA-3310-64B9-C691B46D72E1}"/>
              </a:ext>
            </a:extLst>
          </p:cNvPr>
          <p:cNvSpPr>
            <a:spLocks noGrp="1"/>
          </p:cNvSpPr>
          <p:nvPr>
            <p:ph type="title"/>
          </p:nvPr>
        </p:nvSpPr>
        <p:spPr>
          <a:xfrm>
            <a:off x="974237" y="242234"/>
            <a:ext cx="7556313" cy="1116106"/>
          </a:xfrm>
        </p:spPr>
        <p:txBody>
          <a:bodyPr/>
          <a:lstStyle/>
          <a:p>
            <a:r>
              <a:rPr lang="en-US" b="1" dirty="0">
                <a:latin typeface="Times New Roman" panose="02020603050405020304" pitchFamily="18" charset="0"/>
                <a:cs typeface="Times New Roman" panose="02020603050405020304" pitchFamily="18" charset="0"/>
              </a:rPr>
              <a:t>Early behavioral predictors of reading difficulties/dyslexia </a:t>
            </a:r>
          </a:p>
        </p:txBody>
      </p:sp>
      <p:sp>
        <p:nvSpPr>
          <p:cNvPr id="3" name="Content Placeholder 2">
            <a:extLst>
              <a:ext uri="{FF2B5EF4-FFF2-40B4-BE49-F238E27FC236}">
                <a16:creationId xmlns:a16="http://schemas.microsoft.com/office/drawing/2014/main" id="{A95EBCC2-056E-6463-176D-82A84B245288}"/>
              </a:ext>
            </a:extLst>
          </p:cNvPr>
          <p:cNvSpPr>
            <a:spLocks noGrp="1"/>
          </p:cNvSpPr>
          <p:nvPr>
            <p:ph idx="1"/>
          </p:nvPr>
        </p:nvSpPr>
        <p:spPr>
          <a:xfrm>
            <a:off x="693037" y="1967566"/>
            <a:ext cx="8707438" cy="4648200"/>
          </a:xfrm>
        </p:spPr>
        <p:txBody>
          <a:bodyPr>
            <a:normAutofit/>
          </a:bodyPr>
          <a:lstStyle/>
          <a:p>
            <a:pPr marL="0" indent="0" algn="just">
              <a:buNone/>
            </a:pPr>
            <a:r>
              <a:rPr lang="en-US" dirty="0">
                <a:solidFill>
                  <a:schemeClr val="tx1"/>
                </a:solidFill>
                <a:latin typeface="Times New Roman" panose="02020603050405020304" pitchFamily="18" charset="0"/>
                <a:cs typeface="Times New Roman" panose="02020603050405020304" pitchFamily="18" charset="0"/>
              </a:rPr>
              <a:t>Key childhood predictors of reading problems (e.g., </a:t>
            </a:r>
            <a:r>
              <a:rPr lang="en-US" dirty="0" err="1">
                <a:solidFill>
                  <a:schemeClr val="tx1"/>
                </a:solidFill>
                <a:latin typeface="Times New Roman" panose="02020603050405020304" pitchFamily="18" charset="0"/>
                <a:cs typeface="Times New Roman" panose="02020603050405020304" pitchFamily="18" charset="0"/>
              </a:rPr>
              <a:t>Landerl</a:t>
            </a:r>
            <a:r>
              <a:rPr lang="en-US" dirty="0">
                <a:solidFill>
                  <a:schemeClr val="tx1"/>
                </a:solidFill>
                <a:latin typeface="Times New Roman" panose="02020603050405020304" pitchFamily="18" charset="0"/>
                <a:cs typeface="Times New Roman" panose="02020603050405020304" pitchFamily="18" charset="0"/>
              </a:rPr>
              <a:t>, et al., 2013; </a:t>
            </a:r>
            <a:r>
              <a:rPr lang="en-US" dirty="0" err="1">
                <a:solidFill>
                  <a:schemeClr val="tx1"/>
                </a:solidFill>
                <a:latin typeface="Times New Roman" panose="02020603050405020304" pitchFamily="18" charset="0"/>
                <a:cs typeface="Times New Roman" panose="02020603050405020304" pitchFamily="18" charset="0"/>
              </a:rPr>
              <a:t>Elbro</a:t>
            </a:r>
            <a:r>
              <a:rPr lang="en-US" dirty="0">
                <a:solidFill>
                  <a:schemeClr val="tx1"/>
                </a:solidFill>
                <a:latin typeface="Times New Roman" panose="02020603050405020304" pitchFamily="18" charset="0"/>
                <a:cs typeface="Times New Roman" panose="02020603050405020304" pitchFamily="18" charset="0"/>
              </a:rPr>
              <a:t> et al., 1998; Scarborough, 1998, O’Connor &amp; Jenkins, 1999; Lyytinen et al., 2001;  Catts et al., 2001, 2015; </a:t>
            </a:r>
            <a:r>
              <a:rPr lang="en-US" dirty="0" err="1">
                <a:solidFill>
                  <a:schemeClr val="tx1"/>
                </a:solidFill>
                <a:latin typeface="Times New Roman" panose="02020603050405020304" pitchFamily="18" charset="0"/>
                <a:cs typeface="Times New Roman" panose="02020603050405020304" pitchFamily="18" charset="0"/>
              </a:rPr>
              <a:t>Schatschneider</a:t>
            </a:r>
            <a:r>
              <a:rPr lang="en-US" dirty="0">
                <a:solidFill>
                  <a:schemeClr val="tx1"/>
                </a:solidFill>
                <a:latin typeface="Times New Roman" panose="02020603050405020304" pitchFamily="18" charset="0"/>
                <a:cs typeface="Times New Roman" panose="02020603050405020304" pitchFamily="18" charset="0"/>
              </a:rPr>
              <a:t> et al., 2004, Pennington et al., 2001; Compton et al., 2006; Stanley et al., 2018): </a:t>
            </a:r>
          </a:p>
          <a:p>
            <a:pPr algn="just"/>
            <a:r>
              <a:rPr lang="en-US" dirty="0">
                <a:solidFill>
                  <a:schemeClr val="tx2"/>
                </a:solidFill>
                <a:latin typeface="Times New Roman" panose="02020603050405020304" pitchFamily="18" charset="0"/>
                <a:cs typeface="Times New Roman" panose="02020603050405020304" pitchFamily="18" charset="0"/>
              </a:rPr>
              <a:t>Phonological awareness</a:t>
            </a:r>
          </a:p>
          <a:p>
            <a:pPr algn="just"/>
            <a:r>
              <a:rPr lang="en-US" dirty="0" err="1">
                <a:solidFill>
                  <a:schemeClr val="tx2"/>
                </a:solidFill>
                <a:latin typeface="Times New Roman" panose="02020603050405020304" pitchFamily="18" charset="0"/>
                <a:cs typeface="Times New Roman" panose="02020603050405020304" pitchFamily="18" charset="0"/>
              </a:rPr>
              <a:t>Pseudoword</a:t>
            </a:r>
            <a:r>
              <a:rPr lang="en-US" dirty="0">
                <a:solidFill>
                  <a:schemeClr val="tx2"/>
                </a:solidFill>
                <a:latin typeface="Times New Roman" panose="02020603050405020304" pitchFamily="18" charset="0"/>
                <a:cs typeface="Times New Roman" panose="02020603050405020304" pitchFamily="18" charset="0"/>
              </a:rPr>
              <a:t> repetition</a:t>
            </a:r>
          </a:p>
          <a:p>
            <a:pPr algn="just"/>
            <a:r>
              <a:rPr lang="en-US" dirty="0">
                <a:solidFill>
                  <a:schemeClr val="tx2"/>
                </a:solidFill>
                <a:latin typeface="Times New Roman" panose="02020603050405020304" pitchFamily="18" charset="0"/>
                <a:cs typeface="Times New Roman" panose="02020603050405020304" pitchFamily="18" charset="0"/>
              </a:rPr>
              <a:t>Rapid automatized naming</a:t>
            </a:r>
          </a:p>
          <a:p>
            <a:pPr algn="just"/>
            <a:r>
              <a:rPr lang="en-US" dirty="0">
                <a:solidFill>
                  <a:schemeClr val="tx2"/>
                </a:solidFill>
                <a:latin typeface="Times New Roman" panose="02020603050405020304" pitchFamily="18" charset="0"/>
                <a:cs typeface="Times New Roman" panose="02020603050405020304" pitchFamily="18" charset="0"/>
              </a:rPr>
              <a:t>Expressive/receptive vocabulary </a:t>
            </a:r>
          </a:p>
          <a:p>
            <a:pPr algn="just"/>
            <a:r>
              <a:rPr lang="en-US" dirty="0">
                <a:solidFill>
                  <a:schemeClr val="tx2"/>
                </a:solidFill>
                <a:latin typeface="Times New Roman" panose="02020603050405020304" pitchFamily="18" charset="0"/>
                <a:cs typeface="Times New Roman" panose="02020603050405020304" pitchFamily="18" charset="0"/>
              </a:rPr>
              <a:t>Letter (sound) knowledge</a:t>
            </a:r>
          </a:p>
          <a:p>
            <a:pPr algn="just"/>
            <a:r>
              <a:rPr lang="en-US" dirty="0">
                <a:solidFill>
                  <a:schemeClr val="tx2"/>
                </a:solidFill>
                <a:latin typeface="Times New Roman" panose="02020603050405020304" pitchFamily="18" charset="0"/>
                <a:cs typeface="Times New Roman" panose="02020603050405020304" pitchFamily="18" charset="0"/>
              </a:rPr>
              <a:t>Oral listening comprehension</a:t>
            </a: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5E2E4FA6-08C8-3257-7AB6-FBCDF883F387}"/>
              </a:ext>
            </a:extLst>
          </p:cNvPr>
          <p:cNvGrpSpPr>
            <a:grpSpLocks/>
          </p:cNvGrpSpPr>
          <p:nvPr/>
        </p:nvGrpSpPr>
        <p:grpSpPr bwMode="auto">
          <a:xfrm>
            <a:off x="4539977" y="4242965"/>
            <a:ext cx="3941219" cy="2513855"/>
            <a:chOff x="-321" y="-258"/>
            <a:chExt cx="6033" cy="4607"/>
          </a:xfrm>
        </p:grpSpPr>
        <p:pic>
          <p:nvPicPr>
            <p:cNvPr id="6" name="Picture 5" descr="azrope">
              <a:extLst>
                <a:ext uri="{FF2B5EF4-FFF2-40B4-BE49-F238E27FC236}">
                  <a16:creationId xmlns:a16="http://schemas.microsoft.com/office/drawing/2014/main" id="{F8A7490A-7790-8160-3545-7DCE33550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 y="-258"/>
              <a:ext cx="5969" cy="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7C6E07E-6D3F-EA2E-323A-0D380C81E14B}"/>
                </a:ext>
              </a:extLst>
            </p:cNvPr>
            <p:cNvSpPr>
              <a:spLocks noChangeArrowheads="1"/>
            </p:cNvSpPr>
            <p:nvPr/>
          </p:nvSpPr>
          <p:spPr bwMode="auto">
            <a:xfrm>
              <a:off x="4272" y="2832"/>
              <a:ext cx="48" cy="48"/>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CDFD0749-F8F5-074C-2B13-A05268F0BB10}"/>
                </a:ext>
              </a:extLst>
            </p:cNvPr>
            <p:cNvSpPr>
              <a:spLocks noChangeArrowheads="1"/>
            </p:cNvSpPr>
            <p:nvPr/>
          </p:nvSpPr>
          <p:spPr bwMode="auto">
            <a:xfrm>
              <a:off x="5232" y="326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8">
              <a:extLst>
                <a:ext uri="{FF2B5EF4-FFF2-40B4-BE49-F238E27FC236}">
                  <a16:creationId xmlns:a16="http://schemas.microsoft.com/office/drawing/2014/main" id="{D6768C46-6B0D-A41E-447B-A7C6EE348FAB}"/>
                </a:ext>
              </a:extLst>
            </p:cNvPr>
            <p:cNvSpPr>
              <a:spLocks noChangeArrowheads="1"/>
            </p:cNvSpPr>
            <p:nvPr/>
          </p:nvSpPr>
          <p:spPr bwMode="auto">
            <a:xfrm>
              <a:off x="4944" y="2832"/>
              <a:ext cx="48" cy="48"/>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BF517F88-404E-15E2-D27D-F4E624ACEF4C}"/>
                </a:ext>
              </a:extLst>
            </p:cNvPr>
            <p:cNvSpPr>
              <a:spLocks noChangeArrowheads="1"/>
            </p:cNvSpPr>
            <p:nvPr/>
          </p:nvSpPr>
          <p:spPr bwMode="auto">
            <a:xfrm>
              <a:off x="4704" y="3072"/>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1" name="Rectangle 10">
              <a:extLst>
                <a:ext uri="{FF2B5EF4-FFF2-40B4-BE49-F238E27FC236}">
                  <a16:creationId xmlns:a16="http://schemas.microsoft.com/office/drawing/2014/main" id="{90BA1A0F-BA78-D673-7BC8-EC331DF57336}"/>
                </a:ext>
              </a:extLst>
            </p:cNvPr>
            <p:cNvSpPr>
              <a:spLocks noChangeArrowheads="1"/>
            </p:cNvSpPr>
            <p:nvPr/>
          </p:nvSpPr>
          <p:spPr bwMode="auto">
            <a:xfrm>
              <a:off x="4224" y="2832"/>
              <a:ext cx="48" cy="48"/>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55F18A73-402D-B389-79CE-C8536F4E32A3}"/>
                </a:ext>
              </a:extLst>
            </p:cNvPr>
            <p:cNvSpPr>
              <a:spLocks noChangeArrowheads="1"/>
            </p:cNvSpPr>
            <p:nvPr/>
          </p:nvSpPr>
          <p:spPr bwMode="auto">
            <a:xfrm>
              <a:off x="5232" y="350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3" name="Rectangle 12">
              <a:extLst>
                <a:ext uri="{FF2B5EF4-FFF2-40B4-BE49-F238E27FC236}">
                  <a16:creationId xmlns:a16="http://schemas.microsoft.com/office/drawing/2014/main" id="{49E1D2A4-184A-FB1F-C585-44A956F90D87}"/>
                </a:ext>
              </a:extLst>
            </p:cNvPr>
            <p:cNvSpPr>
              <a:spLocks noChangeArrowheads="1"/>
            </p:cNvSpPr>
            <p:nvPr/>
          </p:nvSpPr>
          <p:spPr bwMode="auto">
            <a:xfrm>
              <a:off x="4272" y="2784"/>
              <a:ext cx="48" cy="48"/>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a:extLst>
                <a:ext uri="{FF2B5EF4-FFF2-40B4-BE49-F238E27FC236}">
                  <a16:creationId xmlns:a16="http://schemas.microsoft.com/office/drawing/2014/main" id="{B313EF8F-84A7-9EA3-974F-2B3F10290AA1}"/>
                </a:ext>
              </a:extLst>
            </p:cNvPr>
            <p:cNvSpPr>
              <a:spLocks noChangeArrowheads="1"/>
            </p:cNvSpPr>
            <p:nvPr/>
          </p:nvSpPr>
          <p:spPr bwMode="auto">
            <a:xfrm>
              <a:off x="5520" y="230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5" name="Rectangle 14">
              <a:extLst>
                <a:ext uri="{FF2B5EF4-FFF2-40B4-BE49-F238E27FC236}">
                  <a16:creationId xmlns:a16="http://schemas.microsoft.com/office/drawing/2014/main" id="{DB6C7A65-3394-A1BF-10BC-C98A8B42681D}"/>
                </a:ext>
              </a:extLst>
            </p:cNvPr>
            <p:cNvSpPr>
              <a:spLocks noChangeArrowheads="1"/>
            </p:cNvSpPr>
            <p:nvPr/>
          </p:nvSpPr>
          <p:spPr bwMode="auto">
            <a:xfrm>
              <a:off x="2400" y="2352"/>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6" name="Rectangle 15">
              <a:extLst>
                <a:ext uri="{FF2B5EF4-FFF2-40B4-BE49-F238E27FC236}">
                  <a16:creationId xmlns:a16="http://schemas.microsoft.com/office/drawing/2014/main" id="{8836936D-8B66-FAB2-B071-8B5BDD25C58A}"/>
                </a:ext>
              </a:extLst>
            </p:cNvPr>
            <p:cNvSpPr>
              <a:spLocks noChangeArrowheads="1"/>
            </p:cNvSpPr>
            <p:nvPr/>
          </p:nvSpPr>
          <p:spPr bwMode="auto">
            <a:xfrm>
              <a:off x="4992" y="81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7" name="Rectangle 16">
              <a:extLst>
                <a:ext uri="{FF2B5EF4-FFF2-40B4-BE49-F238E27FC236}">
                  <a16:creationId xmlns:a16="http://schemas.microsoft.com/office/drawing/2014/main" id="{A40EE9A1-5668-8241-6447-D723B417FA90}"/>
                </a:ext>
              </a:extLst>
            </p:cNvPr>
            <p:cNvSpPr>
              <a:spLocks noChangeArrowheads="1"/>
            </p:cNvSpPr>
            <p:nvPr/>
          </p:nvSpPr>
          <p:spPr bwMode="auto">
            <a:xfrm>
              <a:off x="5376" y="225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8" name="Rectangle 17">
              <a:extLst>
                <a:ext uri="{FF2B5EF4-FFF2-40B4-BE49-F238E27FC236}">
                  <a16:creationId xmlns:a16="http://schemas.microsoft.com/office/drawing/2014/main" id="{D5890930-894F-A7A9-5DDA-8FEFDE284EC1}"/>
                </a:ext>
              </a:extLst>
            </p:cNvPr>
            <p:cNvSpPr>
              <a:spLocks noChangeArrowheads="1"/>
            </p:cNvSpPr>
            <p:nvPr/>
          </p:nvSpPr>
          <p:spPr bwMode="auto">
            <a:xfrm>
              <a:off x="4656" y="57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9" name="Rectangle 18">
              <a:extLst>
                <a:ext uri="{FF2B5EF4-FFF2-40B4-BE49-F238E27FC236}">
                  <a16:creationId xmlns:a16="http://schemas.microsoft.com/office/drawing/2014/main" id="{71020182-5F69-C955-C323-003BE6E9FB57}"/>
                </a:ext>
              </a:extLst>
            </p:cNvPr>
            <p:cNvSpPr>
              <a:spLocks noChangeArrowheads="1"/>
            </p:cNvSpPr>
            <p:nvPr/>
          </p:nvSpPr>
          <p:spPr bwMode="auto">
            <a:xfrm>
              <a:off x="5472" y="326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0" name="Rectangle 19">
              <a:extLst>
                <a:ext uri="{FF2B5EF4-FFF2-40B4-BE49-F238E27FC236}">
                  <a16:creationId xmlns:a16="http://schemas.microsoft.com/office/drawing/2014/main" id="{BB1DC329-1799-7C98-FAD3-0468ECF3BA0E}"/>
                </a:ext>
              </a:extLst>
            </p:cNvPr>
            <p:cNvSpPr>
              <a:spLocks noChangeArrowheads="1"/>
            </p:cNvSpPr>
            <p:nvPr/>
          </p:nvSpPr>
          <p:spPr bwMode="auto">
            <a:xfrm>
              <a:off x="144" y="264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1" name="Rectangle 20">
              <a:extLst>
                <a:ext uri="{FF2B5EF4-FFF2-40B4-BE49-F238E27FC236}">
                  <a16:creationId xmlns:a16="http://schemas.microsoft.com/office/drawing/2014/main" id="{5287AD27-BB35-957D-6472-A2E7E69E5412}"/>
                </a:ext>
              </a:extLst>
            </p:cNvPr>
            <p:cNvSpPr>
              <a:spLocks noChangeArrowheads="1"/>
            </p:cNvSpPr>
            <p:nvPr/>
          </p:nvSpPr>
          <p:spPr bwMode="auto">
            <a:xfrm>
              <a:off x="5376" y="312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2" name="Rectangle 21">
              <a:extLst>
                <a:ext uri="{FF2B5EF4-FFF2-40B4-BE49-F238E27FC236}">
                  <a16:creationId xmlns:a16="http://schemas.microsoft.com/office/drawing/2014/main" id="{EDFD1CC8-2658-FD94-D6E9-720DAE6B0649}"/>
                </a:ext>
              </a:extLst>
            </p:cNvPr>
            <p:cNvSpPr>
              <a:spLocks noChangeArrowheads="1"/>
            </p:cNvSpPr>
            <p:nvPr/>
          </p:nvSpPr>
          <p:spPr bwMode="auto">
            <a:xfrm>
              <a:off x="5664" y="38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3" name="Rectangle 22">
              <a:extLst>
                <a:ext uri="{FF2B5EF4-FFF2-40B4-BE49-F238E27FC236}">
                  <a16:creationId xmlns:a16="http://schemas.microsoft.com/office/drawing/2014/main" id="{EB168FBD-6162-BA4E-6774-B0392A6E06ED}"/>
                </a:ext>
              </a:extLst>
            </p:cNvPr>
            <p:cNvSpPr>
              <a:spLocks noChangeArrowheads="1"/>
            </p:cNvSpPr>
            <p:nvPr/>
          </p:nvSpPr>
          <p:spPr bwMode="auto">
            <a:xfrm>
              <a:off x="2784" y="144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4" name="Rectangle 23">
              <a:extLst>
                <a:ext uri="{FF2B5EF4-FFF2-40B4-BE49-F238E27FC236}">
                  <a16:creationId xmlns:a16="http://schemas.microsoft.com/office/drawing/2014/main" id="{7D05B597-F223-1F70-C3D3-6514DAA742D9}"/>
                </a:ext>
              </a:extLst>
            </p:cNvPr>
            <p:cNvSpPr>
              <a:spLocks noChangeArrowheads="1"/>
            </p:cNvSpPr>
            <p:nvPr/>
          </p:nvSpPr>
          <p:spPr bwMode="auto">
            <a:xfrm>
              <a:off x="2640" y="144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5" name="Rectangle 24">
              <a:extLst>
                <a:ext uri="{FF2B5EF4-FFF2-40B4-BE49-F238E27FC236}">
                  <a16:creationId xmlns:a16="http://schemas.microsoft.com/office/drawing/2014/main" id="{700D28B7-AE06-82EF-5654-20D9CA72E79D}"/>
                </a:ext>
              </a:extLst>
            </p:cNvPr>
            <p:cNvSpPr>
              <a:spLocks noChangeArrowheads="1"/>
            </p:cNvSpPr>
            <p:nvPr/>
          </p:nvSpPr>
          <p:spPr bwMode="auto">
            <a:xfrm>
              <a:off x="4416" y="81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6" name="Rectangle 25">
              <a:extLst>
                <a:ext uri="{FF2B5EF4-FFF2-40B4-BE49-F238E27FC236}">
                  <a16:creationId xmlns:a16="http://schemas.microsoft.com/office/drawing/2014/main" id="{B86E3A5E-EECE-5923-108E-2DA2E7121C24}"/>
                </a:ext>
              </a:extLst>
            </p:cNvPr>
            <p:cNvSpPr>
              <a:spLocks noChangeArrowheads="1"/>
            </p:cNvSpPr>
            <p:nvPr/>
          </p:nvSpPr>
          <p:spPr bwMode="auto">
            <a:xfrm>
              <a:off x="3264" y="2208"/>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7" name="Rectangle 26">
              <a:extLst>
                <a:ext uri="{FF2B5EF4-FFF2-40B4-BE49-F238E27FC236}">
                  <a16:creationId xmlns:a16="http://schemas.microsoft.com/office/drawing/2014/main" id="{179AC82A-702B-EDA6-263B-F3B788A89EEC}"/>
                </a:ext>
              </a:extLst>
            </p:cNvPr>
            <p:cNvSpPr>
              <a:spLocks noChangeArrowheads="1"/>
            </p:cNvSpPr>
            <p:nvPr/>
          </p:nvSpPr>
          <p:spPr bwMode="auto">
            <a:xfrm>
              <a:off x="3648" y="816"/>
              <a:ext cx="48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8" name="Rectangle 27">
              <a:extLst>
                <a:ext uri="{FF2B5EF4-FFF2-40B4-BE49-F238E27FC236}">
                  <a16:creationId xmlns:a16="http://schemas.microsoft.com/office/drawing/2014/main" id="{1AE33695-17DE-2460-7EEC-0A1DB2F7852D}"/>
                </a:ext>
              </a:extLst>
            </p:cNvPr>
            <p:cNvSpPr>
              <a:spLocks noChangeArrowheads="1"/>
            </p:cNvSpPr>
            <p:nvPr/>
          </p:nvSpPr>
          <p:spPr bwMode="auto">
            <a:xfrm>
              <a:off x="1152" y="672"/>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9" name="Rectangle 28">
              <a:extLst>
                <a:ext uri="{FF2B5EF4-FFF2-40B4-BE49-F238E27FC236}">
                  <a16:creationId xmlns:a16="http://schemas.microsoft.com/office/drawing/2014/main" id="{D5872F74-B0DF-251B-E3A0-1A39316F4A15}"/>
                </a:ext>
              </a:extLst>
            </p:cNvPr>
            <p:cNvSpPr>
              <a:spLocks noChangeArrowheads="1"/>
            </p:cNvSpPr>
            <p:nvPr/>
          </p:nvSpPr>
          <p:spPr bwMode="auto">
            <a:xfrm>
              <a:off x="4368" y="2784"/>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0" name="Rectangle 29">
              <a:extLst>
                <a:ext uri="{FF2B5EF4-FFF2-40B4-BE49-F238E27FC236}">
                  <a16:creationId xmlns:a16="http://schemas.microsoft.com/office/drawing/2014/main" id="{1C77B7B2-32B9-6DF2-E373-089A6F5E7E2C}"/>
                </a:ext>
              </a:extLst>
            </p:cNvPr>
            <p:cNvSpPr>
              <a:spLocks noChangeArrowheads="1"/>
            </p:cNvSpPr>
            <p:nvPr/>
          </p:nvSpPr>
          <p:spPr bwMode="auto">
            <a:xfrm>
              <a:off x="4224" y="177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 name="Rectangle 30">
              <a:extLst>
                <a:ext uri="{FF2B5EF4-FFF2-40B4-BE49-F238E27FC236}">
                  <a16:creationId xmlns:a16="http://schemas.microsoft.com/office/drawing/2014/main" id="{6EAA0B9A-0B24-40B2-CE6D-D7D032948B42}"/>
                </a:ext>
              </a:extLst>
            </p:cNvPr>
            <p:cNvSpPr>
              <a:spLocks noChangeArrowheads="1"/>
            </p:cNvSpPr>
            <p:nvPr/>
          </p:nvSpPr>
          <p:spPr bwMode="auto">
            <a:xfrm>
              <a:off x="3024" y="1968"/>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2" name="Rectangle 31">
              <a:extLst>
                <a:ext uri="{FF2B5EF4-FFF2-40B4-BE49-F238E27FC236}">
                  <a16:creationId xmlns:a16="http://schemas.microsoft.com/office/drawing/2014/main" id="{60E0A270-31A6-38F6-82B3-D1FA472FCE33}"/>
                </a:ext>
              </a:extLst>
            </p:cNvPr>
            <p:cNvSpPr>
              <a:spLocks noChangeArrowheads="1"/>
            </p:cNvSpPr>
            <p:nvPr/>
          </p:nvSpPr>
          <p:spPr bwMode="auto">
            <a:xfrm>
              <a:off x="4704" y="3168"/>
              <a:ext cx="912" cy="6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3" name="Rectangle 32">
              <a:extLst>
                <a:ext uri="{FF2B5EF4-FFF2-40B4-BE49-F238E27FC236}">
                  <a16:creationId xmlns:a16="http://schemas.microsoft.com/office/drawing/2014/main" id="{820312F3-345A-ADA5-075D-73DDB0DEA42F}"/>
                </a:ext>
              </a:extLst>
            </p:cNvPr>
            <p:cNvSpPr>
              <a:spLocks noChangeArrowheads="1"/>
            </p:cNvSpPr>
            <p:nvPr/>
          </p:nvSpPr>
          <p:spPr bwMode="auto">
            <a:xfrm>
              <a:off x="4128" y="408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4" name="Rectangle 33">
              <a:extLst>
                <a:ext uri="{FF2B5EF4-FFF2-40B4-BE49-F238E27FC236}">
                  <a16:creationId xmlns:a16="http://schemas.microsoft.com/office/drawing/2014/main" id="{98897605-1CE4-B802-5B13-CB7735102ACC}"/>
                </a:ext>
              </a:extLst>
            </p:cNvPr>
            <p:cNvSpPr>
              <a:spLocks noChangeArrowheads="1"/>
            </p:cNvSpPr>
            <p:nvPr/>
          </p:nvSpPr>
          <p:spPr bwMode="auto">
            <a:xfrm>
              <a:off x="2856" y="264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5" name="Rectangle 34">
              <a:extLst>
                <a:ext uri="{FF2B5EF4-FFF2-40B4-BE49-F238E27FC236}">
                  <a16:creationId xmlns:a16="http://schemas.microsoft.com/office/drawing/2014/main" id="{6EC74D8D-3361-E05A-04D9-053F9EBBE951}"/>
                </a:ext>
              </a:extLst>
            </p:cNvPr>
            <p:cNvSpPr>
              <a:spLocks noChangeArrowheads="1"/>
            </p:cNvSpPr>
            <p:nvPr/>
          </p:nvSpPr>
          <p:spPr bwMode="auto">
            <a:xfrm>
              <a:off x="1680" y="3696"/>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6" name="Rectangle 35">
              <a:extLst>
                <a:ext uri="{FF2B5EF4-FFF2-40B4-BE49-F238E27FC236}">
                  <a16:creationId xmlns:a16="http://schemas.microsoft.com/office/drawing/2014/main" id="{6C544D94-2BBE-2D5D-46C8-3AEFBF603F22}"/>
                </a:ext>
              </a:extLst>
            </p:cNvPr>
            <p:cNvSpPr>
              <a:spLocks noChangeArrowheads="1"/>
            </p:cNvSpPr>
            <p:nvPr/>
          </p:nvSpPr>
          <p:spPr bwMode="auto">
            <a:xfrm>
              <a:off x="384" y="960"/>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7" name="Rectangle 36">
              <a:extLst>
                <a:ext uri="{FF2B5EF4-FFF2-40B4-BE49-F238E27FC236}">
                  <a16:creationId xmlns:a16="http://schemas.microsoft.com/office/drawing/2014/main" id="{2552810B-9A21-F019-D856-D1508ECD6B02}"/>
                </a:ext>
              </a:extLst>
            </p:cNvPr>
            <p:cNvSpPr>
              <a:spLocks noChangeArrowheads="1"/>
            </p:cNvSpPr>
            <p:nvPr/>
          </p:nvSpPr>
          <p:spPr bwMode="auto">
            <a:xfrm>
              <a:off x="5568" y="2208"/>
              <a:ext cx="48" cy="48"/>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grpSp>
      <p:sp>
        <p:nvSpPr>
          <p:cNvPr id="39" name="Oval 38">
            <a:extLst>
              <a:ext uri="{FF2B5EF4-FFF2-40B4-BE49-F238E27FC236}">
                <a16:creationId xmlns:a16="http://schemas.microsoft.com/office/drawing/2014/main" id="{CDE9BC24-5AD3-A48C-2FB1-464368E0F659}"/>
              </a:ext>
            </a:extLst>
          </p:cNvPr>
          <p:cNvSpPr/>
          <p:nvPr/>
        </p:nvSpPr>
        <p:spPr>
          <a:xfrm>
            <a:off x="8105075" y="3157102"/>
            <a:ext cx="2590799" cy="1383794"/>
          </a:xfrm>
          <a:prstGeom prst="ellipse">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Familial risk of dyslexia and language delay </a:t>
            </a:r>
          </a:p>
        </p:txBody>
      </p:sp>
      <p:pic>
        <p:nvPicPr>
          <p:cNvPr id="38" name="Picture 37" descr="A logo of a brain&#10;&#10;Description automatically generated">
            <a:extLst>
              <a:ext uri="{FF2B5EF4-FFF2-40B4-BE49-F238E27FC236}">
                <a16:creationId xmlns:a16="http://schemas.microsoft.com/office/drawing/2014/main" id="{90956526-82FF-FC6E-0DCB-DBEA55C2E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1183" y="307769"/>
            <a:ext cx="889544" cy="1151067"/>
          </a:xfrm>
          <a:prstGeom prst="rect">
            <a:avLst/>
          </a:prstGeom>
        </p:spPr>
      </p:pic>
    </p:spTree>
    <p:extLst>
      <p:ext uri="{BB962C8B-B14F-4D97-AF65-F5344CB8AC3E}">
        <p14:creationId xmlns:p14="http://schemas.microsoft.com/office/powerpoint/2010/main" val="242922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37EF9CB-3641-B4DD-6786-4F1E8F26AE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7A0E47-136B-A47D-3AD6-BF1A0D6FF781}"/>
              </a:ext>
            </a:extLst>
          </p:cNvPr>
          <p:cNvSpPr/>
          <p:nvPr/>
        </p:nvSpPr>
        <p:spPr>
          <a:xfrm>
            <a:off x="510140" y="119989"/>
            <a:ext cx="10031736" cy="6656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 name="Slide Number Placeholder 3">
            <a:extLst>
              <a:ext uri="{FF2B5EF4-FFF2-40B4-BE49-F238E27FC236}">
                <a16:creationId xmlns:a16="http://schemas.microsoft.com/office/drawing/2014/main" id="{1DB37D2D-260E-4D1F-AE89-EA3794320F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6" name="Picture 5">
            <a:extLst>
              <a:ext uri="{FF2B5EF4-FFF2-40B4-BE49-F238E27FC236}">
                <a16:creationId xmlns:a16="http://schemas.microsoft.com/office/drawing/2014/main" id="{73DA72E2-8183-FCD7-0B41-EC8337BED44B}"/>
              </a:ext>
            </a:extLst>
          </p:cNvPr>
          <p:cNvPicPr>
            <a:picLocks noChangeAspect="1"/>
          </p:cNvPicPr>
          <p:nvPr/>
        </p:nvPicPr>
        <p:blipFill rotWithShape="1">
          <a:blip r:embed="rId2"/>
          <a:srcRect l="44167" t="14445" r="28333" b="10000"/>
          <a:stretch/>
        </p:blipFill>
        <p:spPr>
          <a:xfrm>
            <a:off x="3530445" y="239141"/>
            <a:ext cx="4188662" cy="6473386"/>
          </a:xfrm>
          <a:prstGeom prst="rect">
            <a:avLst/>
          </a:prstGeom>
        </p:spPr>
      </p:pic>
      <p:pic>
        <p:nvPicPr>
          <p:cNvPr id="3" name="Picture 2" descr="A logo of a brain&#10;&#10;Description automatically generated">
            <a:extLst>
              <a:ext uri="{FF2B5EF4-FFF2-40B4-BE49-F238E27FC236}">
                <a16:creationId xmlns:a16="http://schemas.microsoft.com/office/drawing/2014/main" id="{72B491C9-FF89-5628-CAE9-7C13B2024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1344046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4718CE-8C5A-4308-6B40-0201E905B343}"/>
              </a:ext>
            </a:extLst>
          </p:cNvPr>
          <p:cNvSpPr/>
          <p:nvPr/>
        </p:nvSpPr>
        <p:spPr>
          <a:xfrm>
            <a:off x="139148" y="130630"/>
            <a:ext cx="11800376" cy="6586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6D0FD505-82C1-1FB7-7482-07018F7A17C9}"/>
              </a:ext>
            </a:extLst>
          </p:cNvPr>
          <p:cNvSpPr>
            <a:spLocks noGrp="1"/>
          </p:cNvSpPr>
          <p:nvPr>
            <p:ph type="sldNum" sz="quarter" idx="12"/>
          </p:nvPr>
        </p:nvSpPr>
        <p:spPr/>
        <p:txBody>
          <a:bodyPr/>
          <a:lstStyle/>
          <a:p>
            <a:fld id="{D637F8FC-4B86-4690-8888-22AB2F781BEF}" type="slidenum">
              <a:rPr lang="en-US" smtClean="0"/>
              <a:t>44</a:t>
            </a:fld>
            <a:endParaRPr lang="en-US"/>
          </a:p>
        </p:txBody>
      </p:sp>
      <p:pic>
        <p:nvPicPr>
          <p:cNvPr id="6" name="Picture 5">
            <a:extLst>
              <a:ext uri="{FF2B5EF4-FFF2-40B4-BE49-F238E27FC236}">
                <a16:creationId xmlns:a16="http://schemas.microsoft.com/office/drawing/2014/main" id="{3AD0B285-2335-1AC1-122C-8EF6A8309388}"/>
              </a:ext>
            </a:extLst>
          </p:cNvPr>
          <p:cNvPicPr>
            <a:picLocks noChangeAspect="1"/>
          </p:cNvPicPr>
          <p:nvPr/>
        </p:nvPicPr>
        <p:blipFill>
          <a:blip r:embed="rId2"/>
          <a:stretch>
            <a:fillRect/>
          </a:stretch>
        </p:blipFill>
        <p:spPr>
          <a:xfrm>
            <a:off x="139147" y="608613"/>
            <a:ext cx="5842553" cy="2737052"/>
          </a:xfrm>
          <a:prstGeom prst="rect">
            <a:avLst/>
          </a:prstGeom>
        </p:spPr>
      </p:pic>
      <p:pic>
        <p:nvPicPr>
          <p:cNvPr id="8" name="Picture 7">
            <a:extLst>
              <a:ext uri="{FF2B5EF4-FFF2-40B4-BE49-F238E27FC236}">
                <a16:creationId xmlns:a16="http://schemas.microsoft.com/office/drawing/2014/main" id="{05770946-AE0A-82BC-0EE1-AEAE619A3816}"/>
              </a:ext>
            </a:extLst>
          </p:cNvPr>
          <p:cNvPicPr>
            <a:picLocks noChangeAspect="1"/>
          </p:cNvPicPr>
          <p:nvPr/>
        </p:nvPicPr>
        <p:blipFill>
          <a:blip r:embed="rId3"/>
          <a:stretch>
            <a:fillRect/>
          </a:stretch>
        </p:blipFill>
        <p:spPr>
          <a:xfrm>
            <a:off x="4951172" y="3163949"/>
            <a:ext cx="442700" cy="155637"/>
          </a:xfrm>
          <a:prstGeom prst="rect">
            <a:avLst/>
          </a:prstGeom>
        </p:spPr>
      </p:pic>
      <p:pic>
        <p:nvPicPr>
          <p:cNvPr id="9" name="Picture 8">
            <a:extLst>
              <a:ext uri="{FF2B5EF4-FFF2-40B4-BE49-F238E27FC236}">
                <a16:creationId xmlns:a16="http://schemas.microsoft.com/office/drawing/2014/main" id="{A4471E91-31C9-A286-1BBC-410729CFEA10}"/>
              </a:ext>
            </a:extLst>
          </p:cNvPr>
          <p:cNvPicPr>
            <a:picLocks noChangeAspect="1"/>
          </p:cNvPicPr>
          <p:nvPr/>
        </p:nvPicPr>
        <p:blipFill>
          <a:blip r:embed="rId4"/>
          <a:stretch>
            <a:fillRect/>
          </a:stretch>
        </p:blipFill>
        <p:spPr>
          <a:xfrm>
            <a:off x="6096000" y="315617"/>
            <a:ext cx="5612560" cy="4566823"/>
          </a:xfrm>
          <a:prstGeom prst="rect">
            <a:avLst/>
          </a:prstGeom>
          <a:ln>
            <a:solidFill>
              <a:schemeClr val="tx1"/>
            </a:solidFill>
          </a:ln>
        </p:spPr>
      </p:pic>
      <p:sp>
        <p:nvSpPr>
          <p:cNvPr id="10" name="TextBox 9">
            <a:extLst>
              <a:ext uri="{FF2B5EF4-FFF2-40B4-BE49-F238E27FC236}">
                <a16:creationId xmlns:a16="http://schemas.microsoft.com/office/drawing/2014/main" id="{20B4707A-28DF-DBDE-DB25-EC6E64001596}"/>
              </a:ext>
            </a:extLst>
          </p:cNvPr>
          <p:cNvSpPr txBox="1"/>
          <p:nvPr/>
        </p:nvSpPr>
        <p:spPr>
          <a:xfrm>
            <a:off x="6110894" y="4996534"/>
            <a:ext cx="5691809" cy="738664"/>
          </a:xfrm>
          <a:prstGeom prst="rect">
            <a:avLst/>
          </a:prstGeom>
          <a:solidFill>
            <a:schemeClr val="bg1"/>
          </a:solidFill>
        </p:spPr>
        <p:txBody>
          <a:bodyPr wrap="square">
            <a:spAutoFit/>
          </a:bodyPr>
          <a:lstStyle/>
          <a:p>
            <a:r>
              <a:rPr lang="en-US" sz="1050" dirty="0">
                <a:solidFill>
                  <a:schemeClr val="bg1">
                    <a:lumMod val="50000"/>
                  </a:schemeClr>
                </a:solidFill>
              </a:rPr>
              <a:t>Lyon, G. R., Fletcher, J. M., </a:t>
            </a:r>
            <a:r>
              <a:rPr lang="en-US" sz="1050" dirty="0" err="1">
                <a:solidFill>
                  <a:schemeClr val="bg1">
                    <a:lumMod val="50000"/>
                  </a:schemeClr>
                </a:solidFill>
              </a:rPr>
              <a:t>Shaywitz</a:t>
            </a:r>
            <a:r>
              <a:rPr lang="en-US" sz="1050" dirty="0">
                <a:solidFill>
                  <a:schemeClr val="bg1">
                    <a:lumMod val="50000"/>
                  </a:schemeClr>
                </a:solidFill>
              </a:rPr>
              <a:t>, S. E., </a:t>
            </a:r>
            <a:r>
              <a:rPr lang="en-US" sz="1050" dirty="0" err="1">
                <a:solidFill>
                  <a:schemeClr val="bg1">
                    <a:lumMod val="50000"/>
                  </a:schemeClr>
                </a:solidFill>
              </a:rPr>
              <a:t>Shaywitz</a:t>
            </a:r>
            <a:r>
              <a:rPr lang="en-US" sz="1050" dirty="0">
                <a:solidFill>
                  <a:schemeClr val="bg1">
                    <a:lumMod val="50000"/>
                  </a:schemeClr>
                </a:solidFill>
              </a:rPr>
              <a:t>, B. A., </a:t>
            </a:r>
            <a:r>
              <a:rPr lang="en-US" sz="1050" dirty="0" err="1">
                <a:solidFill>
                  <a:schemeClr val="bg1">
                    <a:lumMod val="50000"/>
                  </a:schemeClr>
                </a:solidFill>
              </a:rPr>
              <a:t>Torgesen</a:t>
            </a:r>
            <a:r>
              <a:rPr lang="en-US" sz="1050" dirty="0">
                <a:solidFill>
                  <a:schemeClr val="bg1">
                    <a:lumMod val="50000"/>
                  </a:schemeClr>
                </a:solidFill>
              </a:rPr>
              <a:t>, J. K., Wood, F. B., Schulte, A., &amp; Olson, R. (2001). Rethinking Learning-Disabilities. In C. E. Finn Jr., A. J. </a:t>
            </a:r>
            <a:r>
              <a:rPr lang="en-US" sz="1050" dirty="0" err="1">
                <a:solidFill>
                  <a:schemeClr val="bg1">
                    <a:lumMod val="50000"/>
                  </a:schemeClr>
                </a:solidFill>
              </a:rPr>
              <a:t>Rotherham</a:t>
            </a:r>
            <a:r>
              <a:rPr lang="en-US" sz="1050" dirty="0">
                <a:solidFill>
                  <a:schemeClr val="bg1">
                    <a:lumMod val="50000"/>
                  </a:schemeClr>
                </a:solidFill>
              </a:rPr>
              <a:t>, &amp; C. R. </a:t>
            </a:r>
            <a:r>
              <a:rPr lang="en-US" sz="1050" dirty="0" err="1">
                <a:solidFill>
                  <a:schemeClr val="bg1">
                    <a:lumMod val="50000"/>
                  </a:schemeClr>
                </a:solidFill>
              </a:rPr>
              <a:t>Hokanson</a:t>
            </a:r>
            <a:r>
              <a:rPr lang="en-US" sz="1050" dirty="0">
                <a:solidFill>
                  <a:schemeClr val="bg1">
                    <a:lumMod val="50000"/>
                  </a:schemeClr>
                </a:solidFill>
              </a:rPr>
              <a:t> Jr. (Eds.), Rethinking Special Education for a New Century (pp. 259-287). Washington DC: Thomas B. Fordham Foundation.</a:t>
            </a:r>
          </a:p>
        </p:txBody>
      </p:sp>
      <p:pic>
        <p:nvPicPr>
          <p:cNvPr id="11" name="Picture 2" descr="Report of the National Reading Panel: Teaching Children to Read, An  Evidenced Based Assessment of the Scientific Research LIiterature on  Reading and Its Implications for Reading Instruction (NIH 00-4769) Dec  2000: National">
            <a:extLst>
              <a:ext uri="{FF2B5EF4-FFF2-40B4-BE49-F238E27FC236}">
                <a16:creationId xmlns:a16="http://schemas.microsoft.com/office/drawing/2014/main" id="{A3EC47F8-A387-8A62-2C97-BA1A72881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67" y="3593766"/>
            <a:ext cx="1931395" cy="2518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27B855D-6543-98B5-A4A7-16F2A910C9C0}"/>
              </a:ext>
            </a:extLst>
          </p:cNvPr>
          <p:cNvPicPr>
            <a:picLocks noChangeAspect="1"/>
          </p:cNvPicPr>
          <p:nvPr/>
        </p:nvPicPr>
        <p:blipFill>
          <a:blip r:embed="rId6"/>
          <a:stretch>
            <a:fillRect/>
          </a:stretch>
        </p:blipFill>
        <p:spPr>
          <a:xfrm>
            <a:off x="3470684" y="3429000"/>
            <a:ext cx="1634888" cy="2509159"/>
          </a:xfrm>
          <a:prstGeom prst="rect">
            <a:avLst/>
          </a:prstGeom>
        </p:spPr>
      </p:pic>
      <p:sp>
        <p:nvSpPr>
          <p:cNvPr id="15" name="TextBox 14">
            <a:extLst>
              <a:ext uri="{FF2B5EF4-FFF2-40B4-BE49-F238E27FC236}">
                <a16:creationId xmlns:a16="http://schemas.microsoft.com/office/drawing/2014/main" id="{51B8A4E3-2170-F1C3-2173-DA0D9A21190B}"/>
              </a:ext>
            </a:extLst>
          </p:cNvPr>
          <p:cNvSpPr txBox="1"/>
          <p:nvPr/>
        </p:nvSpPr>
        <p:spPr>
          <a:xfrm>
            <a:off x="3129141" y="6019469"/>
            <a:ext cx="3262432" cy="577081"/>
          </a:xfrm>
          <a:prstGeom prst="rect">
            <a:avLst/>
          </a:prstGeom>
          <a:noFill/>
        </p:spPr>
        <p:txBody>
          <a:bodyPr wrap="none" rtlCol="0">
            <a:spAutoFit/>
          </a:bodyPr>
          <a:lstStyle/>
          <a:p>
            <a:r>
              <a:rPr lang="en-US" sz="1050" dirty="0">
                <a:solidFill>
                  <a:schemeClr val="bg1">
                    <a:lumMod val="50000"/>
                  </a:schemeClr>
                </a:solidFill>
              </a:rPr>
              <a:t>National Research Council. 1998. </a:t>
            </a:r>
          </a:p>
          <a:p>
            <a:r>
              <a:rPr lang="en-US" sz="1050" dirty="0">
                <a:solidFill>
                  <a:schemeClr val="bg1">
                    <a:lumMod val="50000"/>
                  </a:schemeClr>
                </a:solidFill>
              </a:rPr>
              <a:t>Preventing Reading Difficulties in Young Children. </a:t>
            </a:r>
          </a:p>
          <a:p>
            <a:r>
              <a:rPr lang="en-US" sz="1050" dirty="0">
                <a:solidFill>
                  <a:schemeClr val="bg1">
                    <a:lumMod val="50000"/>
                  </a:schemeClr>
                </a:solidFill>
              </a:rPr>
              <a:t>Washington, DC: The National Academies Press</a:t>
            </a:r>
          </a:p>
        </p:txBody>
      </p:sp>
    </p:spTree>
    <p:extLst>
      <p:ext uri="{BB962C8B-B14F-4D97-AF65-F5344CB8AC3E}">
        <p14:creationId xmlns:p14="http://schemas.microsoft.com/office/powerpoint/2010/main" val="479676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422A40-A233-A9F1-7F5C-306E03369ADA}"/>
              </a:ext>
            </a:extLst>
          </p:cNvPr>
          <p:cNvSpPr/>
          <p:nvPr/>
        </p:nvSpPr>
        <p:spPr>
          <a:xfrm>
            <a:off x="147383" y="130236"/>
            <a:ext cx="11005721"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pic>
        <p:nvPicPr>
          <p:cNvPr id="5" name="Picture 4">
            <a:extLst>
              <a:ext uri="{FF2B5EF4-FFF2-40B4-BE49-F238E27FC236}">
                <a16:creationId xmlns:a16="http://schemas.microsoft.com/office/drawing/2014/main" id="{FD902F53-62D4-BBF8-2F99-259C6DB3F7C5}"/>
              </a:ext>
            </a:extLst>
          </p:cNvPr>
          <p:cNvPicPr>
            <a:picLocks noChangeAspect="1"/>
          </p:cNvPicPr>
          <p:nvPr/>
        </p:nvPicPr>
        <p:blipFill>
          <a:blip r:embed="rId3"/>
          <a:srcRect l="28782" t="25543"/>
          <a:stretch/>
        </p:blipFill>
        <p:spPr>
          <a:xfrm>
            <a:off x="1660071" y="1099224"/>
            <a:ext cx="8871857" cy="5219914"/>
          </a:xfrm>
          <a:prstGeom prst="rect">
            <a:avLst/>
          </a:prstGeom>
        </p:spPr>
      </p:pic>
      <p:sp>
        <p:nvSpPr>
          <p:cNvPr id="3" name="Slide Number Placeholder 3">
            <a:extLst>
              <a:ext uri="{FF2B5EF4-FFF2-40B4-BE49-F238E27FC236}">
                <a16:creationId xmlns:a16="http://schemas.microsoft.com/office/drawing/2014/main" id="{EDB403C9-73CB-A4E4-E7BA-31631872BC2A}"/>
              </a:ext>
            </a:extLst>
          </p:cNvPr>
          <p:cNvSpPr txBox="1">
            <a:spLocks/>
          </p:cNvSpPr>
          <p:nvPr/>
        </p:nvSpPr>
        <p:spPr>
          <a:xfrm>
            <a:off x="11228877" y="6319138"/>
            <a:ext cx="710647"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45</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6" name="Picture 5">
            <a:extLst>
              <a:ext uri="{FF2B5EF4-FFF2-40B4-BE49-F238E27FC236}">
                <a16:creationId xmlns:a16="http://schemas.microsoft.com/office/drawing/2014/main" id="{248C5BC5-4801-7FA1-83BA-A7A2B14E99FA}"/>
              </a:ext>
            </a:extLst>
          </p:cNvPr>
          <p:cNvPicPr>
            <a:picLocks noChangeAspect="1"/>
          </p:cNvPicPr>
          <p:nvPr/>
        </p:nvPicPr>
        <p:blipFill>
          <a:blip r:embed="rId4"/>
          <a:stretch>
            <a:fillRect/>
          </a:stretch>
        </p:blipFill>
        <p:spPr>
          <a:xfrm>
            <a:off x="386705" y="373169"/>
            <a:ext cx="10676247" cy="596817"/>
          </a:xfrm>
          <a:prstGeom prst="rect">
            <a:avLst/>
          </a:prstGeom>
        </p:spPr>
      </p:pic>
      <p:pic>
        <p:nvPicPr>
          <p:cNvPr id="8" name="Picture 7">
            <a:extLst>
              <a:ext uri="{FF2B5EF4-FFF2-40B4-BE49-F238E27FC236}">
                <a16:creationId xmlns:a16="http://schemas.microsoft.com/office/drawing/2014/main" id="{8F81691C-42AF-FC67-53FF-C7CD2128F57E}"/>
              </a:ext>
            </a:extLst>
          </p:cNvPr>
          <p:cNvPicPr>
            <a:picLocks noChangeAspect="1"/>
          </p:cNvPicPr>
          <p:nvPr/>
        </p:nvPicPr>
        <p:blipFill>
          <a:blip r:embed="rId5"/>
          <a:stretch>
            <a:fillRect/>
          </a:stretch>
        </p:blipFill>
        <p:spPr>
          <a:xfrm>
            <a:off x="252476" y="5595319"/>
            <a:ext cx="1333675" cy="1035619"/>
          </a:xfrm>
          <a:prstGeom prst="rect">
            <a:avLst/>
          </a:prstGeom>
        </p:spPr>
      </p:pic>
      <p:pic>
        <p:nvPicPr>
          <p:cNvPr id="7" name="Picture 6" descr="A logo of a brain&#10;&#10;Description automatically generated">
            <a:extLst>
              <a:ext uri="{FF2B5EF4-FFF2-40B4-BE49-F238E27FC236}">
                <a16:creationId xmlns:a16="http://schemas.microsoft.com/office/drawing/2014/main" id="{7CDD365E-CA8D-2267-8500-C990B8D66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7024" y="130236"/>
            <a:ext cx="889544" cy="1151067"/>
          </a:xfrm>
          <a:prstGeom prst="rect">
            <a:avLst/>
          </a:prstGeom>
        </p:spPr>
      </p:pic>
    </p:spTree>
    <p:extLst>
      <p:ext uri="{BB962C8B-B14F-4D97-AF65-F5344CB8AC3E}">
        <p14:creationId xmlns:p14="http://schemas.microsoft.com/office/powerpoint/2010/main" val="2906972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77"/>
        <p:cNvGrpSpPr/>
        <p:nvPr/>
      </p:nvGrpSpPr>
      <p:grpSpPr>
        <a:xfrm>
          <a:off x="0" y="0"/>
          <a:ext cx="0" cy="0"/>
          <a:chOff x="0" y="0"/>
          <a:chExt cx="0" cy="0"/>
        </a:xfrm>
      </p:grpSpPr>
      <p:sp>
        <p:nvSpPr>
          <p:cNvPr id="3" name="Rectangle 2">
            <a:extLst>
              <a:ext uri="{FF2B5EF4-FFF2-40B4-BE49-F238E27FC236}">
                <a16:creationId xmlns:a16="http://schemas.microsoft.com/office/drawing/2014/main" id="{47E31668-5F0C-FA96-FD8F-6A101309958B}"/>
              </a:ext>
            </a:extLst>
          </p:cNvPr>
          <p:cNvSpPr/>
          <p:nvPr/>
        </p:nvSpPr>
        <p:spPr>
          <a:xfrm>
            <a:off x="155275" y="129093"/>
            <a:ext cx="10892684" cy="6634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1179" name="Google Shape;1179;p61"/>
          <p:cNvPicPr preferRelativeResize="0"/>
          <p:nvPr/>
        </p:nvPicPr>
        <p:blipFill rotWithShape="1">
          <a:blip r:embed="rId3">
            <a:alphaModFix/>
          </a:blip>
          <a:srcRect l="30833" t="8519" r="29166" b="4073"/>
          <a:stretch/>
        </p:blipFill>
        <p:spPr>
          <a:xfrm>
            <a:off x="6183723" y="448574"/>
            <a:ext cx="4656147" cy="5863476"/>
          </a:xfrm>
          <a:prstGeom prst="rect">
            <a:avLst/>
          </a:prstGeom>
          <a:noFill/>
          <a:ln>
            <a:solidFill>
              <a:schemeClr val="tx1"/>
            </a:solidFill>
          </a:ln>
        </p:spPr>
      </p:pic>
      <p:pic>
        <p:nvPicPr>
          <p:cNvPr id="2" name="Picture 1" descr="A logo of a brain&#10;&#10;Description automatically generated">
            <a:extLst>
              <a:ext uri="{FF2B5EF4-FFF2-40B4-BE49-F238E27FC236}">
                <a16:creationId xmlns:a16="http://schemas.microsoft.com/office/drawing/2014/main" id="{F44D4EF3-3D06-55FD-D71D-64CC4E716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7992" y="129093"/>
            <a:ext cx="889544" cy="1151067"/>
          </a:xfrm>
          <a:prstGeom prst="rect">
            <a:avLst/>
          </a:prstGeom>
        </p:spPr>
      </p:pic>
      <p:sp>
        <p:nvSpPr>
          <p:cNvPr id="4" name="Slide Number Placeholder 3">
            <a:extLst>
              <a:ext uri="{FF2B5EF4-FFF2-40B4-BE49-F238E27FC236}">
                <a16:creationId xmlns:a16="http://schemas.microsoft.com/office/drawing/2014/main" id="{C4377C4D-202D-5E2C-5957-DB96E1974E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5" name="Google Shape;1115;p54">
            <a:extLst>
              <a:ext uri="{FF2B5EF4-FFF2-40B4-BE49-F238E27FC236}">
                <a16:creationId xmlns:a16="http://schemas.microsoft.com/office/drawing/2014/main" id="{F600D998-4CEB-9B8A-FBD0-4C2340A83B05}"/>
              </a:ext>
            </a:extLst>
          </p:cNvPr>
          <p:cNvPicPr preferRelativeResize="0"/>
          <p:nvPr/>
        </p:nvPicPr>
        <p:blipFill rotWithShape="1">
          <a:blip r:embed="rId5">
            <a:alphaModFix/>
          </a:blip>
          <a:srcRect l="14999" t="18888" r="32397" b="52373"/>
          <a:stretch/>
        </p:blipFill>
        <p:spPr>
          <a:xfrm>
            <a:off x="212905" y="448574"/>
            <a:ext cx="5652696" cy="1520989"/>
          </a:xfrm>
          <a:prstGeom prst="rect">
            <a:avLst/>
          </a:prstGeom>
          <a:noFill/>
          <a:ln>
            <a:noFill/>
          </a:ln>
        </p:spPr>
      </p:pic>
      <p:sp>
        <p:nvSpPr>
          <p:cNvPr id="6" name="TextBox 5">
            <a:extLst>
              <a:ext uri="{FF2B5EF4-FFF2-40B4-BE49-F238E27FC236}">
                <a16:creationId xmlns:a16="http://schemas.microsoft.com/office/drawing/2014/main" id="{19894A36-2BBD-4E93-8165-E52638BFC1BF}"/>
              </a:ext>
            </a:extLst>
          </p:cNvPr>
          <p:cNvSpPr txBox="1"/>
          <p:nvPr/>
        </p:nvSpPr>
        <p:spPr>
          <a:xfrm>
            <a:off x="2077749" y="1849544"/>
            <a:ext cx="38373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Light"/>
                <a:ea typeface="+mn-ea"/>
                <a:cs typeface="+mn-cs"/>
              </a:rPr>
              <a:t>International Dyslexia Association, 2022</a:t>
            </a:r>
          </a:p>
        </p:txBody>
      </p:sp>
      <p:pic>
        <p:nvPicPr>
          <p:cNvPr id="8" name="Picture 7">
            <a:extLst>
              <a:ext uri="{FF2B5EF4-FFF2-40B4-BE49-F238E27FC236}">
                <a16:creationId xmlns:a16="http://schemas.microsoft.com/office/drawing/2014/main" id="{AC49B258-06B9-6E4D-7112-563D6CC783A4}"/>
              </a:ext>
            </a:extLst>
          </p:cNvPr>
          <p:cNvPicPr>
            <a:picLocks noChangeAspect="1"/>
          </p:cNvPicPr>
          <p:nvPr/>
        </p:nvPicPr>
        <p:blipFill>
          <a:blip r:embed="rId6"/>
          <a:stretch>
            <a:fillRect/>
          </a:stretch>
        </p:blipFill>
        <p:spPr>
          <a:xfrm>
            <a:off x="473397" y="3005363"/>
            <a:ext cx="5304482" cy="3550081"/>
          </a:xfrm>
          <a:prstGeom prst="rect">
            <a:avLst/>
          </a:prstGeom>
          <a:ln>
            <a:solidFill>
              <a:schemeClr val="tx1"/>
            </a:solidFill>
          </a:ln>
        </p:spPr>
      </p:pic>
      <p:sp>
        <p:nvSpPr>
          <p:cNvPr id="9" name="Rectangle 8">
            <a:extLst>
              <a:ext uri="{FF2B5EF4-FFF2-40B4-BE49-F238E27FC236}">
                <a16:creationId xmlns:a16="http://schemas.microsoft.com/office/drawing/2014/main" id="{EB831595-AD2F-E5CB-1526-4B5514902D46}"/>
              </a:ext>
            </a:extLst>
          </p:cNvPr>
          <p:cNvSpPr/>
          <p:nvPr/>
        </p:nvSpPr>
        <p:spPr>
          <a:xfrm>
            <a:off x="563592" y="4577751"/>
            <a:ext cx="4894053" cy="6556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434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77"/>
        <p:cNvGrpSpPr/>
        <p:nvPr/>
      </p:nvGrpSpPr>
      <p:grpSpPr>
        <a:xfrm>
          <a:off x="0" y="0"/>
          <a:ext cx="0" cy="0"/>
          <a:chOff x="0" y="0"/>
          <a:chExt cx="0" cy="0"/>
        </a:xfrm>
      </p:grpSpPr>
      <p:sp>
        <p:nvSpPr>
          <p:cNvPr id="3" name="Rectangle 2">
            <a:extLst>
              <a:ext uri="{FF2B5EF4-FFF2-40B4-BE49-F238E27FC236}">
                <a16:creationId xmlns:a16="http://schemas.microsoft.com/office/drawing/2014/main" id="{47E31668-5F0C-FA96-FD8F-6A101309958B}"/>
              </a:ext>
            </a:extLst>
          </p:cNvPr>
          <p:cNvSpPr/>
          <p:nvPr/>
        </p:nvSpPr>
        <p:spPr>
          <a:xfrm>
            <a:off x="1526628" y="467709"/>
            <a:ext cx="9015248" cy="6308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2" name="Picture 1" descr="A logo of a brain&#10;&#10;Description automatically generated">
            <a:extLst>
              <a:ext uri="{FF2B5EF4-FFF2-40B4-BE49-F238E27FC236}">
                <a16:creationId xmlns:a16="http://schemas.microsoft.com/office/drawing/2014/main" id="{F44D4EF3-3D06-55FD-D71D-64CC4E716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pic>
        <p:nvPicPr>
          <p:cNvPr id="4" name="Google Shape;1089;p51">
            <a:extLst>
              <a:ext uri="{FF2B5EF4-FFF2-40B4-BE49-F238E27FC236}">
                <a16:creationId xmlns:a16="http://schemas.microsoft.com/office/drawing/2014/main" id="{40E49DEE-3E2A-57AE-DF25-5CF3ABA0DA9B}"/>
              </a:ext>
            </a:extLst>
          </p:cNvPr>
          <p:cNvPicPr preferRelativeResize="0"/>
          <p:nvPr/>
        </p:nvPicPr>
        <p:blipFill rotWithShape="1">
          <a:blip r:embed="rId4">
            <a:alphaModFix/>
          </a:blip>
          <a:srcRect l="32500" t="14445" r="34167" b="10000"/>
          <a:stretch/>
        </p:blipFill>
        <p:spPr>
          <a:xfrm>
            <a:off x="3745206" y="799415"/>
            <a:ext cx="3960575" cy="5722235"/>
          </a:xfrm>
          <a:prstGeom prst="rect">
            <a:avLst/>
          </a:prstGeom>
          <a:noFill/>
          <a:ln>
            <a:noFill/>
          </a:ln>
        </p:spPr>
      </p:pic>
      <p:sp>
        <p:nvSpPr>
          <p:cNvPr id="5" name="Google Shape;1090;p51">
            <a:extLst>
              <a:ext uri="{FF2B5EF4-FFF2-40B4-BE49-F238E27FC236}">
                <a16:creationId xmlns:a16="http://schemas.microsoft.com/office/drawing/2014/main" id="{EB957A95-9A3C-08B0-9975-04DE2F3DE9C0}"/>
              </a:ext>
            </a:extLst>
          </p:cNvPr>
          <p:cNvSpPr txBox="1"/>
          <p:nvPr/>
        </p:nvSpPr>
        <p:spPr>
          <a:xfrm>
            <a:off x="5867401" y="6488668"/>
            <a:ext cx="467576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Rockwell"/>
                <a:cs typeface="Rockwell"/>
                <a:sym typeface="Rockwell"/>
              </a:rPr>
              <a:t>Ontario Right to Read Inquiry Report, 2022</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1369466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7691980-6A90-2974-14C9-0A8AAD4D21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50A2B6-71DE-D883-2F56-884D396E9ED9}"/>
              </a:ext>
            </a:extLst>
          </p:cNvPr>
          <p:cNvSpPr/>
          <p:nvPr/>
        </p:nvSpPr>
        <p:spPr>
          <a:xfrm>
            <a:off x="1526628" y="0"/>
            <a:ext cx="9015248"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 name="Slide Number Placeholder 3">
            <a:extLst>
              <a:ext uri="{FF2B5EF4-FFF2-40B4-BE49-F238E27FC236}">
                <a16:creationId xmlns:a16="http://schemas.microsoft.com/office/drawing/2014/main" id="{B622838E-5946-C97C-2958-24F259EC4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EC72B184-7F28-4B43-BDE4-2364DBDC70C3}" type="slidenum">
              <a:rPr kumimoji="0" lang="en-US" sz="800" b="0" i="0" u="none" strike="noStrike" kern="0" cap="all" spc="100" normalizeH="0" baseline="0" noProof="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48</a:t>
            </a:fld>
            <a:endParaRPr kumimoji="0" lang="en-US" sz="800" b="0" i="0" u="none" strike="noStrike" kern="0" cap="all" spc="100" normalizeH="0" baseline="0" noProof="0">
              <a:ln>
                <a:noFill/>
              </a:ln>
              <a:solidFill>
                <a:srgbClr val="FFFFFF"/>
              </a:solidFill>
              <a:effectLst/>
              <a:uLnTx/>
              <a:uFillTx/>
              <a:latin typeface="Avenir Next LT Pro Light"/>
              <a:ea typeface="+mn-ea"/>
              <a:cs typeface="+mn-cs"/>
            </a:endParaRPr>
          </a:p>
        </p:txBody>
      </p:sp>
      <p:pic>
        <p:nvPicPr>
          <p:cNvPr id="2050" name="Picture 2">
            <a:extLst>
              <a:ext uri="{FF2B5EF4-FFF2-40B4-BE49-F238E27FC236}">
                <a16:creationId xmlns:a16="http://schemas.microsoft.com/office/drawing/2014/main" id="{614597F7-F929-196E-60A5-D2F3047B4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1" y="0"/>
            <a:ext cx="5014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of a brain&#10;&#10;Description automatically generated">
            <a:extLst>
              <a:ext uri="{FF2B5EF4-FFF2-40B4-BE49-F238E27FC236}">
                <a16:creationId xmlns:a16="http://schemas.microsoft.com/office/drawing/2014/main" id="{2A74B403-28BB-2617-3B4D-C538B3AB4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4091427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9"/>
          <p:cNvSpPr txBox="1">
            <a:spLocks noGrp="1"/>
          </p:cNvSpPr>
          <p:nvPr>
            <p:ph type="body" idx="4294967295"/>
          </p:nvPr>
        </p:nvSpPr>
        <p:spPr>
          <a:xfrm>
            <a:off x="422582" y="336625"/>
            <a:ext cx="10826000" cy="587200"/>
          </a:xfrm>
          <a:prstGeom prst="rect">
            <a:avLst/>
          </a:prstGeom>
          <a:noFill/>
          <a:ln>
            <a:noFill/>
          </a:ln>
        </p:spPr>
        <p:txBody>
          <a:bodyPr spcFirstLastPara="1" wrap="square" lIns="0" tIns="0" rIns="0" bIns="0" anchor="t" anchorCtr="0">
            <a:noAutofit/>
          </a:bodyPr>
          <a:lstStyle/>
          <a:p>
            <a:pPr marL="0" indent="0">
              <a:lnSpc>
                <a:spcPct val="100000"/>
              </a:lnSpc>
              <a:buSzPts val="1100"/>
              <a:buNone/>
            </a:pPr>
            <a:r>
              <a:rPr lang="en" sz="3200" b="1" dirty="0">
                <a:solidFill>
                  <a:srgbClr val="252525"/>
                </a:solidFill>
                <a:latin typeface="Avenir Next LT Pro" panose="020B0504020202020204" pitchFamily="34" charset="0"/>
                <a:ea typeface="Nunito"/>
                <a:cs typeface="Nunito"/>
                <a:sym typeface="Nunito"/>
              </a:rPr>
              <a:t>EarlyBird, an evidence-based, self-administered game </a:t>
            </a:r>
            <a:r>
              <a:rPr lang="en-US" sz="3200" b="1" i="0" dirty="0">
                <a:solidFill>
                  <a:srgbClr val="001D35"/>
                </a:solidFill>
                <a:effectLst/>
                <a:latin typeface="Avenir Next LT Pro" panose="020B0504020202020204" pitchFamily="34" charset="0"/>
              </a:rPr>
              <a:t>—</a:t>
            </a:r>
            <a:r>
              <a:rPr lang="en" sz="3200" b="1" dirty="0">
                <a:solidFill>
                  <a:srgbClr val="252525"/>
                </a:solidFill>
                <a:latin typeface="Avenir Next LT Pro" panose="020B0504020202020204" pitchFamily="34" charset="0"/>
                <a:ea typeface="Nunito"/>
                <a:cs typeface="Nunito"/>
                <a:sym typeface="Nunito"/>
              </a:rPr>
              <a:t> engages students, saves teachers time</a:t>
            </a:r>
            <a:endParaRPr sz="3200" b="1" dirty="0">
              <a:solidFill>
                <a:srgbClr val="252525"/>
              </a:solidFill>
              <a:latin typeface="Avenir Next LT Pro" panose="020B0504020202020204" pitchFamily="34" charset="0"/>
              <a:ea typeface="Nunito"/>
              <a:cs typeface="Nunito"/>
              <a:sym typeface="Nunito"/>
            </a:endParaRPr>
          </a:p>
        </p:txBody>
      </p:sp>
      <p:pic>
        <p:nvPicPr>
          <p:cNvPr id="327" name="Google Shape;327;p19" descr="A picture containing sunburst chart&#10;&#10;Description automatically generated"/>
          <p:cNvPicPr preferRelativeResize="0"/>
          <p:nvPr/>
        </p:nvPicPr>
        <p:blipFill rotWithShape="1">
          <a:blip r:embed="rId3">
            <a:alphaModFix/>
          </a:blip>
          <a:srcRect l="4030"/>
          <a:stretch/>
        </p:blipFill>
        <p:spPr>
          <a:xfrm>
            <a:off x="1718068" y="5171333"/>
            <a:ext cx="283200" cy="272000"/>
          </a:xfrm>
          <a:prstGeom prst="ellipse">
            <a:avLst/>
          </a:prstGeom>
          <a:noFill/>
          <a:ln>
            <a:noFill/>
          </a:ln>
        </p:spPr>
      </p:pic>
      <p:pic>
        <p:nvPicPr>
          <p:cNvPr id="328" name="Google Shape;328;p19"/>
          <p:cNvPicPr preferRelativeResize="0"/>
          <p:nvPr/>
        </p:nvPicPr>
        <p:blipFill rotWithShape="1">
          <a:blip r:embed="rId4">
            <a:alphaModFix/>
          </a:blip>
          <a:srcRect l="17441" r="17015"/>
          <a:stretch/>
        </p:blipFill>
        <p:spPr>
          <a:xfrm>
            <a:off x="8004161" y="3503121"/>
            <a:ext cx="3866391" cy="2782355"/>
          </a:xfrm>
          <a:prstGeom prst="rect">
            <a:avLst/>
          </a:prstGeom>
          <a:noFill/>
          <a:ln>
            <a:noFill/>
          </a:ln>
        </p:spPr>
      </p:pic>
      <p:pic>
        <p:nvPicPr>
          <p:cNvPr id="329" name="Google Shape;329;p19"/>
          <p:cNvPicPr preferRelativeResize="0"/>
          <p:nvPr/>
        </p:nvPicPr>
        <p:blipFill rotWithShape="1">
          <a:blip r:embed="rId5">
            <a:alphaModFix/>
          </a:blip>
          <a:srcRect l="18473" t="2896" r="18347" b="7407"/>
          <a:stretch/>
        </p:blipFill>
        <p:spPr>
          <a:xfrm>
            <a:off x="4262337" y="3572412"/>
            <a:ext cx="3611663" cy="2509799"/>
          </a:xfrm>
          <a:prstGeom prst="rect">
            <a:avLst/>
          </a:prstGeom>
          <a:noFill/>
          <a:ln>
            <a:noFill/>
          </a:ln>
        </p:spPr>
      </p:pic>
      <p:sp>
        <p:nvSpPr>
          <p:cNvPr id="330" name="Google Shape;330;p19"/>
          <p:cNvSpPr txBox="1"/>
          <p:nvPr/>
        </p:nvSpPr>
        <p:spPr>
          <a:xfrm>
            <a:off x="422582" y="998126"/>
            <a:ext cx="11447970" cy="2598660"/>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15000"/>
              </a:lnSpc>
              <a:spcBef>
                <a:spcPts val="1333"/>
              </a:spcBef>
              <a:spcAft>
                <a:spcPts val="0"/>
              </a:spcAft>
              <a:buClr>
                <a:srgbClr val="000000"/>
              </a:buClr>
              <a:buSzPts val="1200"/>
              <a:buFontTx/>
              <a:buNone/>
              <a:tabLst/>
              <a:defRPr/>
            </a:pPr>
            <a:endParaRPr kumimoji="0"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endParaRPr>
          </a:p>
          <a:p>
            <a:pPr marL="609585" marR="0" lvl="0" indent="-406390" algn="l" defTabSz="1219170" rtl="0" eaLnBrk="1" fontAlgn="auto" latinLnBrk="0" hangingPunct="1">
              <a:lnSpc>
                <a:spcPct val="115000"/>
              </a:lnSpc>
              <a:spcBef>
                <a:spcPts val="1333"/>
              </a:spcBef>
              <a:spcAft>
                <a:spcPts val="0"/>
              </a:spcAft>
              <a:buClr>
                <a:srgbClr val="FFCE1D"/>
              </a:buClr>
              <a:buSzPts val="1200"/>
              <a:buFont typeface="Nunito"/>
              <a:buChar char="●"/>
              <a:tabLst/>
              <a:defRPr/>
            </a:pPr>
            <a:r>
              <a:rPr kumimoji="0" lang="en"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rPr>
              <a:t>Computer adaptive screening to provide the most precise results in the least amount of time</a:t>
            </a:r>
            <a:endParaRPr kumimoji="0"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endParaRPr>
          </a:p>
          <a:p>
            <a:pPr marL="609585" marR="0" lvl="0" indent="-406390" algn="l" defTabSz="1219170" rtl="0" eaLnBrk="1" fontAlgn="auto" latinLnBrk="0" hangingPunct="1">
              <a:lnSpc>
                <a:spcPct val="115000"/>
              </a:lnSpc>
              <a:spcBef>
                <a:spcPts val="0"/>
              </a:spcBef>
              <a:spcAft>
                <a:spcPts val="0"/>
              </a:spcAft>
              <a:buClr>
                <a:srgbClr val="FFCE1D"/>
              </a:buClr>
              <a:buSzPts val="1200"/>
              <a:buFont typeface="Nunito"/>
              <a:buChar char="●"/>
              <a:tabLst/>
              <a:defRPr/>
            </a:pPr>
            <a:r>
              <a:rPr kumimoji="0" lang="en"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rPr>
              <a:t>Incorporates AI voice technology and auto-scoring to save teachers time and to remove bias, training, fatigue, and inconsistencies in scoring</a:t>
            </a:r>
            <a:endParaRPr kumimoji="0"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endParaRPr>
          </a:p>
          <a:p>
            <a:pPr marL="609585" marR="0" lvl="0" indent="-406390" algn="l" defTabSz="1219170" rtl="0" eaLnBrk="1" fontAlgn="auto" latinLnBrk="0" hangingPunct="1">
              <a:lnSpc>
                <a:spcPct val="115000"/>
              </a:lnSpc>
              <a:spcBef>
                <a:spcPts val="0"/>
              </a:spcBef>
              <a:spcAft>
                <a:spcPts val="0"/>
              </a:spcAft>
              <a:buClr>
                <a:srgbClr val="FFCE1D"/>
              </a:buClr>
              <a:buSzPts val="1200"/>
              <a:buFont typeface="Nunito"/>
              <a:buChar char="●"/>
              <a:tabLst/>
              <a:defRPr/>
            </a:pPr>
            <a:r>
              <a:rPr kumimoji="0" lang="en"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rPr>
              <a:t>Easily administered in groups by any adult after only a brief training</a:t>
            </a:r>
          </a:p>
          <a:p>
            <a:pPr marL="609585" marR="0" lvl="0" indent="-406390" algn="l" defTabSz="1219170" rtl="0" eaLnBrk="1" fontAlgn="auto" latinLnBrk="0" hangingPunct="1">
              <a:lnSpc>
                <a:spcPct val="115000"/>
              </a:lnSpc>
              <a:spcBef>
                <a:spcPts val="0"/>
              </a:spcBef>
              <a:spcAft>
                <a:spcPts val="0"/>
              </a:spcAft>
              <a:buClr>
                <a:srgbClr val="FFCE1D"/>
              </a:buClr>
              <a:buSzPts val="1200"/>
              <a:buFont typeface="Nunito"/>
              <a:buChar char="●"/>
              <a:tabLst/>
              <a:defRPr/>
            </a:pPr>
            <a:r>
              <a:rPr kumimoji="0" lang="en-US" sz="1600" b="0" i="0" u="none" strike="noStrike" kern="0" cap="none" spc="0" normalizeH="0" baseline="0" noProof="0" dirty="0">
                <a:ln>
                  <a:noFill/>
                </a:ln>
                <a:solidFill>
                  <a:srgbClr val="000000"/>
                </a:solidFill>
                <a:effectLst/>
                <a:uLnTx/>
                <a:uFillTx/>
                <a:latin typeface="Avenir Next LT Pro" panose="020B0504020202020204" pitchFamily="34" charset="0"/>
                <a:ea typeface="Nunito Medium"/>
                <a:cs typeface="Nunito Medium"/>
                <a:sym typeface="Nunito Medium"/>
              </a:rPr>
              <a:t>Extensive end-to-end support to intuitively, efficiently and cost-effectively support educators in targeting instruction </a:t>
            </a:r>
          </a:p>
          <a:p>
            <a:pPr marL="609585" marR="0" lvl="0" indent="-406390" algn="l" defTabSz="1219170" rtl="0" eaLnBrk="1" fontAlgn="auto" latinLnBrk="0" hangingPunct="1">
              <a:lnSpc>
                <a:spcPct val="115000"/>
              </a:lnSpc>
              <a:spcBef>
                <a:spcPts val="0"/>
              </a:spcBef>
              <a:spcAft>
                <a:spcPts val="0"/>
              </a:spcAft>
              <a:buClr>
                <a:srgbClr val="FFCE1D"/>
              </a:buClr>
              <a:buSzPts val="1200"/>
              <a:buFont typeface="Nunito"/>
              <a:buChar char="●"/>
              <a:tabLst/>
              <a:defRPr/>
            </a:pPr>
            <a:endParaRPr kumimoji="0"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endParaRPr>
          </a:p>
          <a:p>
            <a:pPr marL="0" marR="0" lvl="0" indent="0" algn="l" defTabSz="1219170" rtl="0" eaLnBrk="1" fontAlgn="auto" latinLnBrk="0" hangingPunct="1">
              <a:lnSpc>
                <a:spcPct val="115000"/>
              </a:lnSpc>
              <a:spcBef>
                <a:spcPts val="0"/>
              </a:spcBef>
              <a:spcAft>
                <a:spcPts val="0"/>
              </a:spcAft>
              <a:buClr>
                <a:srgbClr val="000000"/>
              </a:buClr>
              <a:buSzPts val="1200"/>
              <a:buFontTx/>
              <a:buNone/>
              <a:tabLst/>
              <a:defRPr/>
            </a:pPr>
            <a:endParaRPr kumimoji="0" sz="1600" b="0" i="0" u="none" strike="noStrike" kern="0" cap="none" spc="0" normalizeH="0" baseline="0" noProof="0" dirty="0">
              <a:ln>
                <a:noFill/>
              </a:ln>
              <a:solidFill>
                <a:srgbClr val="252525"/>
              </a:solidFill>
              <a:effectLst/>
              <a:uLnTx/>
              <a:uFillTx/>
              <a:latin typeface="Avenir Next LT Pro" panose="020B0504020202020204" pitchFamily="34" charset="0"/>
              <a:ea typeface="Nunito"/>
              <a:cs typeface="Nunito"/>
              <a:sym typeface="Nunito"/>
            </a:endParaRPr>
          </a:p>
        </p:txBody>
      </p:sp>
      <p:sp>
        <p:nvSpPr>
          <p:cNvPr id="2" name="TextBox 1">
            <a:extLst>
              <a:ext uri="{FF2B5EF4-FFF2-40B4-BE49-F238E27FC236}">
                <a16:creationId xmlns:a16="http://schemas.microsoft.com/office/drawing/2014/main" id="{41E1D6F1-4682-588A-7EE8-09BBDB912685}"/>
              </a:ext>
            </a:extLst>
          </p:cNvPr>
          <p:cNvSpPr txBox="1"/>
          <p:nvPr/>
        </p:nvSpPr>
        <p:spPr>
          <a:xfrm>
            <a:off x="922267" y="6158949"/>
            <a:ext cx="3265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www.earlybirdeducation.com</a:t>
            </a:r>
          </a:p>
        </p:txBody>
      </p:sp>
      <p:pic>
        <p:nvPicPr>
          <p:cNvPr id="3" name="Google Shape;76;g1f101effaf9_0_5">
            <a:extLst>
              <a:ext uri="{FF2B5EF4-FFF2-40B4-BE49-F238E27FC236}">
                <a16:creationId xmlns:a16="http://schemas.microsoft.com/office/drawing/2014/main" id="{13AF8D3E-5E2E-9B2A-796A-6FDC595E986B}"/>
              </a:ext>
            </a:extLst>
          </p:cNvPr>
          <p:cNvPicPr preferRelativeResize="0"/>
          <p:nvPr/>
        </p:nvPicPr>
        <p:blipFill>
          <a:blip r:embed="rId6">
            <a:alphaModFix/>
          </a:blip>
          <a:stretch>
            <a:fillRect/>
          </a:stretch>
        </p:blipFill>
        <p:spPr>
          <a:xfrm>
            <a:off x="8672286" y="1043414"/>
            <a:ext cx="3198266" cy="701240"/>
          </a:xfrm>
          <a:prstGeom prst="rect">
            <a:avLst/>
          </a:prstGeom>
          <a:noFill/>
          <a:ln>
            <a:noFill/>
          </a:ln>
        </p:spPr>
      </p:pic>
      <p:grpSp>
        <p:nvGrpSpPr>
          <p:cNvPr id="4" name="Group 3">
            <a:extLst>
              <a:ext uri="{FF2B5EF4-FFF2-40B4-BE49-F238E27FC236}">
                <a16:creationId xmlns:a16="http://schemas.microsoft.com/office/drawing/2014/main" id="{FEB706AD-94DF-19BD-5BD8-4185D0F29A9A}"/>
              </a:ext>
            </a:extLst>
          </p:cNvPr>
          <p:cNvGrpSpPr/>
          <p:nvPr/>
        </p:nvGrpSpPr>
        <p:grpSpPr>
          <a:xfrm>
            <a:off x="397910" y="3503122"/>
            <a:ext cx="3789930" cy="2579089"/>
            <a:chOff x="1522156" y="2298306"/>
            <a:chExt cx="5340091" cy="3590310"/>
          </a:xfrm>
          <a:solidFill>
            <a:schemeClr val="bg1"/>
          </a:solidFill>
        </p:grpSpPr>
        <p:pic>
          <p:nvPicPr>
            <p:cNvPr id="5" name="Google Shape;884;p9">
              <a:extLst>
                <a:ext uri="{FF2B5EF4-FFF2-40B4-BE49-F238E27FC236}">
                  <a16:creationId xmlns:a16="http://schemas.microsoft.com/office/drawing/2014/main" id="{C84B12E2-69C7-04A2-592B-6BA48E58E187}"/>
                </a:ext>
              </a:extLst>
            </p:cNvPr>
            <p:cNvPicPr preferRelativeResize="0"/>
            <p:nvPr/>
          </p:nvPicPr>
          <p:blipFill rotWithShape="1">
            <a:blip r:embed="rId7">
              <a:alphaModFix/>
            </a:blip>
            <a:srcRect l="11524" t="29452" r="62282" b="26904"/>
            <a:stretch/>
          </p:blipFill>
          <p:spPr>
            <a:xfrm rot="16200000">
              <a:off x="2397047" y="1423415"/>
              <a:ext cx="3590310" cy="5340091"/>
            </a:xfrm>
            <a:prstGeom prst="rect">
              <a:avLst/>
            </a:prstGeom>
            <a:grpFill/>
            <a:ln>
              <a:noFill/>
            </a:ln>
          </p:spPr>
        </p:pic>
        <p:pic>
          <p:nvPicPr>
            <p:cNvPr id="9" name="Picture 8" descr="Diagram&#10;&#10;Description automatically generated">
              <a:extLst>
                <a:ext uri="{FF2B5EF4-FFF2-40B4-BE49-F238E27FC236}">
                  <a16:creationId xmlns:a16="http://schemas.microsoft.com/office/drawing/2014/main" id="{AC96F220-1D14-DE16-912E-6AB04E8B0188}"/>
                </a:ext>
              </a:extLst>
            </p:cNvPr>
            <p:cNvPicPr>
              <a:picLocks noChangeAspect="1"/>
            </p:cNvPicPr>
            <p:nvPr/>
          </p:nvPicPr>
          <p:blipFill rotWithShape="1">
            <a:blip r:embed="rId8"/>
            <a:srcRect l="4493" r="3877"/>
            <a:stretch/>
          </p:blipFill>
          <p:spPr>
            <a:xfrm>
              <a:off x="1975217" y="2505173"/>
              <a:ext cx="4475788" cy="3248491"/>
            </a:xfrm>
            <a:prstGeom prst="rect">
              <a:avLst/>
            </a:prstGeom>
            <a:grpFill/>
            <a:ln w="19050">
              <a:solidFill>
                <a:schemeClr val="tx1"/>
              </a:solidFill>
            </a:ln>
          </p:spPr>
        </p:pic>
      </p:grpSp>
      <p:sp>
        <p:nvSpPr>
          <p:cNvPr id="7" name="Slide Number Placeholder 3">
            <a:extLst>
              <a:ext uri="{FF2B5EF4-FFF2-40B4-BE49-F238E27FC236}">
                <a16:creationId xmlns:a16="http://schemas.microsoft.com/office/drawing/2014/main" id="{82568686-A090-4A92-EBBD-91766EBA0E87}"/>
              </a:ext>
            </a:extLst>
          </p:cNvPr>
          <p:cNvSpPr>
            <a:spLocks noGrp="1"/>
          </p:cNvSpPr>
          <p:nvPr>
            <p:ph type="sldNum" sz="quarter" idx="12"/>
          </p:nvPr>
        </p:nvSpPr>
        <p:spPr>
          <a:xfrm>
            <a:off x="11228877" y="6319138"/>
            <a:ext cx="710647" cy="365125"/>
          </a:xfrm>
        </p:spPr>
        <p:txBody>
          <a:bodyPr>
            <a:normAutofit fontScale="77500" lnSpcReduction="2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1067" b="0" i="0" u="none" strike="noStrike" kern="1200" cap="none" spc="0" normalizeH="0" baseline="0" noProof="0">
                <a:ln>
                  <a:noFill/>
                </a:ln>
                <a:solidFill>
                  <a:srgbClr val="113384"/>
                </a:solidFill>
                <a:effectLst/>
                <a:uLnTx/>
                <a:uFillTx/>
                <a:latin typeface="Avenir Next LT Pro Light"/>
                <a:ea typeface="+mn-ea"/>
                <a:cs typeface="+mn-cs"/>
                <a:sym typeface="Nunito"/>
              </a:rPr>
              <a:pPr marL="0" marR="0" lvl="0" indent="0" algn="r" defTabSz="457200" rtl="0" eaLnBrk="1" fontAlgn="auto" latinLnBrk="0" hangingPunct="1">
                <a:lnSpc>
                  <a:spcPct val="100000"/>
                </a:lnSpc>
                <a:spcBef>
                  <a:spcPts val="0"/>
                </a:spcBef>
                <a:spcAft>
                  <a:spcPts val="600"/>
                </a:spcAft>
                <a:buClrTx/>
                <a:buSzTx/>
                <a:buFontTx/>
                <a:buNone/>
                <a:tabLst/>
                <a:defRPr/>
              </a:pPr>
              <a:t>49</a:t>
            </a:fld>
            <a:endParaRPr kumimoji="0" lang="en-US" sz="1067" b="0" i="0" u="none" strike="noStrike" kern="1200" cap="none" spc="0" normalizeH="0" baseline="0" noProof="0">
              <a:ln>
                <a:noFill/>
              </a:ln>
              <a:solidFill>
                <a:srgbClr val="113384"/>
              </a:solidFill>
              <a:effectLst/>
              <a:uLnTx/>
              <a:uFillTx/>
              <a:latin typeface="Avenir Next LT Pro Light"/>
              <a:ea typeface="+mn-ea"/>
              <a:cs typeface="+mn-cs"/>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9D6CF1E-587A-4972-8794-FA2F9A3F5875}"/>
              </a:ext>
            </a:extLst>
          </p:cNvPr>
          <p:cNvSpPr/>
          <p:nvPr/>
        </p:nvSpPr>
        <p:spPr>
          <a:xfrm>
            <a:off x="945931" y="249620"/>
            <a:ext cx="9427779" cy="647700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4" name="Title 1">
            <a:extLst>
              <a:ext uri="{FF2B5EF4-FFF2-40B4-BE49-F238E27FC236}">
                <a16:creationId xmlns:a16="http://schemas.microsoft.com/office/drawing/2014/main" id="{BE79EEDC-7B82-4929-94EB-5405211210FD}"/>
              </a:ext>
            </a:extLst>
          </p:cNvPr>
          <p:cNvSpPr>
            <a:spLocks noGrp="1"/>
          </p:cNvSpPr>
          <p:nvPr>
            <p:ph type="title"/>
          </p:nvPr>
        </p:nvSpPr>
        <p:spPr>
          <a:xfrm>
            <a:off x="2650049" y="545664"/>
            <a:ext cx="7556313" cy="1116106"/>
          </a:xfrm>
        </p:spPr>
        <p:txBody>
          <a:bodyPr/>
          <a:lstStyle/>
          <a:p>
            <a:r>
              <a:rPr lang="en-US" dirty="0">
                <a:cs typeface="Times New Roman" panose="02020603050405020304" pitchFamily="18" charset="0"/>
              </a:rPr>
              <a:t>T</a:t>
            </a:r>
            <a:r>
              <a:rPr lang="en-US" b="1" dirty="0">
                <a:solidFill>
                  <a:schemeClr val="tx1"/>
                </a:solidFill>
                <a:cs typeface="Times New Roman" panose="02020603050405020304" pitchFamily="18" charset="0"/>
              </a:rPr>
              <a:t>ypical reading development </a:t>
            </a:r>
          </a:p>
        </p:txBody>
      </p:sp>
      <p:sp>
        <p:nvSpPr>
          <p:cNvPr id="4" name="Slide Number Placeholder 3">
            <a:extLst>
              <a:ext uri="{FF2B5EF4-FFF2-40B4-BE49-F238E27FC236}">
                <a16:creationId xmlns:a16="http://schemas.microsoft.com/office/drawing/2014/main" id="{2188DFC2-F7A2-421E-B729-17E284292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B184-7F28-4B43-BDE4-2364DBDC70C3}"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grpSp>
        <p:nvGrpSpPr>
          <p:cNvPr id="7" name="Group 6">
            <a:extLst>
              <a:ext uri="{FF2B5EF4-FFF2-40B4-BE49-F238E27FC236}">
                <a16:creationId xmlns:a16="http://schemas.microsoft.com/office/drawing/2014/main" id="{38C10AF0-288B-4CD7-AB50-189394DD6803}"/>
              </a:ext>
            </a:extLst>
          </p:cNvPr>
          <p:cNvGrpSpPr/>
          <p:nvPr/>
        </p:nvGrpSpPr>
        <p:grpSpPr>
          <a:xfrm>
            <a:off x="1240221" y="2303042"/>
            <a:ext cx="8839200" cy="1243255"/>
            <a:chOff x="152400" y="2303041"/>
            <a:chExt cx="8839200" cy="1243255"/>
          </a:xfrm>
        </p:grpSpPr>
        <p:sp>
          <p:nvSpPr>
            <p:cNvPr id="8" name="Line 4">
              <a:extLst>
                <a:ext uri="{FF2B5EF4-FFF2-40B4-BE49-F238E27FC236}">
                  <a16:creationId xmlns:a16="http://schemas.microsoft.com/office/drawing/2014/main" id="{6984B42D-76CA-4320-A720-81D26A1447DD}"/>
                </a:ext>
              </a:extLst>
            </p:cNvPr>
            <p:cNvSpPr>
              <a:spLocks noChangeShapeType="1"/>
            </p:cNvSpPr>
            <p:nvPr/>
          </p:nvSpPr>
          <p:spPr bwMode="auto">
            <a:xfrm>
              <a:off x="304800" y="2945979"/>
              <a:ext cx="8686800" cy="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DD0101"/>
                </a:solidFill>
                <a:effectLst/>
                <a:uLnTx/>
                <a:uFillTx/>
                <a:latin typeface="Arial" panose="020B0604020202020204" pitchFamily="34" charset="0"/>
                <a:ea typeface="Osaka" pitchFamily="48" charset="-128"/>
                <a:cs typeface="+mn-cs"/>
              </a:endParaRPr>
            </a:p>
          </p:txBody>
        </p:sp>
        <p:pic>
          <p:nvPicPr>
            <p:cNvPr id="9" name="Picture 5" descr="MCj04241580000[1]">
              <a:extLst>
                <a:ext uri="{FF2B5EF4-FFF2-40B4-BE49-F238E27FC236}">
                  <a16:creationId xmlns:a16="http://schemas.microsoft.com/office/drawing/2014/main" id="{1926E422-D483-44E9-94E9-557097E94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104" y="2469729"/>
              <a:ext cx="705247"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Cj04300490000[1]">
              <a:extLst>
                <a:ext uri="{FF2B5EF4-FFF2-40B4-BE49-F238E27FC236}">
                  <a16:creationId xmlns:a16="http://schemas.microsoft.com/office/drawing/2014/main" id="{508E54D6-CDB4-4FB6-BEE9-20208FC34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616" y="2485604"/>
              <a:ext cx="9511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MCj04281350000[1]">
              <a:extLst>
                <a:ext uri="{FF2B5EF4-FFF2-40B4-BE49-F238E27FC236}">
                  <a16:creationId xmlns:a16="http://schemas.microsoft.com/office/drawing/2014/main" id="{3FCE371B-74CE-45CC-8561-29EA3D61C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862" y="2381250"/>
              <a:ext cx="1009344" cy="1029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Cj03974640000[1]">
              <a:extLst>
                <a:ext uri="{FF2B5EF4-FFF2-40B4-BE49-F238E27FC236}">
                  <a16:creationId xmlns:a16="http://schemas.microsoft.com/office/drawing/2014/main" id="{1D47DF0F-A94A-4E14-A640-F2CA8DC41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303041"/>
              <a:ext cx="70524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MCj03616360000[1]">
              <a:extLst>
                <a:ext uri="{FF2B5EF4-FFF2-40B4-BE49-F238E27FC236}">
                  <a16:creationId xmlns:a16="http://schemas.microsoft.com/office/drawing/2014/main" id="{E956CE78-6C17-4308-BAFE-20E147C40F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228" y="2403296"/>
              <a:ext cx="854060" cy="994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191A36-6405-45E5-A909-67CB3120520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52400" y="2403296"/>
              <a:ext cx="1143000" cy="1143000"/>
            </a:xfrm>
            <a:prstGeom prst="rect">
              <a:avLst/>
            </a:prstGeom>
          </p:spPr>
        </p:pic>
      </p:grpSp>
      <p:grpSp>
        <p:nvGrpSpPr>
          <p:cNvPr id="15" name="Group 14">
            <a:extLst>
              <a:ext uri="{FF2B5EF4-FFF2-40B4-BE49-F238E27FC236}">
                <a16:creationId xmlns:a16="http://schemas.microsoft.com/office/drawing/2014/main" id="{A8FF2BB3-E5FB-4C03-A673-F39DE0442902}"/>
              </a:ext>
            </a:extLst>
          </p:cNvPr>
          <p:cNvGrpSpPr/>
          <p:nvPr/>
        </p:nvGrpSpPr>
        <p:grpSpPr>
          <a:xfrm>
            <a:off x="1252159" y="4668748"/>
            <a:ext cx="8827262" cy="914400"/>
            <a:chOff x="461962" y="5626894"/>
            <a:chExt cx="7399151" cy="914400"/>
          </a:xfrm>
          <a:gradFill>
            <a:gsLst>
              <a:gs pos="0">
                <a:schemeClr val="accent1">
                  <a:lumMod val="20000"/>
                  <a:lumOff val="80000"/>
                </a:schemeClr>
              </a:gs>
              <a:gs pos="74000">
                <a:schemeClr val="accent1">
                  <a:lumMod val="45000"/>
                  <a:lumOff val="55000"/>
                </a:schemeClr>
              </a:gs>
              <a:gs pos="83000">
                <a:schemeClr val="accent1">
                  <a:lumMod val="45000"/>
                  <a:lumOff val="55000"/>
                </a:schemeClr>
              </a:gs>
            </a:gsLst>
            <a:lin ang="0" scaled="1"/>
          </a:gradFill>
        </p:grpSpPr>
        <p:sp>
          <p:nvSpPr>
            <p:cNvPr id="16" name="Rectangle 15">
              <a:extLst>
                <a:ext uri="{FF2B5EF4-FFF2-40B4-BE49-F238E27FC236}">
                  <a16:creationId xmlns:a16="http://schemas.microsoft.com/office/drawing/2014/main" id="{91529855-6A96-4CEC-81D0-1A48D942DDCA}"/>
                </a:ext>
              </a:extLst>
            </p:cNvPr>
            <p:cNvSpPr/>
            <p:nvPr/>
          </p:nvSpPr>
          <p:spPr>
            <a:xfrm>
              <a:off x="461962" y="5626894"/>
              <a:ext cx="7399151" cy="9144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sz="1800" b="1" i="0" u="none" strike="noStrike" kern="1200" cap="none" spc="0" normalizeH="0" baseline="0" noProof="0" dirty="0">
                  <a:ln>
                    <a:noFill/>
                  </a:ln>
                  <a:solidFill>
                    <a:srgbClr val="000000"/>
                  </a:solidFill>
                  <a:effectLst/>
                  <a:uLnTx/>
                  <a:uFillTx/>
                  <a:latin typeface="Avenir Next LT Pro"/>
                  <a:ea typeface="+mn-ea"/>
                  <a:cs typeface="Times New Roman" panose="02020603050405020304" pitchFamily="18" charset="0"/>
                </a:rPr>
                <a:t>Learning to read </a:t>
              </a:r>
            </a:p>
          </p:txBody>
        </p:sp>
        <p:cxnSp>
          <p:nvCxnSpPr>
            <p:cNvPr id="17" name="Straight Arrow Connector 16">
              <a:extLst>
                <a:ext uri="{FF2B5EF4-FFF2-40B4-BE49-F238E27FC236}">
                  <a16:creationId xmlns:a16="http://schemas.microsoft.com/office/drawing/2014/main" id="{DB187CC6-7173-413D-B65B-5F4CE1240DD3}"/>
                </a:ext>
              </a:extLst>
            </p:cNvPr>
            <p:cNvCxnSpPr/>
            <p:nvPr/>
          </p:nvCxnSpPr>
          <p:spPr>
            <a:xfrm>
              <a:off x="3276600" y="6096000"/>
              <a:ext cx="1981200" cy="0"/>
            </a:xfrm>
            <a:prstGeom prst="straightConnector1">
              <a:avLst/>
            </a:prstGeom>
            <a:grpFill/>
            <a:ln w="920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13B9798-ACA3-456C-8A0B-FB6548BCE33B}"/>
                </a:ext>
              </a:extLst>
            </p:cNvPr>
            <p:cNvSpPr txBox="1"/>
            <p:nvPr/>
          </p:nvSpPr>
          <p:spPr>
            <a:xfrm>
              <a:off x="5410200" y="5924550"/>
              <a:ext cx="1753158"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a:ea typeface="+mn-ea"/>
                  <a:cs typeface="Times New Roman" panose="02020603050405020304" pitchFamily="18" charset="0"/>
                </a:rPr>
                <a:t>Reading to learn </a:t>
              </a:r>
            </a:p>
          </p:txBody>
        </p:sp>
      </p:grpSp>
      <p:pic>
        <p:nvPicPr>
          <p:cNvPr id="2" name="Picture 1" descr="A logo of a brain&#10;&#10;Description automatically generated">
            <a:extLst>
              <a:ext uri="{FF2B5EF4-FFF2-40B4-BE49-F238E27FC236}">
                <a16:creationId xmlns:a16="http://schemas.microsoft.com/office/drawing/2014/main" id="{F307A4B7-DEEA-167C-8ABC-4D3D392AAB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2715465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01"/>
        <p:cNvGrpSpPr/>
        <p:nvPr/>
      </p:nvGrpSpPr>
      <p:grpSpPr>
        <a:xfrm>
          <a:off x="0" y="0"/>
          <a:ext cx="0" cy="0"/>
          <a:chOff x="0" y="0"/>
          <a:chExt cx="0" cy="0"/>
        </a:xfrm>
      </p:grpSpPr>
      <p:sp>
        <p:nvSpPr>
          <p:cNvPr id="3" name="Rectangle 2">
            <a:extLst>
              <a:ext uri="{FF2B5EF4-FFF2-40B4-BE49-F238E27FC236}">
                <a16:creationId xmlns:a16="http://schemas.microsoft.com/office/drawing/2014/main" id="{3345EAB9-EB02-1175-2DF0-8D4CBC193028}"/>
              </a:ext>
            </a:extLst>
          </p:cNvPr>
          <p:cNvSpPr/>
          <p:nvPr/>
        </p:nvSpPr>
        <p:spPr>
          <a:xfrm>
            <a:off x="1476704" y="81625"/>
            <a:ext cx="8854965"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302" name="Google Shape;1302;p68"/>
          <p:cNvSpPr txBox="1">
            <a:spLocks noGrp="1"/>
          </p:cNvSpPr>
          <p:nvPr>
            <p:ph type="title"/>
          </p:nvPr>
        </p:nvSpPr>
        <p:spPr>
          <a:xfrm>
            <a:off x="2022475" y="484094"/>
            <a:ext cx="7556313" cy="111610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b="1" dirty="0">
                <a:ea typeface="Times New Roman"/>
                <a:cs typeface="Times New Roman"/>
                <a:sym typeface="Times New Roman"/>
              </a:rPr>
              <a:t>Where else should we screen? </a:t>
            </a:r>
            <a:endParaRPr dirty="0"/>
          </a:p>
        </p:txBody>
      </p:sp>
      <p:sp>
        <p:nvSpPr>
          <p:cNvPr id="1304" name="Google Shape;1304;p68"/>
          <p:cNvSpPr txBox="1"/>
          <p:nvPr/>
        </p:nvSpPr>
        <p:spPr>
          <a:xfrm>
            <a:off x="1851764" y="1143001"/>
            <a:ext cx="8206636" cy="4906963"/>
          </a:xfrm>
          <a:prstGeom prst="rect">
            <a:avLst/>
          </a:prstGeom>
          <a:noFill/>
          <a:ln>
            <a:noFill/>
          </a:ln>
        </p:spPr>
        <p:txBody>
          <a:bodyPr spcFirstLastPara="1" wrap="square" lIns="91425" tIns="45700" rIns="91425" bIns="45700" anchor="t" anchorCtr="0">
            <a:normAutofit/>
          </a:bodyPr>
          <a:lstStyle/>
          <a:p>
            <a:pPr marL="0" marR="0" lvl="0" indent="0" algn="just" defTabSz="914400" rtl="0" eaLnBrk="1" fontAlgn="auto" latinLnBrk="0" hangingPunct="1">
              <a:lnSpc>
                <a:spcPct val="100000"/>
              </a:lnSpc>
              <a:spcBef>
                <a:spcPts val="0"/>
              </a:spcBef>
              <a:spcAft>
                <a:spcPts val="0"/>
              </a:spcAft>
              <a:buClr>
                <a:srgbClr val="BF4D00"/>
              </a:buClr>
              <a:buSzPts val="1500"/>
              <a:buFontTx/>
              <a:buNone/>
              <a:tabLst/>
              <a:defRPr/>
            </a:pPr>
            <a:endParaRPr kumimoji="0" sz="2000" b="1"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Times New Roman"/>
                <a:cs typeface="Times New Roman"/>
                <a:sym typeface="Times New Roman"/>
              </a:rPr>
              <a:t>Pediatrician’s offices (e.g. at 4 or 5 year well visit)</a:t>
            </a: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mn-ea"/>
                <a:cs typeface="Times New Roman"/>
                <a:sym typeface="Times New Roman"/>
              </a:rPr>
              <a:t>Social Workers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Times New Roman"/>
                <a:cs typeface="Times New Roman"/>
                <a:sym typeface="Times New Roman"/>
              </a:rPr>
              <a:t>Preschools/Day Cares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Times New Roman"/>
                <a:cs typeface="Times New Roman"/>
                <a:sym typeface="Times New Roman"/>
              </a:rPr>
              <a:t>Libraries</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Times New Roman"/>
                <a:cs typeface="Times New Roman"/>
                <a:sym typeface="Times New Roman"/>
              </a:rPr>
              <a:t>Children’s Museum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Times New Roman"/>
                <a:cs typeface="Times New Roman"/>
                <a:sym typeface="Times New Roman"/>
              </a:rPr>
              <a:t>Speech and Language Therapy/Occupational Therapy sessions</a:t>
            </a: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r>
              <a:rPr kumimoji="0" lang="en-US" sz="2000" b="0" i="0" u="none" strike="noStrike" kern="1200" cap="none" spc="0" normalizeH="0" baseline="0" noProof="0" dirty="0">
                <a:ln>
                  <a:noFill/>
                </a:ln>
                <a:solidFill>
                  <a:srgbClr val="3E3D2D"/>
                </a:solidFill>
                <a:effectLst/>
                <a:uLnTx/>
                <a:uFillTx/>
                <a:latin typeface="Avenir Next LT Pro Light"/>
                <a:ea typeface="+mn-ea"/>
                <a:cs typeface="Times New Roman"/>
                <a:sym typeface="Times New Roman"/>
              </a:rPr>
              <a:t>Children’s homes </a:t>
            </a:r>
            <a:endParaRPr kumimoji="0" lang="en-US" sz="2000" b="0" i="0" u="none" strike="noStrike" kern="1200" cap="none" spc="0" normalizeH="0" baseline="0" noProof="0" dirty="0">
              <a:ln>
                <a:noFill/>
              </a:ln>
              <a:solidFill>
                <a:srgbClr val="3E3D2D"/>
              </a:solidFill>
              <a:effectLst/>
              <a:uLnTx/>
              <a:uFillTx/>
              <a:latin typeface="Avenir Next LT Pro Light"/>
              <a:ea typeface="+mn-ea"/>
              <a:cs typeface="Times New Roman"/>
            </a:endParaRPr>
          </a:p>
          <a:p>
            <a:pPr marL="228600" marR="0" lvl="0" indent="-228600" algn="just" defTabSz="914400" rtl="0" eaLnBrk="1" fontAlgn="auto" latinLnBrk="0" hangingPunct="1">
              <a:lnSpc>
                <a:spcPct val="100000"/>
              </a:lnSpc>
              <a:spcBef>
                <a:spcPts val="2000"/>
              </a:spcBef>
              <a:spcAft>
                <a:spcPts val="0"/>
              </a:spcAft>
              <a:buClr>
                <a:srgbClr val="BF4D00"/>
              </a:buClr>
              <a:buSzPts val="1500"/>
              <a:buFont typeface="Noto Sans Symbols"/>
              <a:buChar char="■"/>
              <a:tabLst/>
              <a:defRPr/>
            </a:pP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228600" marR="0" lvl="0" indent="-133350" algn="just" defTabSz="914400" rtl="0" eaLnBrk="1" fontAlgn="auto" latinLnBrk="0" hangingPunct="1">
              <a:lnSpc>
                <a:spcPct val="100000"/>
              </a:lnSpc>
              <a:spcBef>
                <a:spcPts val="2000"/>
              </a:spcBef>
              <a:spcAft>
                <a:spcPts val="0"/>
              </a:spcAft>
              <a:buClr>
                <a:srgbClr val="BF4D00"/>
              </a:buClr>
              <a:buSzPts val="1500"/>
              <a:buFontTx/>
              <a:buNone/>
              <a:tabLst/>
              <a:defRPr/>
            </a:pPr>
            <a:endParaRPr kumimoji="0" sz="2000" b="0" i="0" u="none" strike="noStrike" kern="1200" cap="none" spc="0" normalizeH="0" baseline="0" noProof="0" dirty="0">
              <a:ln>
                <a:noFill/>
              </a:ln>
              <a:solidFill>
                <a:srgbClr val="000000"/>
              </a:solidFill>
              <a:effectLst/>
              <a:uLnTx/>
              <a:uFillTx/>
              <a:latin typeface="Avenir Next LT Pro Light"/>
              <a:ea typeface="Times New Roman"/>
              <a:cs typeface="Times New Roman"/>
              <a:sym typeface="Times New Roman"/>
            </a:endParaRPr>
          </a:p>
        </p:txBody>
      </p:sp>
      <p:pic>
        <p:nvPicPr>
          <p:cNvPr id="2" name="Picture 1" descr="A logo of a brain&#10;&#10;Description automatically generated">
            <a:extLst>
              <a:ext uri="{FF2B5EF4-FFF2-40B4-BE49-F238E27FC236}">
                <a16:creationId xmlns:a16="http://schemas.microsoft.com/office/drawing/2014/main" id="{92355428-575F-0B38-B292-97601CC1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3417588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D1C409-F7C4-AD85-878C-B0EF78ADF4B6}"/>
              </a:ext>
            </a:extLst>
          </p:cNvPr>
          <p:cNvSpPr/>
          <p:nvPr/>
        </p:nvSpPr>
        <p:spPr>
          <a:xfrm>
            <a:off x="526052" y="81625"/>
            <a:ext cx="10619276"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3" name="Slide Number Placeholder 2">
            <a:extLst>
              <a:ext uri="{FF2B5EF4-FFF2-40B4-BE49-F238E27FC236}">
                <a16:creationId xmlns:a16="http://schemas.microsoft.com/office/drawing/2014/main" id="{9B241C1D-D87C-D599-B63B-4B4222FA3AC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8FE99-52E3-E24B-9586-95DFE86AB51B}" type="slidenum">
              <a:rPr kumimoji="0" lang="en-US" sz="800" b="0" i="0" u="none" strike="noStrike" kern="1200" cap="all" spc="10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all" spc="100" normalizeH="0" baseline="0" noProof="0">
              <a:ln>
                <a:noFill/>
              </a:ln>
              <a:solidFill>
                <a:prstClr val="black">
                  <a:tint val="75000"/>
                </a:prstClr>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465D60-E1BE-1E02-96BD-41FB26386ECA}"/>
              </a:ext>
            </a:extLst>
          </p:cNvPr>
          <p:cNvSpPr>
            <a:spLocks noGrp="1"/>
          </p:cNvSpPr>
          <p:nvPr>
            <p:ph type="title" idx="4294967295"/>
          </p:nvPr>
        </p:nvSpPr>
        <p:spPr>
          <a:xfrm>
            <a:off x="1524000" y="425451"/>
            <a:ext cx="7556500" cy="1116013"/>
          </a:xfrm>
        </p:spPr>
        <p:txBody>
          <a:bodyPr/>
          <a:lstStyle/>
          <a:p>
            <a:r>
              <a:rPr lang="en-US" dirty="0"/>
              <a:t>Embracing literacy as a community </a:t>
            </a:r>
          </a:p>
        </p:txBody>
      </p:sp>
      <p:pic>
        <p:nvPicPr>
          <p:cNvPr id="4" name="Picture 3" descr="A logo of a brain&#10;&#10;Description automatically generated">
            <a:extLst>
              <a:ext uri="{FF2B5EF4-FFF2-40B4-BE49-F238E27FC236}">
                <a16:creationId xmlns:a16="http://schemas.microsoft.com/office/drawing/2014/main" id="{83F345B1-F645-701D-1AF5-4700EE12E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849" y="83085"/>
            <a:ext cx="889544" cy="1151067"/>
          </a:xfrm>
          <a:prstGeom prst="rect">
            <a:avLst/>
          </a:prstGeom>
        </p:spPr>
      </p:pic>
      <p:pic>
        <p:nvPicPr>
          <p:cNvPr id="7" name="Picture 6">
            <a:extLst>
              <a:ext uri="{FF2B5EF4-FFF2-40B4-BE49-F238E27FC236}">
                <a16:creationId xmlns:a16="http://schemas.microsoft.com/office/drawing/2014/main" id="{9C426ECF-BE62-E9E8-4526-A2AF2D1DA0AC}"/>
              </a:ext>
            </a:extLst>
          </p:cNvPr>
          <p:cNvPicPr>
            <a:picLocks noChangeAspect="1"/>
          </p:cNvPicPr>
          <p:nvPr/>
        </p:nvPicPr>
        <p:blipFill>
          <a:blip r:embed="rId3"/>
          <a:stretch>
            <a:fillRect/>
          </a:stretch>
        </p:blipFill>
        <p:spPr>
          <a:xfrm>
            <a:off x="609600" y="1885290"/>
            <a:ext cx="10535728" cy="4493529"/>
          </a:xfrm>
          <a:prstGeom prst="rect">
            <a:avLst/>
          </a:prstGeom>
        </p:spPr>
      </p:pic>
    </p:spTree>
    <p:extLst>
      <p:ext uri="{BB962C8B-B14F-4D97-AF65-F5344CB8AC3E}">
        <p14:creationId xmlns:p14="http://schemas.microsoft.com/office/powerpoint/2010/main" val="1018418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08">
          <a:extLst>
            <a:ext uri="{FF2B5EF4-FFF2-40B4-BE49-F238E27FC236}">
              <a16:creationId xmlns:a16="http://schemas.microsoft.com/office/drawing/2014/main" id="{F8CD1C0A-976B-BCB1-18D6-204E5B5FB3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C52264-A9D0-F6F9-AE2A-94041A8EF3C1}"/>
              </a:ext>
            </a:extLst>
          </p:cNvPr>
          <p:cNvSpPr/>
          <p:nvPr/>
        </p:nvSpPr>
        <p:spPr>
          <a:xfrm>
            <a:off x="212501" y="81625"/>
            <a:ext cx="10850451"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1310" name="Google Shape;1310;p69">
            <a:extLst>
              <a:ext uri="{FF2B5EF4-FFF2-40B4-BE49-F238E27FC236}">
                <a16:creationId xmlns:a16="http://schemas.microsoft.com/office/drawing/2014/main" id="{95121F21-0251-B5D8-BB38-C370D066915D}"/>
              </a:ext>
            </a:extLst>
          </p:cNvPr>
          <p:cNvPicPr preferRelativeResize="0"/>
          <p:nvPr/>
        </p:nvPicPr>
        <p:blipFill rotWithShape="1">
          <a:blip r:embed="rId3">
            <a:alphaModFix/>
          </a:blip>
          <a:srcRect b="17710"/>
          <a:stretch/>
        </p:blipFill>
        <p:spPr>
          <a:xfrm>
            <a:off x="1607389" y="242235"/>
            <a:ext cx="7692264" cy="1504922"/>
          </a:xfrm>
          <a:prstGeom prst="rect">
            <a:avLst/>
          </a:prstGeom>
          <a:noFill/>
          <a:ln>
            <a:noFill/>
          </a:ln>
        </p:spPr>
      </p:pic>
      <p:pic>
        <p:nvPicPr>
          <p:cNvPr id="3" name="Picture 2" descr="A logo of a brain&#10;&#10;Description automatically generated">
            <a:extLst>
              <a:ext uri="{FF2B5EF4-FFF2-40B4-BE49-F238E27FC236}">
                <a16:creationId xmlns:a16="http://schemas.microsoft.com/office/drawing/2014/main" id="{EA546E87-DA61-C175-EA09-5CB0F1674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991" y="81625"/>
            <a:ext cx="889544" cy="1151067"/>
          </a:xfrm>
          <a:prstGeom prst="rect">
            <a:avLst/>
          </a:prstGeom>
        </p:spPr>
      </p:pic>
      <p:sp>
        <p:nvSpPr>
          <p:cNvPr id="4" name="Slide Number Placeholder 3">
            <a:extLst>
              <a:ext uri="{FF2B5EF4-FFF2-40B4-BE49-F238E27FC236}">
                <a16:creationId xmlns:a16="http://schemas.microsoft.com/office/drawing/2014/main" id="{C56B0E80-63C2-0AEB-BE0A-327952455908}"/>
              </a:ext>
            </a:extLst>
          </p:cNvPr>
          <p:cNvSpPr txBox="1">
            <a:spLocks/>
          </p:cNvSpPr>
          <p:nvPr/>
        </p:nvSpPr>
        <p:spPr>
          <a:xfrm>
            <a:off x="11217991" y="6330024"/>
            <a:ext cx="710647"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52</a:t>
            </a:fld>
            <a:endParaRPr kumimoji="0" lang="en-US" sz="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5" name="TextBox 4">
            <a:extLst>
              <a:ext uri="{FF2B5EF4-FFF2-40B4-BE49-F238E27FC236}">
                <a16:creationId xmlns:a16="http://schemas.microsoft.com/office/drawing/2014/main" id="{FB849A65-82A1-0550-716D-2F51AFE6CCF2}"/>
              </a:ext>
            </a:extLst>
          </p:cNvPr>
          <p:cNvSpPr txBox="1"/>
          <p:nvPr/>
        </p:nvSpPr>
        <p:spPr>
          <a:xfrm>
            <a:off x="5637726" y="1734355"/>
            <a:ext cx="36100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latin typeface="Avenir Next LT Pro Light"/>
                <a:ea typeface="+mn-ea"/>
                <a:cs typeface="+mn-cs"/>
              </a:rPr>
              <a:t>(Sanfilippo</a:t>
            </a:r>
            <a:r>
              <a:rPr kumimoji="0" lang="en-US" sz="16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…Gaab, 2020; Pediatrics</a:t>
            </a:r>
            <a:r>
              <a:rPr lang="en-US" sz="1600" dirty="0">
                <a:solidFill>
                  <a:schemeClr val="bg1">
                    <a:lumMod val="50000"/>
                  </a:schemeClr>
                </a:solidFill>
                <a:latin typeface="Avenir Next LT Pro Light"/>
              </a:rPr>
              <a:t>)</a:t>
            </a:r>
            <a:endParaRPr kumimoji="0" lang="en-US" sz="16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pic>
        <p:nvPicPr>
          <p:cNvPr id="7" name="Picture 6">
            <a:extLst>
              <a:ext uri="{FF2B5EF4-FFF2-40B4-BE49-F238E27FC236}">
                <a16:creationId xmlns:a16="http://schemas.microsoft.com/office/drawing/2014/main" id="{BCBB72C7-C32D-9FB4-0D34-60CDB45BF2A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08548" y="2366004"/>
            <a:ext cx="6858355" cy="4159982"/>
          </a:xfrm>
          <a:prstGeom prst="rect">
            <a:avLst/>
          </a:prstGeom>
        </p:spPr>
      </p:pic>
    </p:spTree>
    <p:extLst>
      <p:ext uri="{BB962C8B-B14F-4D97-AF65-F5344CB8AC3E}">
        <p14:creationId xmlns:p14="http://schemas.microsoft.com/office/powerpoint/2010/main" val="669003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15">
          <a:extLst>
            <a:ext uri="{FF2B5EF4-FFF2-40B4-BE49-F238E27FC236}">
              <a16:creationId xmlns:a16="http://schemas.microsoft.com/office/drawing/2014/main" id="{89316523-B8F5-A923-0615-9F53883159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8D6DE9-B0AD-6944-FFA5-A18D73F2B3E9}"/>
              </a:ext>
            </a:extLst>
          </p:cNvPr>
          <p:cNvSpPr/>
          <p:nvPr/>
        </p:nvSpPr>
        <p:spPr>
          <a:xfrm>
            <a:off x="1476704" y="81625"/>
            <a:ext cx="9676400"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316" name="Google Shape;1316;p70">
            <a:extLst>
              <a:ext uri="{FF2B5EF4-FFF2-40B4-BE49-F238E27FC236}">
                <a16:creationId xmlns:a16="http://schemas.microsoft.com/office/drawing/2014/main" id="{DA052341-CB5A-73F5-6E64-AD35C79957B1}"/>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3" name="TextBox 2">
            <a:extLst>
              <a:ext uri="{FF2B5EF4-FFF2-40B4-BE49-F238E27FC236}">
                <a16:creationId xmlns:a16="http://schemas.microsoft.com/office/drawing/2014/main" id="{9A8C3CE5-E811-86C7-4860-3A8FE709F6BA}"/>
              </a:ext>
            </a:extLst>
          </p:cNvPr>
          <p:cNvSpPr txBox="1"/>
          <p:nvPr/>
        </p:nvSpPr>
        <p:spPr>
          <a:xfrm>
            <a:off x="1874262" y="5483934"/>
            <a:ext cx="553136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English: </a:t>
            </a: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hlinkClick r:id="rId3"/>
              </a:rPr>
              <a:t>https://osf.io/hdxgf</a:t>
            </a: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Portuguese: </a:t>
            </a: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hlinkClick r:id="rId4"/>
              </a:rPr>
              <a:t>https://osf.io/preprints/osf/4hscz</a:t>
            </a: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Spanish:  </a:t>
            </a: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hlinkClick r:id="rId5"/>
              </a:rPr>
              <a:t>https://osf.io/8k5de</a:t>
            </a: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5" name="Picture 4" descr="A logo of a brain&#10;&#10;Description automatically generated">
            <a:extLst>
              <a:ext uri="{FF2B5EF4-FFF2-40B4-BE49-F238E27FC236}">
                <a16:creationId xmlns:a16="http://schemas.microsoft.com/office/drawing/2014/main" id="{33BE6A91-03AA-B21C-2A6A-0A19CEC87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8877" y="81625"/>
            <a:ext cx="889544" cy="1151067"/>
          </a:xfrm>
          <a:prstGeom prst="rect">
            <a:avLst/>
          </a:prstGeom>
        </p:spPr>
      </p:pic>
      <p:pic>
        <p:nvPicPr>
          <p:cNvPr id="7" name="Picture 6">
            <a:extLst>
              <a:ext uri="{FF2B5EF4-FFF2-40B4-BE49-F238E27FC236}">
                <a16:creationId xmlns:a16="http://schemas.microsoft.com/office/drawing/2014/main" id="{EB792DA2-7402-1CD5-7AF5-FF57BD7196E7}"/>
              </a:ext>
            </a:extLst>
          </p:cNvPr>
          <p:cNvPicPr>
            <a:picLocks noChangeAspect="1"/>
          </p:cNvPicPr>
          <p:nvPr/>
        </p:nvPicPr>
        <p:blipFill>
          <a:blip r:embed="rId7"/>
          <a:srcRect b="-17017"/>
          <a:stretch/>
        </p:blipFill>
        <p:spPr>
          <a:xfrm>
            <a:off x="1816751" y="394202"/>
            <a:ext cx="8578508" cy="4839156"/>
          </a:xfrm>
          <a:prstGeom prst="rect">
            <a:avLst/>
          </a:prstGeom>
        </p:spPr>
      </p:pic>
      <p:sp>
        <p:nvSpPr>
          <p:cNvPr id="4" name="Rectangle 3">
            <a:extLst>
              <a:ext uri="{FF2B5EF4-FFF2-40B4-BE49-F238E27FC236}">
                <a16:creationId xmlns:a16="http://schemas.microsoft.com/office/drawing/2014/main" id="{5F6CD4D5-DD33-2D8E-3527-0905D1333177}"/>
              </a:ext>
            </a:extLst>
          </p:cNvPr>
          <p:cNvSpPr/>
          <p:nvPr/>
        </p:nvSpPr>
        <p:spPr>
          <a:xfrm>
            <a:off x="1816751" y="933718"/>
            <a:ext cx="8558498" cy="57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38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21">
          <a:extLst>
            <a:ext uri="{FF2B5EF4-FFF2-40B4-BE49-F238E27FC236}">
              <a16:creationId xmlns:a16="http://schemas.microsoft.com/office/drawing/2014/main" id="{65C1CE52-CE32-720F-2602-2B7E1AEF18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1DF0A9-F823-5E4A-CB14-C9EBE2AFE1C8}"/>
              </a:ext>
            </a:extLst>
          </p:cNvPr>
          <p:cNvSpPr/>
          <p:nvPr/>
        </p:nvSpPr>
        <p:spPr>
          <a:xfrm>
            <a:off x="1476704" y="81625"/>
            <a:ext cx="9605566"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1323" name="Google Shape;1323;p71">
            <a:extLst>
              <a:ext uri="{FF2B5EF4-FFF2-40B4-BE49-F238E27FC236}">
                <a16:creationId xmlns:a16="http://schemas.microsoft.com/office/drawing/2014/main" id="{EF53A7D3-2E74-7711-836E-81A59E672D7D}"/>
              </a:ext>
            </a:extLst>
          </p:cNvPr>
          <p:cNvPicPr preferRelativeResize="0"/>
          <p:nvPr/>
        </p:nvPicPr>
        <p:blipFill rotWithShape="1">
          <a:blip r:embed="rId3">
            <a:alphaModFix/>
          </a:blip>
          <a:srcRect/>
          <a:stretch/>
        </p:blipFill>
        <p:spPr>
          <a:xfrm>
            <a:off x="2819401" y="381000"/>
            <a:ext cx="5927075" cy="2248930"/>
          </a:xfrm>
          <a:prstGeom prst="rect">
            <a:avLst/>
          </a:prstGeom>
          <a:noFill/>
          <a:ln>
            <a:noFill/>
          </a:ln>
        </p:spPr>
      </p:pic>
      <p:pic>
        <p:nvPicPr>
          <p:cNvPr id="1324" name="Google Shape;1324;p71">
            <a:extLst>
              <a:ext uri="{FF2B5EF4-FFF2-40B4-BE49-F238E27FC236}">
                <a16:creationId xmlns:a16="http://schemas.microsoft.com/office/drawing/2014/main" id="{045BCA85-36FF-F4BE-2A83-1B6D319ECB87}"/>
              </a:ext>
            </a:extLst>
          </p:cNvPr>
          <p:cNvPicPr preferRelativeResize="0"/>
          <p:nvPr/>
        </p:nvPicPr>
        <p:blipFill rotWithShape="1">
          <a:blip r:embed="rId4">
            <a:alphaModFix/>
          </a:blip>
          <a:srcRect/>
          <a:stretch/>
        </p:blipFill>
        <p:spPr>
          <a:xfrm>
            <a:off x="2438400" y="2971800"/>
            <a:ext cx="7433422" cy="2362200"/>
          </a:xfrm>
          <a:prstGeom prst="rect">
            <a:avLst/>
          </a:prstGeom>
          <a:noFill/>
          <a:ln>
            <a:noFill/>
          </a:ln>
        </p:spPr>
      </p:pic>
      <p:pic>
        <p:nvPicPr>
          <p:cNvPr id="3" name="Picture 2" descr="A logo of a brain&#10;&#10;Description automatically generated">
            <a:extLst>
              <a:ext uri="{FF2B5EF4-FFF2-40B4-BE49-F238E27FC236}">
                <a16:creationId xmlns:a16="http://schemas.microsoft.com/office/drawing/2014/main" id="{ABEFA83B-EE18-FE60-7AB8-146914E26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8877" y="81625"/>
            <a:ext cx="889544" cy="1151067"/>
          </a:xfrm>
          <a:prstGeom prst="rect">
            <a:avLst/>
          </a:prstGeom>
        </p:spPr>
      </p:pic>
      <p:sp>
        <p:nvSpPr>
          <p:cNvPr id="4" name="Slide Number Placeholder 3">
            <a:extLst>
              <a:ext uri="{FF2B5EF4-FFF2-40B4-BE49-F238E27FC236}">
                <a16:creationId xmlns:a16="http://schemas.microsoft.com/office/drawing/2014/main" id="{5E13D430-8E00-7FF3-20B3-FB9B1C68DEC6}"/>
              </a:ext>
            </a:extLst>
          </p:cNvPr>
          <p:cNvSpPr txBox="1">
            <a:spLocks/>
          </p:cNvSpPr>
          <p:nvPr/>
        </p:nvSpPr>
        <p:spPr>
          <a:xfrm>
            <a:off x="11228877" y="6330024"/>
            <a:ext cx="710647"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smtClean="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54</a:t>
            </a:fld>
            <a:endParaRPr kumimoji="0" lang="en-US" sz="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5" name="TextBox 4">
            <a:extLst>
              <a:ext uri="{FF2B5EF4-FFF2-40B4-BE49-F238E27FC236}">
                <a16:creationId xmlns:a16="http://schemas.microsoft.com/office/drawing/2014/main" id="{2BC99515-768B-21D0-C338-8C170DCB4281}"/>
              </a:ext>
            </a:extLst>
          </p:cNvPr>
          <p:cNvSpPr txBox="1"/>
          <p:nvPr/>
        </p:nvSpPr>
        <p:spPr>
          <a:xfrm>
            <a:off x="7652198" y="2460653"/>
            <a:ext cx="24391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Light"/>
                <a:ea typeface="+mn-ea"/>
                <a:cs typeface="+mn-cs"/>
              </a:rPr>
              <a:t>Families in Society, 2022</a:t>
            </a:r>
          </a:p>
        </p:txBody>
      </p:sp>
    </p:spTree>
    <p:extLst>
      <p:ext uri="{BB962C8B-B14F-4D97-AF65-F5344CB8AC3E}">
        <p14:creationId xmlns:p14="http://schemas.microsoft.com/office/powerpoint/2010/main" val="3672963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46"/>
        <p:cNvGrpSpPr/>
        <p:nvPr/>
      </p:nvGrpSpPr>
      <p:grpSpPr>
        <a:xfrm>
          <a:off x="0" y="0"/>
          <a:ext cx="0" cy="0"/>
          <a:chOff x="0" y="0"/>
          <a:chExt cx="0" cy="0"/>
        </a:xfrm>
      </p:grpSpPr>
      <p:sp>
        <p:nvSpPr>
          <p:cNvPr id="2" name="Rectangle 1">
            <a:extLst>
              <a:ext uri="{FF2B5EF4-FFF2-40B4-BE49-F238E27FC236}">
                <a16:creationId xmlns:a16="http://schemas.microsoft.com/office/drawing/2014/main" id="{5F24D3AD-876B-1DC4-618A-6136F3C04525}"/>
              </a:ext>
            </a:extLst>
          </p:cNvPr>
          <p:cNvSpPr/>
          <p:nvPr/>
        </p:nvSpPr>
        <p:spPr>
          <a:xfrm>
            <a:off x="1966822" y="39126"/>
            <a:ext cx="8896709" cy="6705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1449" name="Google Shape;1449;p85"/>
          <p:cNvPicPr preferRelativeResize="0">
            <a:picLocks noGrp="1"/>
          </p:cNvPicPr>
          <p:nvPr>
            <p:ph type="body" idx="4294967295"/>
          </p:nvPr>
        </p:nvPicPr>
        <p:blipFill rotWithShape="1">
          <a:blip r:embed="rId3">
            <a:alphaModFix/>
          </a:blip>
          <a:srcRect l="1" r="32939"/>
          <a:stretch/>
        </p:blipFill>
        <p:spPr>
          <a:xfrm>
            <a:off x="2814195" y="129093"/>
            <a:ext cx="6985082" cy="6238642"/>
          </a:xfrm>
          <a:prstGeom prst="rect">
            <a:avLst/>
          </a:prstGeom>
          <a:noFill/>
          <a:ln>
            <a:noFill/>
          </a:ln>
        </p:spPr>
      </p:pic>
      <p:sp>
        <p:nvSpPr>
          <p:cNvPr id="1450" name="Google Shape;1450;p85"/>
          <p:cNvSpPr txBox="1"/>
          <p:nvPr/>
        </p:nvSpPr>
        <p:spPr>
          <a:xfrm>
            <a:off x="5878844" y="6422673"/>
            <a:ext cx="48985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Ozernov-Palchik</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 &amp; Gaab, 2016; Curr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Opin</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a:t>
            </a:r>
            <a:r>
              <a:rPr kumimoji="0" lang="en-US" sz="1400" b="0" i="0" u="none" strike="noStrike" kern="1200" cap="none" spc="0" normalizeH="0" baseline="0" noProof="0" dirty="0" err="1">
                <a:ln>
                  <a:noFill/>
                </a:ln>
                <a:solidFill>
                  <a:srgbClr val="FFFFFF">
                    <a:lumMod val="50000"/>
                  </a:srgbClr>
                </a:solidFill>
                <a:effectLst/>
                <a:uLnTx/>
                <a:uFillTx/>
                <a:latin typeface="Avenir Next LT Pro"/>
                <a:ea typeface="+mn-ea"/>
                <a:cs typeface="Times New Roman" panose="02020603050405020304" pitchFamily="18" charset="0"/>
              </a:rPr>
              <a:t>Behav</a:t>
            </a:r>
            <a:r>
              <a:rPr kumimoji="0" lang="en-US" sz="1400" b="0" i="0" u="none" strike="noStrike" kern="1200" cap="none" spc="0" normalizeH="0" baseline="0" noProof="0" dirty="0">
                <a:ln>
                  <a:noFill/>
                </a:ln>
                <a:solidFill>
                  <a:srgbClr val="FFFFFF">
                    <a:lumMod val="50000"/>
                  </a:srgbClr>
                </a:solidFill>
                <a:effectLst/>
                <a:uLnTx/>
                <a:uFillTx/>
                <a:latin typeface="Avenir Next LT Pro"/>
                <a:ea typeface="+mn-ea"/>
                <a:cs typeface="Times New Roman" panose="02020603050405020304" pitchFamily="18" charset="0"/>
              </a:rPr>
              <a:t>. Sci)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a:ea typeface="Rockwell"/>
                <a:cs typeface="Rockwell"/>
                <a:sym typeface="Rockwell"/>
              </a:rPr>
              <a:t>  </a:t>
            </a:r>
            <a:endParaRPr kumimoji="0" sz="1800" b="0" i="0" u="none" strike="noStrike" kern="1200" cap="none" spc="0" normalizeH="0" baseline="0" noProof="0" dirty="0">
              <a:ln>
                <a:noFill/>
              </a:ln>
              <a:solidFill>
                <a:srgbClr val="FFFFFF">
                  <a:lumMod val="50000"/>
                </a:srgbClr>
              </a:solidFill>
              <a:effectLst/>
              <a:uLnTx/>
              <a:uFillTx/>
              <a:latin typeface="Avenir Next LT Pro"/>
              <a:ea typeface="+mn-ea"/>
              <a:cs typeface="+mn-cs"/>
            </a:endParaRPr>
          </a:p>
        </p:txBody>
      </p:sp>
      <p:pic>
        <p:nvPicPr>
          <p:cNvPr id="3" name="Picture 2" descr="A logo of a brain&#10;&#10;Description automatically generated">
            <a:extLst>
              <a:ext uri="{FF2B5EF4-FFF2-40B4-BE49-F238E27FC236}">
                <a16:creationId xmlns:a16="http://schemas.microsoft.com/office/drawing/2014/main" id="{CE557B9D-62E6-84A4-721F-92D100B20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428" y="39126"/>
            <a:ext cx="889544" cy="1151067"/>
          </a:xfrm>
          <a:prstGeom prst="rect">
            <a:avLst/>
          </a:prstGeom>
        </p:spPr>
      </p:pic>
      <p:sp>
        <p:nvSpPr>
          <p:cNvPr id="4" name="Slide Number Placeholder 3">
            <a:extLst>
              <a:ext uri="{FF2B5EF4-FFF2-40B4-BE49-F238E27FC236}">
                <a16:creationId xmlns:a16="http://schemas.microsoft.com/office/drawing/2014/main" id="{C80A9362-DB60-7702-F571-E2540F6ECB3F}"/>
              </a:ext>
            </a:extLst>
          </p:cNvPr>
          <p:cNvSpPr>
            <a:spLocks noGrp="1"/>
          </p:cNvSpPr>
          <p:nvPr>
            <p:ph type="sldNum" sz="quarter" idx="12"/>
          </p:nvPr>
        </p:nvSpPr>
        <p:spPr>
          <a:xfrm>
            <a:off x="11228877" y="6319138"/>
            <a:ext cx="71064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55</a:t>
            </a:fld>
            <a:endParaRPr kumimoji="0" lang="en-US" sz="800" b="0" i="0" u="none" strike="noStrike" kern="1200" cap="none" spc="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3485709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55"/>
        <p:cNvGrpSpPr/>
        <p:nvPr/>
      </p:nvGrpSpPr>
      <p:grpSpPr>
        <a:xfrm>
          <a:off x="0" y="0"/>
          <a:ext cx="0" cy="0"/>
          <a:chOff x="0" y="0"/>
          <a:chExt cx="0" cy="0"/>
        </a:xfrm>
      </p:grpSpPr>
      <p:sp>
        <p:nvSpPr>
          <p:cNvPr id="1456" name="Google Shape;1456;p86"/>
          <p:cNvSpPr txBox="1">
            <a:spLocks noGrp="1"/>
          </p:cNvSpPr>
          <p:nvPr>
            <p:ph type="sldNum" sz="quarter" idx="12"/>
          </p:nvPr>
        </p:nvSpPr>
        <p:spPr>
          <a:prstGeom prst="rect">
            <a:avLst/>
          </a:prstGeom>
          <a:noFill/>
          <a:ln>
            <a:noFill/>
          </a:ln>
        </p:spPr>
        <p:txBody>
          <a:bodyPr spcFirstLastPara="1" vert="horz" wrap="square" lIns="68575" tIns="34275" rIns="68575" bIns="34275" rtlCol="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050"/>
              <a:buFontTx/>
              <a:buNone/>
              <a:tabLst/>
              <a:defRPr/>
            </a:pPr>
            <a:fld id="{00000000-1234-1234-1234-123412341234}" type="slidenum">
              <a:rPr kumimoji="0" lang="en-US" sz="1050" b="0" i="0" u="none" strike="noStrike" kern="1200" cap="none" spc="100" normalizeH="0" baseline="0" noProof="0">
                <a:ln>
                  <a:noFill/>
                </a:ln>
                <a:solidFill>
                  <a:srgbClr val="FFFFFF"/>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FFFFFF"/>
                </a:buClr>
                <a:buSzPts val="1050"/>
                <a:buFontTx/>
                <a:buNone/>
                <a:tabLst/>
                <a:defRPr/>
              </a:pPr>
              <a:t>56</a:t>
            </a:fld>
            <a:endParaRPr kumimoji="0" sz="1050" b="0" i="0" u="none" strike="noStrike" kern="1200" cap="none" spc="100" normalizeH="0" baseline="0" noProof="0">
              <a:ln>
                <a:noFill/>
              </a:ln>
              <a:solidFill>
                <a:srgbClr val="FFFFFF"/>
              </a:solidFill>
              <a:effectLst/>
              <a:uLnTx/>
              <a:uFillTx/>
              <a:latin typeface="Times New Roman"/>
              <a:ea typeface="Times New Roman"/>
              <a:cs typeface="Times New Roman"/>
              <a:sym typeface="Times New Roman"/>
            </a:endParaRPr>
          </a:p>
        </p:txBody>
      </p:sp>
      <p:pic>
        <p:nvPicPr>
          <p:cNvPr id="1457" name="Google Shape;1457;p86"/>
          <p:cNvPicPr preferRelativeResize="0"/>
          <p:nvPr/>
        </p:nvPicPr>
        <p:blipFill rotWithShape="1">
          <a:blip r:embed="rId3">
            <a:alphaModFix/>
          </a:blip>
          <a:srcRect l="265" r="265"/>
          <a:stretch/>
        </p:blipFill>
        <p:spPr>
          <a:xfrm>
            <a:off x="1524000" y="28575"/>
            <a:ext cx="9067800" cy="6800850"/>
          </a:xfrm>
          <a:prstGeom prst="rect">
            <a:avLst/>
          </a:prstGeom>
          <a:noFill/>
          <a:ln>
            <a:noFill/>
          </a:ln>
        </p:spPr>
      </p:pic>
      <p:sp>
        <p:nvSpPr>
          <p:cNvPr id="1458" name="Google Shape;1458;p86"/>
          <p:cNvSpPr/>
          <p:nvPr/>
        </p:nvSpPr>
        <p:spPr>
          <a:xfrm>
            <a:off x="1828800" y="3886200"/>
            <a:ext cx="4629150" cy="1030298"/>
          </a:xfrm>
          <a:prstGeom prst="rect">
            <a:avLst/>
          </a:prstGeom>
          <a:solidFill>
            <a:schemeClr val="lt1"/>
          </a:solidFill>
          <a:ln w="12700" cap="flat" cmpd="sng">
            <a:solidFill>
              <a:schemeClr val="dk1"/>
            </a:solid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US" sz="1500" b="1"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Literacy is a widely recognized determinant of health outcomes and is associated with many indices of </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US" sz="1500" b="1"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academic, social, vocational, and economic success </a:t>
            </a:r>
            <a:br>
              <a:rPr kumimoji="0" lang="en-US" sz="1500" b="1"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br>
            <a:r>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(Irwin et al., 2007)</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459" name="Google Shape;1459;p86"/>
          <p:cNvSpPr txBox="1"/>
          <p:nvPr/>
        </p:nvSpPr>
        <p:spPr>
          <a:xfrm>
            <a:off x="3048000" y="264819"/>
            <a:ext cx="5943600" cy="830997"/>
          </a:xfrm>
          <a:prstGeom prst="rect">
            <a:avLst/>
          </a:prstGeom>
          <a:solidFill>
            <a:schemeClr val="dk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rPr>
              <a:t>The development of reading proficiency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
                <a:srgbClr val="FFFFFF"/>
              </a:buClr>
              <a:buSzPts val="2400"/>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rPr>
              <a:t>is a public health issue:  </a:t>
            </a:r>
            <a:endParaRPr kumimoji="0"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1460" name="Google Shape;1460;p86"/>
          <p:cNvSpPr txBox="1"/>
          <p:nvPr/>
        </p:nvSpPr>
        <p:spPr>
          <a:xfrm>
            <a:off x="4561117" y="3980089"/>
            <a:ext cx="184731" cy="3000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50"/>
              <a:buFontTx/>
              <a:buNone/>
              <a:tabLst/>
              <a:defRPr/>
            </a:pPr>
            <a:endParaRPr kumimoji="0" sz="135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61" name="Google Shape;1461;p86"/>
          <p:cNvSpPr/>
          <p:nvPr/>
        </p:nvSpPr>
        <p:spPr>
          <a:xfrm>
            <a:off x="5951990" y="5311753"/>
            <a:ext cx="4629150" cy="1303484"/>
          </a:xfrm>
          <a:prstGeom prst="rect">
            <a:avLst/>
          </a:prstGeom>
          <a:solidFill>
            <a:schemeClr val="lt1"/>
          </a:solidFill>
          <a:ln w="12700" cap="flat" cmpd="sng">
            <a:solidFill>
              <a:schemeClr val="dk1"/>
            </a:solidFill>
            <a:prstDash val="solid"/>
            <a:round/>
            <a:headEnd type="none" w="sm" len="sm"/>
            <a:tailEnd type="none" w="sm" len="sm"/>
          </a:ln>
          <a:effectLst>
            <a:outerShdw blurRad="63500" dist="25400" dir="5400000" rotWithShape="0">
              <a:srgbClr val="808080">
                <a:alpha val="74901"/>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US" sz="1500" b="1"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National Academy of Medicine summary highlights that duration of education, which is highly dependent on reading proficiency, is a significant predictor of health </a:t>
            </a:r>
            <a:r>
              <a:rPr kumimoji="0" lang="en-US" sz="1500" b="1"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and longevity </a:t>
            </a:r>
            <a:r>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(Johnston, 2019)</a:t>
            </a:r>
            <a:endParaRPr kumimoji="0" sz="1800" b="0" i="0" u="none" strike="noStrike" kern="1200" cap="none" spc="0" normalizeH="0" baseline="0" noProof="0">
              <a:ln>
                <a:noFill/>
              </a:ln>
              <a:solidFill>
                <a:srgbClr val="000000"/>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
                <a:srgbClr val="FFFFFF"/>
              </a:buClr>
              <a:buSzPts val="1200"/>
              <a:buFontTx/>
              <a:buNone/>
              <a:tabLst/>
              <a:defRPr/>
            </a:pPr>
            <a:endParaRPr kumimoji="0" sz="12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pic>
        <p:nvPicPr>
          <p:cNvPr id="1462" name="Google Shape;1462;p86"/>
          <p:cNvPicPr preferRelativeResize="0"/>
          <p:nvPr/>
        </p:nvPicPr>
        <p:blipFill rotWithShape="1">
          <a:blip r:embed="rId4">
            <a:alphaModFix/>
          </a:blip>
          <a:srcRect/>
          <a:stretch/>
        </p:blipFill>
        <p:spPr>
          <a:xfrm>
            <a:off x="2873777" y="1491070"/>
            <a:ext cx="6292047" cy="496742"/>
          </a:xfrm>
          <a:prstGeom prst="rect">
            <a:avLst/>
          </a:prstGeom>
          <a:noFill/>
          <a:ln>
            <a:noFill/>
          </a:ln>
        </p:spPr>
      </p:pic>
      <p:pic>
        <p:nvPicPr>
          <p:cNvPr id="2" name="Picture 1" descr="A logo of a brain&#10;&#10;Description automatically generated">
            <a:extLst>
              <a:ext uri="{FF2B5EF4-FFF2-40B4-BE49-F238E27FC236}">
                <a16:creationId xmlns:a16="http://schemas.microsoft.com/office/drawing/2014/main" id="{ACE95039-71CE-F27E-8835-5290EE462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7128" y="173737"/>
            <a:ext cx="889544" cy="1151067"/>
          </a:xfrm>
          <a:prstGeom prst="rect">
            <a:avLst/>
          </a:prstGeom>
        </p:spPr>
      </p:pic>
    </p:spTree>
    <p:extLst>
      <p:ext uri="{BB962C8B-B14F-4D97-AF65-F5344CB8AC3E}">
        <p14:creationId xmlns:p14="http://schemas.microsoft.com/office/powerpoint/2010/main" val="301342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404575-070F-4B8B-EC69-85843ECC238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AC6B4F-56A7-476A-AF0C-E8254B4D7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1" name="Rectangle 10">
            <a:extLst>
              <a:ext uri="{FF2B5EF4-FFF2-40B4-BE49-F238E27FC236}">
                <a16:creationId xmlns:a16="http://schemas.microsoft.com/office/drawing/2014/main" id="{9525477C-0766-ED92-940F-6C4F6F240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3" name="Rectangle 12">
            <a:extLst>
              <a:ext uri="{FF2B5EF4-FFF2-40B4-BE49-F238E27FC236}">
                <a16:creationId xmlns:a16="http://schemas.microsoft.com/office/drawing/2014/main" id="{7638D5B3-C194-F037-E359-2927D5EFA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1600"/>
            <a:ext cx="11389581"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10F8FD26-A4D2-61C2-1967-8C0D5F69D29E}"/>
              </a:ext>
            </a:extLst>
          </p:cNvPr>
          <p:cNvSpPr>
            <a:spLocks noGrp="1"/>
          </p:cNvSpPr>
          <p:nvPr>
            <p:ph type="ctrTitle"/>
          </p:nvPr>
        </p:nvSpPr>
        <p:spPr>
          <a:xfrm>
            <a:off x="3374370" y="4780725"/>
            <a:ext cx="8764836" cy="1447466"/>
          </a:xfrm>
        </p:spPr>
        <p:txBody>
          <a:bodyPr>
            <a:normAutofit fontScale="90000"/>
          </a:bodyPr>
          <a:lstStyle/>
          <a:p>
            <a:pPr algn="ctr"/>
            <a:br>
              <a:rPr lang="en-US" sz="2400" i="1" dirty="0">
                <a:highlight>
                  <a:srgbClr val="FFFF00"/>
                </a:highlight>
              </a:rPr>
            </a:br>
            <a:br>
              <a:rPr lang="en-US" sz="2400" i="1" dirty="0"/>
            </a:br>
            <a:r>
              <a:rPr lang="en-US" sz="2900" i="1" dirty="0"/>
              <a:t>From the Womb to the Classroom</a:t>
            </a:r>
            <a:r>
              <a:rPr lang="en-US" sz="2900" dirty="0"/>
              <a:t>:  </a:t>
            </a:r>
            <a:br>
              <a:rPr lang="en-US" sz="2900" dirty="0"/>
            </a:br>
            <a:r>
              <a:rPr lang="en-US" sz="2000" dirty="0"/>
              <a:t>Typical and Atypical Reading Development and Implications </a:t>
            </a:r>
            <a:br>
              <a:rPr lang="en-US" sz="2000" dirty="0"/>
            </a:br>
            <a:r>
              <a:rPr lang="en-US" sz="2000" dirty="0"/>
              <a:t>for a Preventative Education Model </a:t>
            </a:r>
            <a:br>
              <a:rPr lang="en-US" sz="2200" dirty="0"/>
            </a:br>
            <a:br>
              <a:rPr lang="en-US" sz="2400" dirty="0"/>
            </a:br>
            <a:r>
              <a:rPr lang="en-US" sz="2200" dirty="0"/>
              <a:t>    </a:t>
            </a:r>
            <a:br>
              <a:rPr lang="en-US" sz="3600" dirty="0"/>
            </a:br>
            <a:br>
              <a:rPr lang="en-US" dirty="0"/>
            </a:br>
            <a:br>
              <a:rPr lang="en-US" dirty="0"/>
            </a:br>
            <a:br>
              <a:rPr lang="en-US" sz="2400" i="1" dirty="0">
                <a:hlinkClick r:id="rId3">
                  <a:extLst>
                    <a:ext uri="{A12FA001-AC4F-418D-AE19-62706E023703}">
                      <ahyp:hlinkClr xmlns:ahyp="http://schemas.microsoft.com/office/drawing/2018/hyperlinkcolor" val="tx"/>
                    </a:ext>
                  </a:extLst>
                </a:hlinkClick>
              </a:rPr>
            </a:b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2400" i="1" dirty="0">
                <a:highlight>
                  <a:srgbClr val="FFFF00"/>
                </a:highlight>
              </a:rPr>
            </a:br>
            <a:br>
              <a:rPr lang="en-US" sz="1600" kern="100" dirty="0">
                <a:effectLst/>
                <a:ea typeface="Calibri" panose="020F0502020204030204" pitchFamily="34" charset="0"/>
                <a:cs typeface="Times New Roman" panose="02020603050405020304" pitchFamily="18" charset="0"/>
              </a:rPr>
            </a:br>
            <a:endParaRPr lang="en-US" sz="1600" dirty="0"/>
          </a:p>
        </p:txBody>
      </p:sp>
      <p:sp>
        <p:nvSpPr>
          <p:cNvPr id="3" name="Subtitle 2">
            <a:extLst>
              <a:ext uri="{FF2B5EF4-FFF2-40B4-BE49-F238E27FC236}">
                <a16:creationId xmlns:a16="http://schemas.microsoft.com/office/drawing/2014/main" id="{949C32B4-4B12-AA9D-B435-440E5E63674B}"/>
              </a:ext>
            </a:extLst>
          </p:cNvPr>
          <p:cNvSpPr>
            <a:spLocks noGrp="1"/>
          </p:cNvSpPr>
          <p:nvPr>
            <p:ph type="subTitle" idx="1"/>
          </p:nvPr>
        </p:nvSpPr>
        <p:spPr>
          <a:xfrm>
            <a:off x="4123996" y="4066902"/>
            <a:ext cx="7708610" cy="1350687"/>
          </a:xfrm>
        </p:spPr>
        <p:txBody>
          <a:bodyPr>
            <a:normAutofit/>
          </a:bodyPr>
          <a:lstStyle/>
          <a:p>
            <a:r>
              <a:rPr lang="en-US" sz="1600" dirty="0"/>
              <a:t>Nadine Gaab, PhD</a:t>
            </a:r>
          </a:p>
          <a:p>
            <a:r>
              <a:rPr lang="en-US" sz="1300" dirty="0"/>
              <a:t>Silvana and Chris Pascucci Professor in Learning Differences</a:t>
            </a:r>
          </a:p>
          <a:p>
            <a:r>
              <a:rPr lang="en-US" sz="1600" dirty="0"/>
              <a:t>Harvard Graduate School of Education </a:t>
            </a:r>
          </a:p>
        </p:txBody>
      </p:sp>
      <p:pic>
        <p:nvPicPr>
          <p:cNvPr id="4" name="Picture 3" descr="Top view of a background splashed with colors">
            <a:extLst>
              <a:ext uri="{FF2B5EF4-FFF2-40B4-BE49-F238E27FC236}">
                <a16:creationId xmlns:a16="http://schemas.microsoft.com/office/drawing/2014/main" id="{4A334858-4AEF-2872-5EEF-DF252CE8DFF7}"/>
              </a:ext>
            </a:extLst>
          </p:cNvPr>
          <p:cNvPicPr>
            <a:picLocks noChangeAspect="1"/>
          </p:cNvPicPr>
          <p:nvPr/>
        </p:nvPicPr>
        <p:blipFill rotWithShape="1">
          <a:blip r:embed="rId4"/>
          <a:srcRect l="16821" r="26461" b="2"/>
          <a:stretch/>
        </p:blipFill>
        <p:spPr>
          <a:xfrm>
            <a:off x="47297" y="1371600"/>
            <a:ext cx="4076699" cy="4114800"/>
          </a:xfrm>
          <a:prstGeom prst="rect">
            <a:avLst/>
          </a:prstGeom>
        </p:spPr>
      </p:pic>
      <p:pic>
        <p:nvPicPr>
          <p:cNvPr id="7" name="Picture 6">
            <a:extLst>
              <a:ext uri="{FF2B5EF4-FFF2-40B4-BE49-F238E27FC236}">
                <a16:creationId xmlns:a16="http://schemas.microsoft.com/office/drawing/2014/main" id="{5E5DB6A4-5440-8626-4DCE-FF678C7319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9398" y="5587678"/>
            <a:ext cx="2463194" cy="1161585"/>
          </a:xfrm>
          <a:prstGeom prst="rect">
            <a:avLst/>
          </a:prstGeom>
          <a:noFill/>
          <a:ln>
            <a:noFill/>
          </a:ln>
        </p:spPr>
      </p:pic>
      <p:sp>
        <p:nvSpPr>
          <p:cNvPr id="5" name="TextBox 4">
            <a:extLst>
              <a:ext uri="{FF2B5EF4-FFF2-40B4-BE49-F238E27FC236}">
                <a16:creationId xmlns:a16="http://schemas.microsoft.com/office/drawing/2014/main" id="{986B9A2F-4F00-DB95-5A7F-CF5428E7923F}"/>
              </a:ext>
            </a:extLst>
          </p:cNvPr>
          <p:cNvSpPr txBox="1"/>
          <p:nvPr/>
        </p:nvSpPr>
        <p:spPr>
          <a:xfrm>
            <a:off x="1053622" y="5117068"/>
            <a:ext cx="21147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www.gaablab.com</a:t>
            </a:r>
          </a:p>
        </p:txBody>
      </p:sp>
      <p:sp>
        <p:nvSpPr>
          <p:cNvPr id="6" name="Slide Number Placeholder 5">
            <a:extLst>
              <a:ext uri="{FF2B5EF4-FFF2-40B4-BE49-F238E27FC236}">
                <a16:creationId xmlns:a16="http://schemas.microsoft.com/office/drawing/2014/main" id="{97DA6412-B4DE-BC75-7499-C193AEA8C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12" name="TextBox 11">
            <a:extLst>
              <a:ext uri="{FF2B5EF4-FFF2-40B4-BE49-F238E27FC236}">
                <a16:creationId xmlns:a16="http://schemas.microsoft.com/office/drawing/2014/main" id="{57C01FD6-3DD2-573B-6A78-5639392F05FB}"/>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Light"/>
                <a:ea typeface="+mn-ea"/>
                <a:cs typeface="+mn-cs"/>
              </a:rPr>
              <a:t> </a:t>
            </a:r>
          </a:p>
        </p:txBody>
      </p:sp>
      <p:pic>
        <p:nvPicPr>
          <p:cNvPr id="8" name="Picture 7">
            <a:extLst>
              <a:ext uri="{FF2B5EF4-FFF2-40B4-BE49-F238E27FC236}">
                <a16:creationId xmlns:a16="http://schemas.microsoft.com/office/drawing/2014/main" id="{84D8E224-2D17-8D42-1D71-4204AF23C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4790" y="5019370"/>
            <a:ext cx="1229135" cy="1563869"/>
          </a:xfrm>
          <a:prstGeom prst="rect">
            <a:avLst/>
          </a:prstGeom>
        </p:spPr>
      </p:pic>
    </p:spTree>
    <p:extLst>
      <p:ext uri="{BB962C8B-B14F-4D97-AF65-F5344CB8AC3E}">
        <p14:creationId xmlns:p14="http://schemas.microsoft.com/office/powerpoint/2010/main" val="214015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32">
          <a:extLst>
            <a:ext uri="{FF2B5EF4-FFF2-40B4-BE49-F238E27FC236}">
              <a16:creationId xmlns:a16="http://schemas.microsoft.com/office/drawing/2014/main" id="{F991A37F-922F-3F08-2E2A-80AE5DB1C36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DCA790-EB4E-151A-C0C6-73D575890629}"/>
              </a:ext>
            </a:extLst>
          </p:cNvPr>
          <p:cNvSpPr/>
          <p:nvPr/>
        </p:nvSpPr>
        <p:spPr>
          <a:xfrm>
            <a:off x="662179" y="81625"/>
            <a:ext cx="10120122" cy="6694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Light"/>
              <a:ea typeface="+mn-ea"/>
              <a:cs typeface="+mn-cs"/>
            </a:endParaRPr>
          </a:p>
        </p:txBody>
      </p:sp>
      <p:pic>
        <p:nvPicPr>
          <p:cNvPr id="2" name="Picture 1" descr="A logo of a brain&#10;&#10;Description automatically generated">
            <a:extLst>
              <a:ext uri="{FF2B5EF4-FFF2-40B4-BE49-F238E27FC236}">
                <a16:creationId xmlns:a16="http://schemas.microsoft.com/office/drawing/2014/main" id="{E5069F28-58D0-1622-5F2B-5D60F2389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250" y="81625"/>
            <a:ext cx="889544" cy="1151067"/>
          </a:xfrm>
          <a:prstGeom prst="rect">
            <a:avLst/>
          </a:prstGeom>
        </p:spPr>
      </p:pic>
      <p:sp>
        <p:nvSpPr>
          <p:cNvPr id="4" name="Slide Number Placeholder 3">
            <a:extLst>
              <a:ext uri="{FF2B5EF4-FFF2-40B4-BE49-F238E27FC236}">
                <a16:creationId xmlns:a16="http://schemas.microsoft.com/office/drawing/2014/main" id="{20AED1D1-87F5-5ECE-22C2-E10D45FFE1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pic>
        <p:nvPicPr>
          <p:cNvPr id="6" name="Picture 5">
            <a:extLst>
              <a:ext uri="{FF2B5EF4-FFF2-40B4-BE49-F238E27FC236}">
                <a16:creationId xmlns:a16="http://schemas.microsoft.com/office/drawing/2014/main" id="{92192DFA-3DF2-F778-082B-7791C373F9C0}"/>
              </a:ext>
            </a:extLst>
          </p:cNvPr>
          <p:cNvPicPr>
            <a:picLocks noChangeAspect="1"/>
          </p:cNvPicPr>
          <p:nvPr/>
        </p:nvPicPr>
        <p:blipFill>
          <a:blip r:embed="rId4"/>
          <a:srcRect l="8125" t="9148" r="2359" b="11068"/>
          <a:stretch/>
        </p:blipFill>
        <p:spPr>
          <a:xfrm>
            <a:off x="1409700" y="1635787"/>
            <a:ext cx="7520940" cy="4899661"/>
          </a:xfrm>
          <a:prstGeom prst="rect">
            <a:avLst/>
          </a:prstGeom>
        </p:spPr>
      </p:pic>
      <p:sp>
        <p:nvSpPr>
          <p:cNvPr id="7" name="Google Shape;770;p25">
            <a:extLst>
              <a:ext uri="{FF2B5EF4-FFF2-40B4-BE49-F238E27FC236}">
                <a16:creationId xmlns:a16="http://schemas.microsoft.com/office/drawing/2014/main" id="{E495B40F-38A8-B8AE-2579-C0A4776E360D}"/>
              </a:ext>
            </a:extLst>
          </p:cNvPr>
          <p:cNvSpPr txBox="1"/>
          <p:nvPr/>
        </p:nvSpPr>
        <p:spPr>
          <a:xfrm>
            <a:off x="7774408" y="6286620"/>
            <a:ext cx="275904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a:t>
            </a:r>
            <a:r>
              <a:rPr lang="en-US" sz="1400" dirty="0">
                <a:solidFill>
                  <a:schemeClr val="bg1">
                    <a:lumMod val="50000"/>
                  </a:schemeClr>
                </a:solidFill>
                <a:latin typeface="Avenir Next LT Pro Light"/>
              </a:rPr>
              <a:t>Scarborough, 2001</a:t>
            </a:r>
            <a:r>
              <a:rPr kumimoji="0" lang="en-US"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rPr>
              <a:t>) </a:t>
            </a:r>
            <a:endParaRPr kumimoji="0" sz="1400" b="0" i="0" u="none" strike="noStrike" kern="1200" cap="none" spc="0" normalizeH="0" baseline="0" noProof="0" dirty="0">
              <a:ln>
                <a:noFill/>
              </a:ln>
              <a:solidFill>
                <a:schemeClr val="bg1">
                  <a:lumMod val="50000"/>
                </a:schemeClr>
              </a:solidFill>
              <a:effectLst/>
              <a:uLnTx/>
              <a:uFillTx/>
              <a:latin typeface="Avenir Next LT Pro Light"/>
              <a:ea typeface="+mn-ea"/>
              <a:cs typeface="+mn-cs"/>
            </a:endParaRPr>
          </a:p>
        </p:txBody>
      </p:sp>
      <p:sp>
        <p:nvSpPr>
          <p:cNvPr id="9" name="Title 1">
            <a:extLst>
              <a:ext uri="{FF2B5EF4-FFF2-40B4-BE49-F238E27FC236}">
                <a16:creationId xmlns:a16="http://schemas.microsoft.com/office/drawing/2014/main" id="{E6B7BD30-4352-4CAD-B97D-A80A0C070D11}"/>
              </a:ext>
            </a:extLst>
          </p:cNvPr>
          <p:cNvSpPr txBox="1">
            <a:spLocks/>
          </p:cNvSpPr>
          <p:nvPr/>
        </p:nvSpPr>
        <p:spPr>
          <a:xfrm>
            <a:off x="1287900" y="278848"/>
            <a:ext cx="8732400" cy="111601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algn="ctr"/>
            <a:r>
              <a:rPr lang="en-US" sz="2800" dirty="0">
                <a:cs typeface="Times New Roman" panose="02020603050405020304" pitchFamily="18" charset="0"/>
              </a:rPr>
              <a:t>Theoretical models suggest a dynamic interplay between lower-level foundational and </a:t>
            </a:r>
          </a:p>
          <a:p>
            <a:pPr algn="ctr"/>
            <a:r>
              <a:rPr lang="en-US" sz="2800" dirty="0">
                <a:cs typeface="Times New Roman" panose="02020603050405020304" pitchFamily="18" charset="0"/>
              </a:rPr>
              <a:t>cognitive-linguistic skills</a:t>
            </a:r>
          </a:p>
        </p:txBody>
      </p:sp>
    </p:spTree>
    <p:extLst>
      <p:ext uri="{BB962C8B-B14F-4D97-AF65-F5344CB8AC3E}">
        <p14:creationId xmlns:p14="http://schemas.microsoft.com/office/powerpoint/2010/main" val="34254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BAC870-06F2-8BB8-621B-642B820B609C}"/>
              </a:ext>
            </a:extLst>
          </p:cNvPr>
          <p:cNvSpPr/>
          <p:nvPr/>
        </p:nvSpPr>
        <p:spPr>
          <a:xfrm>
            <a:off x="1465118" y="129093"/>
            <a:ext cx="8447508" cy="65975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4" name="Slide Number Placeholder 3">
            <a:extLst>
              <a:ext uri="{FF2B5EF4-FFF2-40B4-BE49-F238E27FC236}">
                <a16:creationId xmlns:a16="http://schemas.microsoft.com/office/drawing/2014/main" id="{FDC14354-4761-B01A-1EA9-3A69E42D53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2C9B015-7592-6D4E-DADB-A50C759B4AFE}"/>
              </a:ext>
            </a:extLst>
          </p:cNvPr>
          <p:cNvSpPr>
            <a:spLocks noGrp="1"/>
          </p:cNvSpPr>
          <p:nvPr>
            <p:ph type="title" idx="4294967295"/>
          </p:nvPr>
        </p:nvSpPr>
        <p:spPr>
          <a:xfrm>
            <a:off x="2496866" y="515109"/>
            <a:ext cx="6607378" cy="1116012"/>
          </a:xfrm>
        </p:spPr>
        <p:txBody>
          <a:bodyPr/>
          <a:lstStyle/>
          <a:p>
            <a:r>
              <a:rPr lang="en-US" dirty="0"/>
              <a:t>Every child has the right to learn to read well…</a:t>
            </a:r>
          </a:p>
        </p:txBody>
      </p:sp>
      <p:sp>
        <p:nvSpPr>
          <p:cNvPr id="3" name="Text Placeholder 2">
            <a:extLst>
              <a:ext uri="{FF2B5EF4-FFF2-40B4-BE49-F238E27FC236}">
                <a16:creationId xmlns:a16="http://schemas.microsoft.com/office/drawing/2014/main" id="{331D89F1-4979-B64C-3C84-8484E5B2ABE9}"/>
              </a:ext>
            </a:extLst>
          </p:cNvPr>
          <p:cNvSpPr>
            <a:spLocks noGrp="1"/>
          </p:cNvSpPr>
          <p:nvPr>
            <p:ph type="body" idx="4294967295"/>
          </p:nvPr>
        </p:nvSpPr>
        <p:spPr>
          <a:xfrm>
            <a:off x="2356126" y="2007084"/>
            <a:ext cx="7556500" cy="4144962"/>
          </a:xfrm>
        </p:spPr>
        <p:txBody>
          <a:bodyPr>
            <a:normAutofit/>
          </a:bodyPr>
          <a:lstStyle/>
          <a:p>
            <a:pPr marL="142875" indent="0">
              <a:buNone/>
            </a:pPr>
            <a:r>
              <a:rPr lang="en-US" sz="3200" dirty="0">
                <a:ea typeface="Times New Roman"/>
                <a:cs typeface="Times New Roman"/>
                <a:sym typeface="Times New Roman"/>
              </a:rPr>
              <a:t>69% of all fourth-graders in the U.S. are reading below grade level and approximately  80% of fourth-graders from low socio-economic backgrounds are reading below grade level.</a:t>
            </a:r>
            <a:endParaRPr lang="en-US" sz="3200" dirty="0"/>
          </a:p>
          <a:p>
            <a:endParaRPr lang="en-US" sz="3200" dirty="0"/>
          </a:p>
        </p:txBody>
      </p:sp>
      <p:sp>
        <p:nvSpPr>
          <p:cNvPr id="5" name="Rectangle 4">
            <a:extLst>
              <a:ext uri="{FF2B5EF4-FFF2-40B4-BE49-F238E27FC236}">
                <a16:creationId xmlns:a16="http://schemas.microsoft.com/office/drawing/2014/main" id="{89CB6EBE-176C-3387-92D1-4F7DE8BF97CB}"/>
              </a:ext>
            </a:extLst>
          </p:cNvPr>
          <p:cNvSpPr/>
          <p:nvPr/>
        </p:nvSpPr>
        <p:spPr>
          <a:xfrm>
            <a:off x="2496866" y="6342891"/>
            <a:ext cx="8713776" cy="369332"/>
          </a:xfrm>
          <a:prstGeom prst="rect">
            <a:avLst/>
          </a:prstGeom>
        </p:spPr>
        <p:txBody>
          <a:bodyPr wrap="square">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Light"/>
                <a:ea typeface="Geneva" pitchFamily="29" charset="-128"/>
                <a:cs typeface="Times New Roman" panose="02020603050405020304" pitchFamily="18" charset="0"/>
              </a:rPr>
              <a:t>National Center for Education Statistics (2024)</a:t>
            </a:r>
          </a:p>
        </p:txBody>
      </p:sp>
      <p:pic>
        <p:nvPicPr>
          <p:cNvPr id="7" name="Picture 6" descr="A logo of a brain&#10;&#10;Description automatically generated">
            <a:extLst>
              <a:ext uri="{FF2B5EF4-FFF2-40B4-BE49-F238E27FC236}">
                <a16:creationId xmlns:a16="http://schemas.microsoft.com/office/drawing/2014/main" id="{2FE0B4B8-93D0-38ED-E537-65F84600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849" y="129093"/>
            <a:ext cx="889544" cy="1151067"/>
          </a:xfrm>
          <a:prstGeom prst="rect">
            <a:avLst/>
          </a:prstGeom>
        </p:spPr>
      </p:pic>
    </p:spTree>
    <p:extLst>
      <p:ext uri="{BB962C8B-B14F-4D97-AF65-F5344CB8AC3E}">
        <p14:creationId xmlns:p14="http://schemas.microsoft.com/office/powerpoint/2010/main" val="81362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E45E09-DA29-D9BC-7FD6-6C7CFCB03C49}"/>
            </a:ext>
          </a:extLst>
        </p:cNvPr>
        <p:cNvGrpSpPr/>
        <p:nvPr/>
      </p:nvGrpSpPr>
      <p:grpSpPr>
        <a:xfrm>
          <a:off x="0" y="0"/>
          <a:ext cx="0" cy="0"/>
          <a:chOff x="0" y="0"/>
          <a:chExt cx="0" cy="0"/>
        </a:xfrm>
      </p:grpSpPr>
      <p:sp>
        <p:nvSpPr>
          <p:cNvPr id="2086" name="Rectangle 2085">
            <a:extLst>
              <a:ext uri="{FF2B5EF4-FFF2-40B4-BE49-F238E27FC236}">
                <a16:creationId xmlns:a16="http://schemas.microsoft.com/office/drawing/2014/main" id="{BD496F58-731B-4833-93F9-53192FC21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087" name="Rectangle 2086">
            <a:extLst>
              <a:ext uri="{FF2B5EF4-FFF2-40B4-BE49-F238E27FC236}">
                <a16:creationId xmlns:a16="http://schemas.microsoft.com/office/drawing/2014/main" id="{195B3A3C-971D-4F24-9512-C9E4590CA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5040"/>
            <a:ext cx="4076700" cy="6863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088" name="Content Placeholder 2">
            <a:extLst>
              <a:ext uri="{FF2B5EF4-FFF2-40B4-BE49-F238E27FC236}">
                <a16:creationId xmlns:a16="http://schemas.microsoft.com/office/drawing/2014/main" id="{F6189108-83DE-5183-D311-25590F77F645}"/>
              </a:ext>
            </a:extLst>
          </p:cNvPr>
          <p:cNvSpPr>
            <a:spLocks noGrp="1"/>
          </p:cNvSpPr>
          <p:nvPr>
            <p:ph idx="1"/>
          </p:nvPr>
        </p:nvSpPr>
        <p:spPr>
          <a:xfrm>
            <a:off x="362812" y="1200532"/>
            <a:ext cx="7500012" cy="5550787"/>
          </a:xfrm>
        </p:spPr>
        <p:txBody>
          <a:bodyPr>
            <a:normAutofit/>
          </a:bodyPr>
          <a:lstStyle/>
          <a:p>
            <a:pPr marL="0" indent="0">
              <a:lnSpc>
                <a:spcPct val="110000"/>
              </a:lnSpc>
              <a:buNone/>
            </a:pPr>
            <a:endParaRPr lang="en-US" dirty="0">
              <a:latin typeface="+mj-lt"/>
            </a:endParaRPr>
          </a:p>
          <a:p>
            <a:pPr>
              <a:lnSpc>
                <a:spcPct val="110000"/>
              </a:lnSpc>
              <a:buFont typeface="Wingdings" panose="05000000000000000000" pitchFamily="2" charset="2"/>
              <a:buChar char="à"/>
            </a:pPr>
            <a:r>
              <a:rPr lang="en-US" sz="2000" dirty="0">
                <a:latin typeface="+mj-lt"/>
              </a:rPr>
              <a:t>low self-esteem, feelings of shame, inadequacy, and helplessness </a:t>
            </a:r>
            <a:r>
              <a:rPr lang="en-US" sz="1400" dirty="0">
                <a:solidFill>
                  <a:schemeClr val="bg1">
                    <a:lumMod val="50000"/>
                  </a:schemeClr>
                </a:solidFill>
                <a:latin typeface="+mj-lt"/>
              </a:rPr>
              <a:t>(e.g., </a:t>
            </a:r>
            <a:r>
              <a:rPr lang="en-US" sz="1400" dirty="0" err="1">
                <a:solidFill>
                  <a:schemeClr val="bg1">
                    <a:lumMod val="50000"/>
                  </a:schemeClr>
                </a:solidFill>
                <a:latin typeface="+mj-lt"/>
              </a:rPr>
              <a:t>Valas</a:t>
            </a:r>
            <a:r>
              <a:rPr lang="en-US" sz="1400" dirty="0">
                <a:solidFill>
                  <a:schemeClr val="bg1">
                    <a:lumMod val="50000"/>
                  </a:schemeClr>
                </a:solidFill>
                <a:latin typeface="+mj-lt"/>
              </a:rPr>
              <a:t>, 1999).</a:t>
            </a:r>
            <a:r>
              <a:rPr lang="en-US" sz="1400" dirty="0">
                <a:latin typeface="+mj-lt"/>
              </a:rPr>
              <a:t>  </a:t>
            </a:r>
          </a:p>
          <a:p>
            <a:pPr>
              <a:lnSpc>
                <a:spcPct val="110000"/>
              </a:lnSpc>
              <a:buFont typeface="Wingdings" panose="05000000000000000000" pitchFamily="2" charset="2"/>
              <a:buChar char="à"/>
            </a:pPr>
            <a:r>
              <a:rPr lang="en-US" sz="2000" dirty="0">
                <a:latin typeface="+mj-lt"/>
              </a:rPr>
              <a:t>greater risk for developing internalizing or externalizing symptoms </a:t>
            </a:r>
            <a:r>
              <a:rPr lang="en-US" sz="1400" dirty="0">
                <a:solidFill>
                  <a:schemeClr val="bg1">
                    <a:lumMod val="50000"/>
                  </a:schemeClr>
                </a:solidFill>
                <a:latin typeface="+mj-lt"/>
              </a:rPr>
              <a:t>(e.g., Hendren et al., 2018)</a:t>
            </a:r>
            <a:r>
              <a:rPr lang="en-US" sz="2000" dirty="0">
                <a:solidFill>
                  <a:schemeClr val="bg1">
                    <a:lumMod val="50000"/>
                  </a:schemeClr>
                </a:solidFill>
                <a:latin typeface="+mj-lt"/>
              </a:rPr>
              <a:t>.</a:t>
            </a:r>
            <a:r>
              <a:rPr lang="en-US" sz="2000" dirty="0">
                <a:latin typeface="+mj-lt"/>
              </a:rPr>
              <a:t>  </a:t>
            </a:r>
          </a:p>
          <a:p>
            <a:pPr>
              <a:lnSpc>
                <a:spcPct val="110000"/>
              </a:lnSpc>
              <a:buFont typeface="Wingdings" panose="05000000000000000000" pitchFamily="2" charset="2"/>
              <a:buChar char="à"/>
            </a:pPr>
            <a:r>
              <a:rPr lang="en-US" sz="2000" dirty="0">
                <a:latin typeface="+mj-lt"/>
              </a:rPr>
              <a:t>lower education levels, less income, increased health issues, higher incarceration and poverty rates </a:t>
            </a:r>
            <a:r>
              <a:rPr lang="en-US" sz="1400" dirty="0">
                <a:solidFill>
                  <a:schemeClr val="bg1">
                    <a:lumMod val="50000"/>
                  </a:schemeClr>
                </a:solidFill>
                <a:latin typeface="+mj-lt"/>
              </a:rPr>
              <a:t>(e.g., Moody et al 2000)</a:t>
            </a:r>
            <a:r>
              <a:rPr lang="en-US" sz="2000" dirty="0">
                <a:solidFill>
                  <a:schemeClr val="bg1">
                    <a:lumMod val="50000"/>
                  </a:schemeClr>
                </a:solidFill>
                <a:latin typeface="+mj-lt"/>
              </a:rPr>
              <a:t>.</a:t>
            </a:r>
            <a:r>
              <a:rPr lang="en-US" sz="2000" dirty="0">
                <a:latin typeface="+mj-lt"/>
              </a:rPr>
              <a:t> </a:t>
            </a:r>
          </a:p>
          <a:p>
            <a:pPr>
              <a:lnSpc>
                <a:spcPct val="110000"/>
              </a:lnSpc>
              <a:buFont typeface="Wingdings" panose="05000000000000000000" pitchFamily="2" charset="2"/>
              <a:buChar char="à"/>
            </a:pPr>
            <a:endParaRPr lang="en-US" sz="2000" dirty="0">
              <a:latin typeface="+mj-lt"/>
            </a:endParaRPr>
          </a:p>
          <a:p>
            <a:pPr marL="0" indent="0">
              <a:lnSpc>
                <a:spcPct val="110000"/>
              </a:lnSpc>
              <a:buNone/>
            </a:pPr>
            <a:r>
              <a:rPr lang="en-US" sz="2000" b="1" dirty="0">
                <a:latin typeface="+mj-lt"/>
              </a:rPr>
              <a:t>The National Council for Adult Learning estimates that low literacy skills cost the U.S. at least $225 billion each year. </a:t>
            </a:r>
            <a:endParaRPr lang="en-US" dirty="0">
              <a:latin typeface="+mj-lt"/>
            </a:endParaRPr>
          </a:p>
          <a:p>
            <a:pPr marL="0" indent="0">
              <a:lnSpc>
                <a:spcPct val="110000"/>
              </a:lnSpc>
              <a:buNone/>
            </a:pPr>
            <a:endParaRPr lang="en-US" b="0" i="0" u="none" strike="noStrike" baseline="0" dirty="0">
              <a:highlight>
                <a:srgbClr val="FFFF00"/>
              </a:highlight>
              <a:latin typeface="+mj-lt"/>
            </a:endParaRPr>
          </a:p>
          <a:p>
            <a:pPr>
              <a:lnSpc>
                <a:spcPct val="110000"/>
              </a:lnSpc>
            </a:pPr>
            <a:endParaRPr lang="en-US" b="0" i="0" u="none" strike="noStrike" baseline="0" dirty="0">
              <a:latin typeface="+mj-lt"/>
            </a:endParaRPr>
          </a:p>
          <a:p>
            <a:pPr marL="0" indent="0">
              <a:lnSpc>
                <a:spcPct val="110000"/>
              </a:lnSpc>
              <a:buNone/>
            </a:pPr>
            <a:endParaRPr lang="en-US" b="0" i="0" u="none" strike="noStrike" baseline="0" dirty="0">
              <a:latin typeface="+mj-lt"/>
            </a:endParaRPr>
          </a:p>
          <a:p>
            <a:pPr>
              <a:lnSpc>
                <a:spcPct val="110000"/>
              </a:lnSpc>
            </a:pPr>
            <a:endParaRPr lang="en-US" dirty="0">
              <a:latin typeface="+mj-lt"/>
            </a:endParaRPr>
          </a:p>
        </p:txBody>
      </p:sp>
      <p:pic>
        <p:nvPicPr>
          <p:cNvPr id="4" name="Picture 2" descr="1,700+ Cartoon Of The Sad Teenage Boy Stock Illustrations, Royalty-Free  Vector Graphics &amp; Clip Art - iStock">
            <a:extLst>
              <a:ext uri="{FF2B5EF4-FFF2-40B4-BE49-F238E27FC236}">
                <a16:creationId xmlns:a16="http://schemas.microsoft.com/office/drawing/2014/main" id="{6DA95564-DC13-ECAD-740B-A712A020F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21" r="18596" b="-4"/>
          <a:stretch/>
        </p:blipFill>
        <p:spPr bwMode="auto">
          <a:xfrm>
            <a:off x="8115300" y="1366560"/>
            <a:ext cx="3274281" cy="41198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FE987B4-76C5-B9D1-17FB-7C5866ECD4DA}"/>
              </a:ext>
            </a:extLst>
          </p:cNvPr>
          <p:cNvSpPr>
            <a:spLocks noGrp="1"/>
          </p:cNvSpPr>
          <p:nvPr>
            <p:ph type="sldNum" sz="quarter" idx="12"/>
          </p:nvPr>
        </p:nvSpPr>
        <p:spPr>
          <a:xfrm>
            <a:off x="11228877" y="6319138"/>
            <a:ext cx="71064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637F8FC-4B86-4690-8888-22AB2F781BEF}" type="slidenum">
              <a:rPr kumimoji="0" lang="en-US" sz="800" b="0" i="0" u="none" strike="noStrike" kern="1200" cap="all" spc="100" normalizeH="0" baseline="0" noProof="0" smtClean="0">
                <a:ln>
                  <a:noFill/>
                </a:ln>
                <a:solidFill>
                  <a:srgbClr val="000000"/>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800" b="0" i="0" u="none" strike="noStrike" kern="1200" cap="all" spc="100" normalizeH="0" baseline="0" noProof="0">
              <a:ln>
                <a:noFill/>
              </a:ln>
              <a:solidFill>
                <a:srgbClr val="000000"/>
              </a:solidFill>
              <a:effectLst/>
              <a:uLnTx/>
              <a:uFillTx/>
              <a:latin typeface="Avenir Next LT Pro Light"/>
              <a:ea typeface="+mn-ea"/>
              <a:cs typeface="+mn-cs"/>
            </a:endParaRPr>
          </a:p>
        </p:txBody>
      </p:sp>
      <p:sp>
        <p:nvSpPr>
          <p:cNvPr id="6" name="Title 1">
            <a:extLst>
              <a:ext uri="{FF2B5EF4-FFF2-40B4-BE49-F238E27FC236}">
                <a16:creationId xmlns:a16="http://schemas.microsoft.com/office/drawing/2014/main" id="{DE488B66-B471-C15D-724C-BFAF20C5CD13}"/>
              </a:ext>
            </a:extLst>
          </p:cNvPr>
          <p:cNvSpPr>
            <a:spLocks noGrp="1"/>
          </p:cNvSpPr>
          <p:nvPr>
            <p:ph type="title"/>
          </p:nvPr>
        </p:nvSpPr>
        <p:spPr>
          <a:xfrm>
            <a:off x="144780" y="13629"/>
            <a:ext cx="9493893" cy="1186903"/>
          </a:xfrm>
        </p:spPr>
        <p:txBody>
          <a:bodyPr>
            <a:normAutofit/>
          </a:bodyPr>
          <a:lstStyle/>
          <a:p>
            <a:r>
              <a:rPr lang="en-US" dirty="0"/>
              <a:t>Low reading skills are tied to</a:t>
            </a:r>
          </a:p>
        </p:txBody>
      </p:sp>
      <p:pic>
        <p:nvPicPr>
          <p:cNvPr id="2" name="Picture 1" descr="A logo of a brain&#10;&#10;Description automatically generated">
            <a:extLst>
              <a:ext uri="{FF2B5EF4-FFF2-40B4-BE49-F238E27FC236}">
                <a16:creationId xmlns:a16="http://schemas.microsoft.com/office/drawing/2014/main" id="{4CFF3D48-FD60-F264-12DD-F851A8BF2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9581" y="43196"/>
            <a:ext cx="758310" cy="981250"/>
          </a:xfrm>
          <a:prstGeom prst="rect">
            <a:avLst/>
          </a:prstGeom>
        </p:spPr>
      </p:pic>
    </p:spTree>
    <p:extLst>
      <p:ext uri="{BB962C8B-B14F-4D97-AF65-F5344CB8AC3E}">
        <p14:creationId xmlns:p14="http://schemas.microsoft.com/office/powerpoint/2010/main" val="22333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29889F-E924-558C-95BD-F15F93204221}"/>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BD496F58-731B-4833-93F9-53192FC21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0" name="Rectangle 49">
            <a:extLst>
              <a:ext uri="{FF2B5EF4-FFF2-40B4-BE49-F238E27FC236}">
                <a16:creationId xmlns:a16="http://schemas.microsoft.com/office/drawing/2014/main" id="{195B3A3C-971D-4F24-9512-C9E4590CA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4" y="-5040"/>
            <a:ext cx="7319004" cy="2062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2CB83268-C89D-3121-8DE6-5316862C0418}"/>
              </a:ext>
            </a:extLst>
          </p:cNvPr>
          <p:cNvSpPr>
            <a:spLocks noGrp="1"/>
          </p:cNvSpPr>
          <p:nvPr>
            <p:ph type="title"/>
          </p:nvPr>
        </p:nvSpPr>
        <p:spPr>
          <a:xfrm>
            <a:off x="144003" y="403798"/>
            <a:ext cx="7319004" cy="1244765"/>
          </a:xfrm>
        </p:spPr>
        <p:txBody>
          <a:bodyPr>
            <a:normAutofit/>
          </a:bodyPr>
          <a:lstStyle/>
          <a:p>
            <a:r>
              <a:rPr lang="en-US" dirty="0"/>
              <a:t>What is Developmental Dyslexia? </a:t>
            </a:r>
          </a:p>
        </p:txBody>
      </p:sp>
      <p:sp>
        <p:nvSpPr>
          <p:cNvPr id="3" name="Content Placeholder 2">
            <a:extLst>
              <a:ext uri="{FF2B5EF4-FFF2-40B4-BE49-F238E27FC236}">
                <a16:creationId xmlns:a16="http://schemas.microsoft.com/office/drawing/2014/main" id="{59A97AE1-F69E-BB97-CD2D-1806F300E36F}"/>
              </a:ext>
            </a:extLst>
          </p:cNvPr>
          <p:cNvSpPr>
            <a:spLocks noGrp="1"/>
          </p:cNvSpPr>
          <p:nvPr>
            <p:ph idx="1"/>
          </p:nvPr>
        </p:nvSpPr>
        <p:spPr>
          <a:xfrm>
            <a:off x="7312879" y="810279"/>
            <a:ext cx="4880282" cy="5508859"/>
          </a:xfrm>
        </p:spPr>
        <p:txBody>
          <a:bodyPr>
            <a:normAutofit/>
          </a:bodyPr>
          <a:lstStyle/>
          <a:p>
            <a:pPr marL="0" indent="0">
              <a:buNone/>
            </a:pPr>
            <a:r>
              <a:rPr lang="en-US" dirty="0">
                <a:latin typeface="+mj-lt"/>
                <a:cs typeface="Arial" pitchFamily="34" charset="0"/>
              </a:rPr>
              <a:t>Affects 7-12% of children in English-speaking countries  (</a:t>
            </a:r>
            <a:r>
              <a:rPr lang="en-US" b="1" u="sng" dirty="0">
                <a:latin typeface="+mj-lt"/>
                <a:cs typeface="Arial" pitchFamily="34" charset="0"/>
              </a:rPr>
              <a:t>about 2-3 in each classroom</a:t>
            </a:r>
            <a:r>
              <a:rPr lang="en-US" dirty="0">
                <a:latin typeface="+mj-lt"/>
                <a:cs typeface="Arial" pitchFamily="34" charset="0"/>
              </a:rPr>
              <a:t>)</a:t>
            </a:r>
          </a:p>
          <a:p>
            <a:pPr marL="0" indent="0">
              <a:buNone/>
            </a:pPr>
            <a:endParaRPr lang="en-US" dirty="0">
              <a:latin typeface="+mj-lt"/>
              <a:cs typeface="Arial" pitchFamily="34" charset="0"/>
            </a:endParaRPr>
          </a:p>
          <a:p>
            <a:pPr lvl="1"/>
            <a:r>
              <a:rPr lang="en-US" sz="2000" dirty="0">
                <a:latin typeface="+mj-lt"/>
                <a:cs typeface="Arial" pitchFamily="34" charset="0"/>
              </a:rPr>
              <a:t>difficulties with accurate and/or fluent </a:t>
            </a:r>
            <a:r>
              <a:rPr lang="en-US" sz="2000" dirty="0">
                <a:solidFill>
                  <a:srgbClr val="FF0000"/>
                </a:solidFill>
                <a:latin typeface="+mj-lt"/>
                <a:cs typeface="Arial" pitchFamily="34" charset="0"/>
              </a:rPr>
              <a:t>word</a:t>
            </a:r>
            <a:r>
              <a:rPr lang="en-US" sz="2000" dirty="0">
                <a:latin typeface="+mj-lt"/>
                <a:cs typeface="Arial" pitchFamily="34" charset="0"/>
              </a:rPr>
              <a:t> reading</a:t>
            </a:r>
          </a:p>
          <a:p>
            <a:pPr lvl="1"/>
            <a:r>
              <a:rPr lang="en-US" sz="2000" dirty="0">
                <a:latin typeface="+mj-lt"/>
                <a:cs typeface="Arial" pitchFamily="34" charset="0"/>
              </a:rPr>
              <a:t>poor spelling and decoding abilities</a:t>
            </a:r>
          </a:p>
          <a:p>
            <a:pPr lvl="1"/>
            <a:endParaRPr lang="en-US" sz="2000" dirty="0">
              <a:latin typeface="+mj-lt"/>
              <a:cs typeface="Arial" pitchFamily="34" charset="0"/>
            </a:endParaRPr>
          </a:p>
          <a:p>
            <a:pPr marL="274320" lvl="1" indent="0">
              <a:buNone/>
            </a:pPr>
            <a:r>
              <a:rPr lang="en-US" sz="2000" dirty="0">
                <a:latin typeface="+mj-lt"/>
                <a:cs typeface="Arial" pitchFamily="34" charset="0"/>
              </a:rPr>
              <a:t>Heritability estimates are 40-60%</a:t>
            </a:r>
          </a:p>
          <a:p>
            <a:pPr marL="228600" lvl="1" indent="0">
              <a:buNone/>
            </a:pPr>
            <a:endParaRPr lang="en-US" dirty="0">
              <a:latin typeface="+mj-lt"/>
              <a:cs typeface="Arial" pitchFamily="34" charset="0"/>
            </a:endParaRPr>
          </a:p>
          <a:p>
            <a:pPr marL="0" lvl="1" indent="0">
              <a:buNone/>
            </a:pPr>
            <a:r>
              <a:rPr lang="en-US" dirty="0">
                <a:latin typeface="+mj-lt"/>
                <a:cs typeface="Arial" pitchFamily="34" charset="0"/>
              </a:rPr>
              <a:t>	</a:t>
            </a:r>
          </a:p>
          <a:p>
            <a:endParaRPr lang="en-US" dirty="0">
              <a:latin typeface="+mj-lt"/>
            </a:endParaRPr>
          </a:p>
        </p:txBody>
      </p:sp>
      <p:pic>
        <p:nvPicPr>
          <p:cNvPr id="40" name="Picture 39" descr="A group of children sitting on a colorful rug&#10;&#10;Description automatically generated">
            <a:extLst>
              <a:ext uri="{FF2B5EF4-FFF2-40B4-BE49-F238E27FC236}">
                <a16:creationId xmlns:a16="http://schemas.microsoft.com/office/drawing/2014/main" id="{CEF17969-7B50-E837-E832-9B34520C8542}"/>
              </a:ext>
            </a:extLst>
          </p:cNvPr>
          <p:cNvPicPr>
            <a:picLocks noChangeAspect="1"/>
          </p:cNvPicPr>
          <p:nvPr/>
        </p:nvPicPr>
        <p:blipFill>
          <a:blip r:embed="rId3"/>
          <a:srcRect l="7601" r="7092" b="-1"/>
          <a:stretch/>
        </p:blipFill>
        <p:spPr>
          <a:xfrm>
            <a:off x="20" y="2052362"/>
            <a:ext cx="7320533" cy="4805638"/>
          </a:xfrm>
          <a:prstGeom prst="rect">
            <a:avLst/>
          </a:prstGeom>
        </p:spPr>
      </p:pic>
      <p:sp>
        <p:nvSpPr>
          <p:cNvPr id="4" name="Slide Number Placeholder 3">
            <a:extLst>
              <a:ext uri="{FF2B5EF4-FFF2-40B4-BE49-F238E27FC236}">
                <a16:creationId xmlns:a16="http://schemas.microsoft.com/office/drawing/2014/main" id="{472ACAC9-0990-BAD9-5143-D76DF6B08908}"/>
              </a:ext>
            </a:extLst>
          </p:cNvPr>
          <p:cNvSpPr>
            <a:spLocks noGrp="1"/>
          </p:cNvSpPr>
          <p:nvPr>
            <p:ph type="sldNum" sz="quarter" idx="12"/>
          </p:nvPr>
        </p:nvSpPr>
        <p:spPr>
          <a:xfrm>
            <a:off x="11228877" y="6319138"/>
            <a:ext cx="71064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C72B184-7F28-4B43-BDE4-2364DBDC70C3}" type="slidenum">
              <a:rPr kumimoji="0" lang="en-US" sz="800" b="0" i="0" u="none" strike="noStrike" kern="1200" cap="none" spc="0" normalizeH="0" baseline="0" noProof="0">
                <a:ln>
                  <a:noFill/>
                </a:ln>
                <a:solidFill>
                  <a:srgbClr val="000000"/>
                </a:solidFill>
                <a:effectLst/>
                <a:uLnTx/>
                <a:uFillTx/>
                <a:latin typeface="Avenir Next LT Pro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8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5" name="Google Shape;795;p28">
            <a:extLst>
              <a:ext uri="{FF2B5EF4-FFF2-40B4-BE49-F238E27FC236}">
                <a16:creationId xmlns:a16="http://schemas.microsoft.com/office/drawing/2014/main" id="{5034506D-7CEC-09CE-1B42-C9D91821F2EF}"/>
              </a:ext>
            </a:extLst>
          </p:cNvPr>
          <p:cNvSpPr txBox="1"/>
          <p:nvPr/>
        </p:nvSpPr>
        <p:spPr>
          <a:xfrm>
            <a:off x="5616113" y="6251510"/>
            <a:ext cx="7810422"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venir Next LT Pro Light"/>
                <a:ea typeface="Times New Roman"/>
                <a:cs typeface="Times New Roman"/>
                <a:sym typeface="Times New Roman"/>
              </a:rPr>
              <a:t>(Grigorenko et al., 2020)</a:t>
            </a:r>
            <a:endParaRPr kumimoji="0" sz="1400" b="0" i="0" u="none" strike="noStrike" kern="1200" cap="none" spc="0" normalizeH="0" baseline="0" noProof="0" dirty="0">
              <a:ln>
                <a:noFill/>
              </a:ln>
              <a:solidFill>
                <a:srgbClr val="FFFFFF">
                  <a:lumMod val="50000"/>
                </a:srgbClr>
              </a:solidFill>
              <a:effectLst/>
              <a:uLnTx/>
              <a:uFillTx/>
              <a:latin typeface="Avenir Next LT Pro Light"/>
              <a:ea typeface="+mn-ea"/>
              <a:cs typeface="+mn-cs"/>
            </a:endParaRPr>
          </a:p>
        </p:txBody>
      </p:sp>
      <p:pic>
        <p:nvPicPr>
          <p:cNvPr id="6" name="Picture 5" descr="A logo of a brain&#10;&#10;Description automatically generated">
            <a:extLst>
              <a:ext uri="{FF2B5EF4-FFF2-40B4-BE49-F238E27FC236}">
                <a16:creationId xmlns:a16="http://schemas.microsoft.com/office/drawing/2014/main" id="{0B3FF2E9-8F02-37BA-CA67-CAAFEFCE6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5313" y="38875"/>
            <a:ext cx="615079" cy="795910"/>
          </a:xfrm>
          <a:prstGeom prst="rect">
            <a:avLst/>
          </a:prstGeom>
        </p:spPr>
      </p:pic>
    </p:spTree>
    <p:extLst>
      <p:ext uri="{BB962C8B-B14F-4D97-AF65-F5344CB8AC3E}">
        <p14:creationId xmlns:p14="http://schemas.microsoft.com/office/powerpoint/2010/main" val="1101310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fpLlvEDAkqFGh9cJz5RPg"/>
</p:tagLst>
</file>

<file path=ppt/tags/tag2.xml><?xml version="1.0" encoding="utf-8"?>
<p:tagLst xmlns:a="http://schemas.openxmlformats.org/drawingml/2006/main" xmlns:r="http://schemas.openxmlformats.org/officeDocument/2006/relationships" xmlns:p="http://schemas.openxmlformats.org/presentationml/2006/main">
  <p:tag name="TIMING" val="|7.5|4.|1.3"/>
</p:tagLst>
</file>

<file path=ppt/tags/tag3.xml><?xml version="1.0" encoding="utf-8"?>
<p:tagLst xmlns:a="http://schemas.openxmlformats.org/drawingml/2006/main" xmlns:r="http://schemas.openxmlformats.org/officeDocument/2006/relationships" xmlns:p="http://schemas.openxmlformats.org/presentationml/2006/main">
  <p:tag name="TIMING" val="|5.5|2.4|8.1"/>
</p:tagLst>
</file>

<file path=ppt/theme/theme1.xml><?xml version="1.0" encoding="utf-8"?>
<a:theme xmlns:a="http://schemas.openxmlformats.org/drawingml/2006/main" name="EncaseVTI">
  <a:themeElements>
    <a:clrScheme name="AnalogousFromRegularSeedRightStep">
      <a:dk1>
        <a:srgbClr val="000000"/>
      </a:dk1>
      <a:lt1>
        <a:srgbClr val="FFFFFF"/>
      </a:lt1>
      <a:dk2>
        <a:srgbClr val="223A3D"/>
      </a:dk2>
      <a:lt2>
        <a:srgbClr val="E2E8E8"/>
      </a:lt2>
      <a:accent1>
        <a:srgbClr val="E73429"/>
      </a:accent1>
      <a:accent2>
        <a:srgbClr val="D57117"/>
      </a:accent2>
      <a:accent3>
        <a:srgbClr val="B4A420"/>
      </a:accent3>
      <a:accent4>
        <a:srgbClr val="80B113"/>
      </a:accent4>
      <a:accent5>
        <a:srgbClr val="4AB821"/>
      </a:accent5>
      <a:accent6>
        <a:srgbClr val="14BC2C"/>
      </a:accent6>
      <a:hlink>
        <a:srgbClr val="329096"/>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1_EncaseVTI">
  <a:themeElements>
    <a:clrScheme name="AnalogousFromRegularSeedRightStep">
      <a:dk1>
        <a:srgbClr val="000000"/>
      </a:dk1>
      <a:lt1>
        <a:srgbClr val="FFFFFF"/>
      </a:lt1>
      <a:dk2>
        <a:srgbClr val="223A3D"/>
      </a:dk2>
      <a:lt2>
        <a:srgbClr val="E2E8E8"/>
      </a:lt2>
      <a:accent1>
        <a:srgbClr val="E73429"/>
      </a:accent1>
      <a:accent2>
        <a:srgbClr val="D57117"/>
      </a:accent2>
      <a:accent3>
        <a:srgbClr val="B4A420"/>
      </a:accent3>
      <a:accent4>
        <a:srgbClr val="80B113"/>
      </a:accent4>
      <a:accent5>
        <a:srgbClr val="4AB821"/>
      </a:accent5>
      <a:accent6>
        <a:srgbClr val="14BC2C"/>
      </a:accent6>
      <a:hlink>
        <a:srgbClr val="329096"/>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14762</TotalTime>
  <Words>4421</Words>
  <Application>Microsoft Office PowerPoint</Application>
  <PresentationFormat>Widescreen</PresentationFormat>
  <Paragraphs>485</Paragraphs>
  <Slides>57</Slides>
  <Notes>51</Notes>
  <HiddenSlides>0</HiddenSlides>
  <MMClips>1</MMClips>
  <ScaleCrop>false</ScaleCrop>
  <HeadingPairs>
    <vt:vector size="6" baseType="variant">
      <vt:variant>
        <vt:lpstr>Fontes usadas</vt:lpstr>
      </vt:variant>
      <vt:variant>
        <vt:i4>20</vt:i4>
      </vt:variant>
      <vt:variant>
        <vt:lpstr>Tema</vt:lpstr>
      </vt:variant>
      <vt:variant>
        <vt:i4>3</vt:i4>
      </vt:variant>
      <vt:variant>
        <vt:lpstr>Títulos de slides</vt:lpstr>
      </vt:variant>
      <vt:variant>
        <vt:i4>57</vt:i4>
      </vt:variant>
    </vt:vector>
  </HeadingPairs>
  <TitlesOfParts>
    <vt:vector size="80" baseType="lpstr">
      <vt:lpstr>ＭＳ Ｐゴシック</vt:lpstr>
      <vt:lpstr>Aptos</vt:lpstr>
      <vt:lpstr>Arial</vt:lpstr>
      <vt:lpstr>Avenir Next LT Pro</vt:lpstr>
      <vt:lpstr>Avenir Next LT Pro (Headings)</vt:lpstr>
      <vt:lpstr>Avenir Next LT Pro Light</vt:lpstr>
      <vt:lpstr>Calibri</vt:lpstr>
      <vt:lpstr>Charter</vt:lpstr>
      <vt:lpstr>Helvetica</vt:lpstr>
      <vt:lpstr>NeueHaasGroteskDisp</vt:lpstr>
      <vt:lpstr>NeueHaasGroteskText</vt:lpstr>
      <vt:lpstr>Noto Sans Symbols</vt:lpstr>
      <vt:lpstr>Nunito</vt:lpstr>
      <vt:lpstr>Quicksand</vt:lpstr>
      <vt:lpstr>Rockwell</vt:lpstr>
      <vt:lpstr>Slack-Lato</vt:lpstr>
      <vt:lpstr>Times</vt:lpstr>
      <vt:lpstr>Times New Roman</vt:lpstr>
      <vt:lpstr>Verdana</vt:lpstr>
      <vt:lpstr>Wingdings</vt:lpstr>
      <vt:lpstr>EncaseVTI</vt:lpstr>
      <vt:lpstr>1_EncaseVTI</vt:lpstr>
      <vt:lpstr>1_Simple Light</vt:lpstr>
      <vt:lpstr>  From the Womb to the Classroom:   Typical and Atypical Reading Development and Implications  for a Preventative Education Model               </vt:lpstr>
      <vt:lpstr>When does  reading development  start?  </vt:lpstr>
      <vt:lpstr>Apresentação do PowerPoint</vt:lpstr>
      <vt:lpstr>Apresentação do PowerPoint</vt:lpstr>
      <vt:lpstr>Typical reading development </vt:lpstr>
      <vt:lpstr>Apresentação do PowerPoint</vt:lpstr>
      <vt:lpstr>Every child has the right to learn to read well…</vt:lpstr>
      <vt:lpstr>Low reading skills are tied to</vt:lpstr>
      <vt:lpstr>What is Developmental Dyslexia? </vt:lpstr>
      <vt:lpstr>Apresentação do PowerPoint</vt:lpstr>
      <vt:lpstr>What is Developmental Dyslexia? </vt:lpstr>
      <vt:lpstr>Apresentação do PowerPoint</vt:lpstr>
      <vt:lpstr>Factors contributing to reading disabilities</vt:lpstr>
      <vt:lpstr>Apresentação do PowerPoint</vt:lpstr>
      <vt:lpstr>Factors influencing the development of Reading Disabilities </vt:lpstr>
      <vt:lpstr>Environmental risk factors for poor literacy outcomes  </vt:lpstr>
      <vt:lpstr>Factors contributing to reading disabilities</vt:lpstr>
      <vt:lpstr>Brain studies in school-age children and adults have demonstrated critical mechanistic support for multifactorial models of reading  </vt:lpstr>
      <vt:lpstr>Apresentação do PowerPoint</vt:lpstr>
      <vt:lpstr>Apresentação do PowerPoint</vt:lpstr>
      <vt:lpstr>Structural and functional brain alterations in individuals with dyslexia</vt:lpstr>
      <vt:lpstr>Apresentação do PowerPoint</vt:lpstr>
      <vt:lpstr>Apresentação do PowerPoint</vt:lpstr>
      <vt:lpstr> </vt:lpstr>
      <vt:lpstr>Some of the brain alterations in struggling readers predate formal reading instruction </vt:lpstr>
      <vt:lpstr>Early Infancy:  Rapid Period of Brain Development</vt:lpstr>
      <vt:lpstr>Apresentação do PowerPoint</vt:lpstr>
      <vt:lpstr>Apresentação do PowerPoint</vt:lpstr>
      <vt:lpstr>Apresentação do PowerPoint</vt:lpstr>
      <vt:lpstr>Apresentação do PowerPoint</vt:lpstr>
      <vt:lpstr>Growth curves differ depending on pre-literacy outcomes  </vt:lpstr>
      <vt:lpstr>Home Language and Literacy  Environment (HLLE) </vt:lpstr>
      <vt:lpstr>Apresentação do PowerPoint</vt:lpstr>
      <vt:lpstr>Apresentação do PowerPoint</vt:lpstr>
      <vt:lpstr>For at least 25 years, our society has invested millions of dollars to improve educational opportunities and outcomes  for struggling readers</vt:lpstr>
      <vt:lpstr>As a society, we embrace preventative medicine, but we have not prioritized preventative education strategies to the same extent.</vt:lpstr>
      <vt:lpstr>Apresentação do PowerPoint</vt:lpstr>
      <vt:lpstr> </vt:lpstr>
      <vt:lpstr>Early versus late intervention</vt:lpstr>
      <vt:lpstr> </vt:lpstr>
      <vt:lpstr>Latent profile analysis shows six distinct profiles of early reading and long-term stability</vt:lpstr>
      <vt:lpstr>Early behavioral predictors of reading difficulties/dyslexia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Where else should we screen? </vt:lpstr>
      <vt:lpstr>Embracing literacy as a community </vt:lpstr>
      <vt:lpstr>Apresentação do PowerPoint</vt:lpstr>
      <vt:lpstr>Apresentação do PowerPoint</vt:lpstr>
      <vt:lpstr>Apresentação do PowerPoint</vt:lpstr>
      <vt:lpstr>Apresentação do PowerPoint</vt:lpstr>
      <vt:lpstr>Apresentação do PowerPoint</vt:lpstr>
      <vt:lpstr>  From the Womb to the Classroom:   Typical and Atypical Reading Development and Implications  for a Preventative Education Model               </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Gaab, Nadine</dc:creator>
  <cp:lastModifiedBy>BRITO Leticia</cp:lastModifiedBy>
  <cp:revision>21</cp:revision>
  <dcterms:created xsi:type="dcterms:W3CDTF">2025-01-17T14:06:01Z</dcterms:created>
  <dcterms:modified xsi:type="dcterms:W3CDTF">2026-05-04T09:30:18Z</dcterms:modified>
</cp:coreProperties>
</file>